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580" r:id="rId2"/>
    <p:sldId id="583" r:id="rId3"/>
    <p:sldId id="603" r:id="rId4"/>
    <p:sldId id="604" r:id="rId5"/>
    <p:sldId id="597" r:id="rId6"/>
    <p:sldId id="598" r:id="rId7"/>
    <p:sldId id="599" r:id="rId8"/>
    <p:sldId id="609" r:id="rId9"/>
    <p:sldId id="608" r:id="rId10"/>
    <p:sldId id="607" r:id="rId11"/>
    <p:sldId id="601" r:id="rId12"/>
    <p:sldId id="602" r:id="rId13"/>
    <p:sldId id="610" r:id="rId14"/>
    <p:sldId id="578" r:id="rId15"/>
    <p:sldId id="581" r:id="rId16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212" y="-9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F13868-3B40-4D16-8817-FCE2BF6991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C34541-68B3-451B-B03C-CED573D250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425AC-8CE7-4AA8-974D-21141438CEE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6D030-9675-436A-9A5C-125E17A60E78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E2D60-51B1-446B-9368-55B8CE24DCEC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04CC9-63C7-4EDC-82F9-0F398BB4FD68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BEF8D-6371-404D-8482-22EB5769DFEE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1D0D2-1548-4FB6-8496-FA8432B4EDF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93F7C-3F5E-4DF2-902F-7E30241DC6BC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25EA8-85E1-4263-BD5F-77B2CC67F479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47F31-9AE7-435D-983F-F8FC55F8364A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06E4D-8037-4F28-8EB7-9A6FF650250B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BBB79-2CB0-4424-B634-0F7039CA2F1B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B9378-C15B-4AC6-A697-B0B1A0779959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-128"/>
            </a:endParaRPr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5002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June 2010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>
                <a:latin typeface="Tahoma" charset="0"/>
                <a:ea typeface="ＭＳ Ｐゴシック" charset="-128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pt-BR" sz="1200">
              <a:latin typeface="Arial Black" charset="0"/>
              <a:ea typeface="ＭＳ Ｐゴシック" charset="-128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June 2010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00455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pt-BR" sz="1200">
              <a:latin typeface="Arial Black" charset="0"/>
              <a:ea typeface="ＭＳ Ｐゴシック" charset="-128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4" r:id="rId12"/>
    <p:sldLayoutId id="2147484372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6340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92100" y="6396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27000" y="63769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3338"/>
            <a:ext cx="7348537" cy="1223962"/>
          </a:xfrm>
        </p:spPr>
        <p:txBody>
          <a:bodyPr/>
          <a:lstStyle/>
          <a:p>
            <a:pPr eaLnBrk="1" hangingPunct="1"/>
            <a:r>
              <a:rPr lang="en-AU" sz="3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>IPv6 ADDRESS SPACE</a:t>
            </a:r>
            <a:r>
              <a:rPr lang="en-A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A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>How much has been allocated to the RIRs?</a:t>
            </a:r>
            <a:endParaRPr lang="en-US" sz="1800" b="0" smtClean="0">
              <a:effectLst/>
              <a:latin typeface="Century Gothic" pitchFamily="-107" charset="0"/>
              <a:ea typeface="ＭＳ Ｐゴシック" pitchFamily="-107" charset="-128"/>
            </a:endParaRPr>
          </a:p>
        </p:txBody>
      </p:sp>
      <p:pic>
        <p:nvPicPr>
          <p:cNvPr id="33796" name="Picture 6" descr="joint_big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438275"/>
            <a:ext cx="7931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317500"/>
          </a:xfrm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7463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entury Gothic" charset="0"/>
              </a:rPr>
              <a:t>IPv6 Allocations </a:t>
            </a:r>
            <a:r>
              <a:rPr lang="en-US" sz="3000" dirty="0" err="1" smtClean="0">
                <a:effectLst/>
                <a:latin typeface="Century Gothic" charset="0"/>
              </a:rPr>
              <a:t>RIRs</a:t>
            </a:r>
            <a:r>
              <a:rPr lang="en-US" sz="3000" dirty="0" smtClean="0">
                <a:effectLst/>
                <a:latin typeface="Century Gothic" charset="0"/>
              </a:rPr>
              <a:t> to </a:t>
            </a:r>
            <a:r>
              <a:rPr lang="en-US" sz="3000" dirty="0" err="1" smtClean="0">
                <a:effectLst/>
                <a:latin typeface="Century Gothic" charset="0"/>
              </a:rPr>
              <a:t>LIRs</a:t>
            </a:r>
            <a:r>
              <a:rPr lang="en-US" sz="3000" dirty="0" smtClean="0">
                <a:effectLst/>
                <a:latin typeface="Century Gothic" charset="0"/>
              </a:rPr>
              <a:t>/ISPs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pic>
        <p:nvPicPr>
          <p:cNvPr id="35845" name="Picture 10" descr="ipv6_by_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400175"/>
            <a:ext cx="772318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236538"/>
            <a:ext cx="7040562" cy="1223962"/>
          </a:xfrm>
        </p:spPr>
        <p:txBody>
          <a:bodyPr/>
          <a:lstStyle/>
          <a:p>
            <a:pPr eaLnBrk="1" hangingPunct="1"/>
            <a: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  <a:t>IPv6 ALLOCATIONS RIRs to LIRs/ISPs</a:t>
            </a:r>
            <a:b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2000" b="0" smtClean="0">
                <a:effectLst/>
                <a:latin typeface="Century Gothic" pitchFamily="-107" charset="0"/>
                <a:ea typeface="ＭＳ Ｐゴシック" pitchFamily="-107" charset="-128"/>
              </a:rPr>
              <a:t>(Jan 1999 – June 2010)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endParaRPr lang="en-US" sz="1800" smtClean="0">
              <a:effectLst/>
              <a:latin typeface="Century Gothic" pitchFamily="-107" charset="0"/>
              <a:ea typeface="ＭＳ Ｐゴシック" pitchFamily="-107" charset="-128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84138" y="1598613"/>
            <a:ext cx="3776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entury Gothic" pitchFamily="-107" charset="0"/>
              </a:rPr>
              <a:t>How many total allocations have been made by each RIR?</a:t>
            </a: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4157663" y="1598613"/>
            <a:ext cx="3775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entury Gothic" pitchFamily="-107" charset="0"/>
              </a:rPr>
              <a:t>In terms of /32s, how much total space has each RIR allocated?</a:t>
            </a:r>
            <a:br>
              <a:rPr lang="en-US" sz="1800" b="1">
                <a:latin typeface="Century Gothic" pitchFamily="-107" charset="0"/>
              </a:rPr>
            </a:br>
            <a:endParaRPr lang="en-US" sz="1800" b="1">
              <a:latin typeface="Century Gothic" pitchFamily="-107" charset="0"/>
            </a:endParaRPr>
          </a:p>
        </p:txBody>
      </p:sp>
      <p:sp>
        <p:nvSpPr>
          <p:cNvPr id="378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pic>
        <p:nvPicPr>
          <p:cNvPr id="37895" name="Picture 15" descr="ipv6_rirs_to_li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671763"/>
            <a:ext cx="80057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87313"/>
            <a:ext cx="7813675" cy="1223962"/>
          </a:xfrm>
        </p:spPr>
        <p:txBody>
          <a:bodyPr/>
          <a:lstStyle/>
          <a:p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>IPV6 ASSIGNMENTS RIRS TO END-USERS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9941" name="Picture 5" descr="v6 assignments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146175"/>
            <a:ext cx="79327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LINKS TO RIR STATISTICS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6238"/>
            <a:ext cx="8407400" cy="44323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Century Gothic" pitchFamily="-107" charset="0"/>
                <a:ea typeface="ＭＳ Ｐゴシック" pitchFamily="-107" charset="-128"/>
              </a:rPr>
              <a:t>RIR Stats:</a:t>
            </a:r>
            <a:r>
              <a:rPr lang="en-US" sz="4000" smtClean="0"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4000" smtClean="0">
                <a:latin typeface="Century Gothic" pitchFamily="-107" charset="0"/>
                <a:ea typeface="ＭＳ Ｐゴシック" pitchFamily="-107" charset="-128"/>
              </a:rPr>
            </a:br>
            <a:r>
              <a:rPr lang="en-US" sz="2600" smtClean="0">
                <a:solidFill>
                  <a:schemeClr val="accent2"/>
                </a:solidFill>
                <a:latin typeface="Century Gothic" pitchFamily="-107" charset="0"/>
                <a:ea typeface="ＭＳ Ｐゴシック" pitchFamily="-107" charset="-128"/>
              </a:rPr>
              <a:t>www.nro.net/statistics</a:t>
            </a:r>
            <a:endParaRPr lang="en-US" sz="2600" smtClean="0">
              <a:solidFill>
                <a:srgbClr val="003399"/>
              </a:solidFill>
              <a:latin typeface="Century Gothic" pitchFamily="-107" charset="0"/>
              <a:ea typeface="ＭＳ Ｐゴシック" pitchFamily="-107" charset="-128"/>
            </a:endParaRPr>
          </a:p>
          <a:p>
            <a:pPr eaLnBrk="1" hangingPunct="1"/>
            <a:endParaRPr lang="en-US" sz="2800" smtClean="0">
              <a:solidFill>
                <a:srgbClr val="003399"/>
              </a:solidFill>
              <a:latin typeface="Century Gothic" pitchFamily="-107" charset="0"/>
              <a:ea typeface="ＭＳ Ｐゴシック" pitchFamily="-107" charset="-128"/>
            </a:endParaRPr>
          </a:p>
          <a:p>
            <a:pPr eaLnBrk="1" hangingPunct="1"/>
            <a:r>
              <a:rPr lang="en-US" sz="3000" smtClean="0">
                <a:latin typeface="Century Gothic" pitchFamily="-107" charset="0"/>
                <a:ea typeface="ＭＳ Ｐゴシック" pitchFamily="-107" charset="-128"/>
              </a:rPr>
              <a:t>Raw Data/Historical RIR Allocations:</a:t>
            </a:r>
            <a:r>
              <a:rPr lang="en-US" sz="4000" smtClean="0"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4000" smtClean="0">
                <a:latin typeface="Century Gothic" pitchFamily="-107" charset="0"/>
                <a:ea typeface="ＭＳ Ｐゴシック" pitchFamily="-107" charset="-128"/>
              </a:rPr>
            </a:br>
            <a:r>
              <a:rPr lang="en-US" sz="2600" smtClean="0">
                <a:solidFill>
                  <a:schemeClr val="accent2"/>
                </a:solidFill>
                <a:latin typeface="Century Gothic" pitchFamily="-107" charset="0"/>
                <a:ea typeface="ＭＳ Ｐゴシック" pitchFamily="-107" charset="-128"/>
              </a:rPr>
              <a:t>www.aso.icann.org/stats</a:t>
            </a:r>
            <a:endParaRPr lang="en-US" sz="2600" smtClean="0">
              <a:solidFill>
                <a:schemeClr val="folHlink"/>
              </a:solidFill>
              <a:latin typeface="Century Gothic" pitchFamily="-107" charset="0"/>
              <a:ea typeface="ＭＳ Ｐゴシック" pitchFamily="-107" charset="-128"/>
            </a:endParaRPr>
          </a:p>
          <a:p>
            <a:pPr eaLnBrk="1" hangingPunct="1">
              <a:buFontTx/>
              <a:buNone/>
            </a:pPr>
            <a:r>
              <a:rPr lang="en-US" sz="2600" smtClean="0">
                <a:solidFill>
                  <a:srgbClr val="003399"/>
                </a:solidFill>
                <a:latin typeface="Century Gothic" pitchFamily="-107" charset="0"/>
                <a:ea typeface="ＭＳ Ｐゴシック" pitchFamily="-107" charset="-128"/>
              </a:rPr>
              <a:t>	</a:t>
            </a:r>
            <a:r>
              <a:rPr lang="en-US" sz="2600" smtClean="0">
                <a:solidFill>
                  <a:schemeClr val="accent2"/>
                </a:solidFill>
                <a:latin typeface="Century Gothic" pitchFamily="-107" charset="0"/>
                <a:ea typeface="ＭＳ Ｐゴシック" pitchFamily="-107" charset="-128"/>
              </a:rPr>
              <a:t>www.iana.org/assignments/ipv4-address-space</a:t>
            </a:r>
          </a:p>
          <a:p>
            <a:pPr eaLnBrk="1" hangingPunct="1">
              <a:buFontTx/>
              <a:buNone/>
            </a:pPr>
            <a:r>
              <a:rPr lang="en-US" sz="2600" smtClean="0">
                <a:solidFill>
                  <a:srgbClr val="003399"/>
                </a:solidFill>
                <a:latin typeface="Century Gothic" pitchFamily="-107" charset="0"/>
                <a:ea typeface="ＭＳ Ｐゴシック" pitchFamily="-107" charset="-128"/>
              </a:rPr>
              <a:t>    </a:t>
            </a:r>
            <a:r>
              <a:rPr lang="en-US" sz="2600" smtClean="0">
                <a:solidFill>
                  <a:schemeClr val="accent2"/>
                </a:solidFill>
                <a:latin typeface="Century Gothic" pitchFamily="-107" charset="0"/>
                <a:ea typeface="ＭＳ Ｐゴシック" pitchFamily="-107" charset="-128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smtClean="0">
                <a:solidFill>
                  <a:srgbClr val="003399"/>
                </a:solidFill>
                <a:latin typeface="Century Gothic" pitchFamily="-107" charset="0"/>
                <a:ea typeface="ＭＳ Ｐゴシック" pitchFamily="-107" charset="-128"/>
              </a:rPr>
              <a:t>    </a:t>
            </a:r>
            <a:r>
              <a:rPr lang="en-US" sz="2600" smtClean="0">
                <a:solidFill>
                  <a:schemeClr val="accent2"/>
                </a:solidFill>
                <a:latin typeface="Century Gothic" pitchFamily="-107" charset="0"/>
                <a:ea typeface="ＭＳ Ｐゴシック" pitchFamily="-107" charset="-128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entury Gothic" pitchFamily="-107" charset="0"/>
              <a:ea typeface="ＭＳ Ｐゴシック" pitchFamily="-107" charset="-128"/>
            </a:endParaRPr>
          </a:p>
          <a:p>
            <a:pPr eaLnBrk="1" hangingPunct="1"/>
            <a:endParaRPr lang="en-US" smtClean="0">
              <a:latin typeface="Century Gothic" pitchFamily="-107" charset="0"/>
              <a:ea typeface="ＭＳ Ｐゴシック" pitchFamily="-107" charset="-128"/>
            </a:endParaRPr>
          </a:p>
        </p:txBody>
      </p:sp>
      <p:sp>
        <p:nvSpPr>
          <p:cNvPr id="409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thank you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06" charset="0"/>
                <a:ea typeface="ＭＳ Ｐゴシック" pitchFamily="-106" charset="-128"/>
                <a:cs typeface="ＭＳ Ｐゴシック" pitchFamily="-106" charset="-128"/>
              </a:rPr>
              <a:t>As of 30 June 2010</a:t>
            </a: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44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</a:rPr>
              <a:t>AfriNIC, APNIC, ARIN, LACNIC and the RIPE NCC</a:t>
            </a:r>
            <a:r>
              <a:rPr lang="en-US" sz="1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entury Gothic" charset="0"/>
                <a:ea typeface="ＭＳ Ｐゴシック" charset="-128"/>
              </a:rPr>
              <a:t> </a:t>
            </a:r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8100"/>
            <a:ext cx="7348537" cy="1223963"/>
          </a:xfrm>
        </p:spPr>
        <p:txBody>
          <a:bodyPr/>
          <a:lstStyle/>
          <a:p>
            <a:pPr eaLnBrk="1" hangingPunct="1"/>
            <a: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  <a:t>IPv4 ADDRESS SPACE</a:t>
            </a:r>
            <a: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What is the status of each of the 256 /8s?</a:t>
            </a:r>
          </a:p>
        </p:txBody>
      </p:sp>
      <p:pic>
        <p:nvPicPr>
          <p:cNvPr id="21509" name="Picture 5" descr="joint_stats_2010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1090613"/>
            <a:ext cx="77628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195263"/>
            <a:ext cx="7348537" cy="1223962"/>
          </a:xfrm>
        </p:spPr>
        <p:txBody>
          <a:bodyPr/>
          <a:lstStyle/>
          <a:p>
            <a:pPr eaLnBrk="1" hangingPunct="1"/>
            <a: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  <a:t>IPv4 ADDRESS SPACE ISSUED</a:t>
            </a:r>
            <a:b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  <a:t>(RIRs TO CUSTOMERS)</a:t>
            </a:r>
            <a: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In terms of /8s, how much space did each RIR issue by year?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pic>
        <p:nvPicPr>
          <p:cNvPr id="23557" name="Picture 11" descr="ipv4_year_by_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417638"/>
            <a:ext cx="78533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ipv4_rirs_to_custom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228850"/>
            <a:ext cx="79279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320800" y="401638"/>
            <a:ext cx="7823200" cy="1223962"/>
          </a:xfrm>
        </p:spPr>
        <p:txBody>
          <a:bodyPr/>
          <a:lstStyle/>
          <a:p>
            <a:pPr eaLnBrk="1" hangingPunct="1"/>
            <a:r>
              <a:rPr lang="en-US" sz="3000" smtClean="0">
                <a:effectLst/>
                <a:latin typeface="Century Gothic" pitchFamily="-107" charset="0"/>
                <a:ea typeface="ＭＳ Ｐゴシック" pitchFamily="-107" charset="-128"/>
              </a:rPr>
              <a:t>IPv4 ADDRESS SPACE ISSUED</a:t>
            </a:r>
            <a: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  <a:t> </a:t>
            </a:r>
            <a:b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  <a:t>(RIRs TO CUSTOMERS)</a:t>
            </a:r>
            <a:r>
              <a:rPr lang="en-US" sz="2800" smtClean="0">
                <a:effectLst/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28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In terms of /8s, how much total space has each RIR issued?</a:t>
            </a:r>
            <a:b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(Jan 1999 – June 2010)</a:t>
            </a:r>
          </a:p>
        </p:txBody>
      </p:sp>
      <p:sp>
        <p:nvSpPr>
          <p:cNvPr id="256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169863"/>
            <a:ext cx="7348537" cy="1223962"/>
          </a:xfrm>
        </p:spPr>
        <p:txBody>
          <a:bodyPr/>
          <a:lstStyle/>
          <a:p>
            <a:pPr eaLnBrk="1" hangingPunct="1"/>
            <a:r>
              <a:rPr lang="en-US" sz="2800" smtClean="0">
                <a:effectLst/>
                <a:latin typeface="Century Gothic" pitchFamily="-107" charset="0"/>
                <a:ea typeface="ＭＳ Ｐゴシック" pitchFamily="-107" charset="-128"/>
              </a:rPr>
              <a:t>ASN ASSIGNMENTS </a:t>
            </a:r>
            <a: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  <a:t>(RIRs TO CUSTOMERS)</a:t>
            </a:r>
            <a: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340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How many ASNs has each RIR assigned by year?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pic>
        <p:nvPicPr>
          <p:cNvPr id="27653" name="Picture 9" descr="asn_year_by_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525588"/>
            <a:ext cx="776763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Internet Number Resource Report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211138"/>
            <a:ext cx="7348537" cy="1223962"/>
          </a:xfrm>
        </p:spPr>
        <p:txBody>
          <a:bodyPr/>
          <a:lstStyle/>
          <a:p>
            <a:pPr eaLnBrk="1" hangingPunct="1"/>
            <a:r>
              <a:rPr lang="en-US" sz="2800" smtClean="0">
                <a:effectLst/>
                <a:latin typeface="Century Gothic" pitchFamily="-107" charset="0"/>
                <a:ea typeface="ＭＳ Ｐゴシック" pitchFamily="-107" charset="-128"/>
              </a:rPr>
              <a:t>ASN ASSIGNMENTS </a:t>
            </a:r>
            <a:r>
              <a:rPr lang="en-US" sz="2000" smtClean="0">
                <a:effectLst/>
                <a:latin typeface="Century Gothic" pitchFamily="-107" charset="0"/>
                <a:ea typeface="ＭＳ Ｐゴシック" pitchFamily="-107" charset="-128"/>
              </a:rPr>
              <a:t>(RIRs TO CUSTOMERS)</a:t>
            </a: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How many total ASNs has each RIR assigned?</a:t>
            </a:r>
            <a:b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(Jan 1999 – June 2010)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7" charset="0"/>
                <a:ea typeface="ＭＳ Ｐゴシック" pitchFamily="-107" charset="-128"/>
              </a:rPr>
              <a:t>June 2010 </a:t>
            </a:r>
          </a:p>
        </p:txBody>
      </p:sp>
      <p:pic>
        <p:nvPicPr>
          <p:cNvPr id="29701" name="Picture 9" descr="asns_rirs_to_custom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0050"/>
            <a:ext cx="82962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Arial" charset="0"/>
              </a:rPr>
              <a:t>4-BYTE ASN ASSIGNMENTS</a:t>
            </a:r>
            <a:r>
              <a:rPr 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How many 4-byte ASNs has each RIR assigned by year?</a:t>
            </a:r>
            <a:b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07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1749" name="Picture 5" descr="4byte_asn_pie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1284288"/>
            <a:ext cx="7567613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Arial" charset="0"/>
              </a:rPr>
              <a:t>4-BYTE ASN ASSIGNMENTS</a:t>
            </a:r>
            <a:r>
              <a:rPr 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/>
            </a:r>
            <a:br>
              <a:rPr 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How many total 4-byte ASNs has each RIR assigned?</a:t>
            </a:r>
            <a:b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</a:br>
            <a:r>
              <a:rPr lang="en-US" sz="1800" b="0" smtClean="0">
                <a:effectLst/>
                <a:latin typeface="Century Gothic" pitchFamily="-107" charset="0"/>
                <a:ea typeface="ＭＳ Ｐゴシック" pitchFamily="-107" charset="-128"/>
              </a:rPr>
              <a:t>(Jan 2007 – June 2010)</a:t>
            </a: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07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2010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2773" name="Picture 5" descr="4byte_asn_pie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898650"/>
            <a:ext cx="73564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20946</TotalTime>
  <Words>200</Words>
  <Application>Microsoft Office PowerPoint</Application>
  <PresentationFormat>On-screen Show (4:3)</PresentationFormat>
  <Paragraphs>64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ＭＳ Ｐゴシック</vt:lpstr>
      <vt:lpstr>Arial</vt:lpstr>
      <vt:lpstr>Tahoma</vt:lpstr>
      <vt:lpstr>Arial Black</vt:lpstr>
      <vt:lpstr>Century Gothic</vt:lpstr>
      <vt:lpstr>Default Design</vt:lpstr>
      <vt:lpstr>Slide 1</vt:lpstr>
      <vt:lpstr>Slide 2</vt:lpstr>
      <vt:lpstr>IPv4 ADDRESS SPACE What is the status of each of the 256 /8s?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June 2010)</vt:lpstr>
      <vt:lpstr>ASN ASSIGNMENTS (RIRs TO CUSTOMERS) How many ASNs has each RIR assigned by year? </vt:lpstr>
      <vt:lpstr>ASN ASSIGNMENTS (RIRs TO CUSTOMERS) How many total ASNs has each RIR assigned? (Jan 1999 – June 2010)</vt:lpstr>
      <vt:lpstr>4-BYTE ASN ASSIGNMENTS How many 4-byte ASNs has each RIR assigned by year? </vt:lpstr>
      <vt:lpstr>4-BYTE ASN ASSIGNMENTS How many total 4-byte ASNs has each RIR assigned? (Jan 2007 – June 2010)</vt:lpstr>
      <vt:lpstr>IPv6 ADDRESS SPACE How much has been allocated to the RIRs?</vt:lpstr>
      <vt:lpstr>IPv6 Allocations RIRs to LIRs/ISPs How many allocations have been made by each RIR by year?</vt:lpstr>
      <vt:lpstr>IPv6 ALLOCATIONS RIRs to LIRs/ISPs (Jan 1999 – June 2010) </vt:lpstr>
      <vt:lpstr>IPV6 ASSIGNMENTS RIRS TO END-USERS</vt:lpstr>
      <vt:lpstr>LINKS TO RIR STATISTICS</vt:lpstr>
      <vt:lpstr>Slide 15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jasonb</cp:lastModifiedBy>
  <cp:revision>698</cp:revision>
  <cp:lastPrinted>2010-07-19T15:05:07Z</cp:lastPrinted>
  <dcterms:created xsi:type="dcterms:W3CDTF">2010-07-19T12:42:17Z</dcterms:created>
  <dcterms:modified xsi:type="dcterms:W3CDTF">2010-10-05T22:02:53Z</dcterms:modified>
  <cp:category/>
</cp:coreProperties>
</file>