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9"/>
  </p:notesMasterIdLst>
  <p:sldIdLst>
    <p:sldId id="261" r:id="rId2"/>
    <p:sldId id="262" r:id="rId3"/>
    <p:sldId id="263" r:id="rId4"/>
    <p:sldId id="268" r:id="rId5"/>
    <p:sldId id="264" r:id="rId6"/>
    <p:sldId id="265"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9" autoAdjust="0"/>
    <p:restoredTop sz="95460" autoAdjust="0"/>
  </p:normalViewPr>
  <p:slideViewPr>
    <p:cSldViewPr snapToObjects="1">
      <p:cViewPr varScale="1">
        <p:scale>
          <a:sx n="80" d="100"/>
          <a:sy n="80"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tlanta_master_bckgrnd-0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7844" y="3474390"/>
            <a:ext cx="7772400" cy="1470025"/>
          </a:xfrm>
        </p:spPr>
        <p:txBody>
          <a:bodyPr>
            <a:normAutofit/>
          </a:bodyPr>
          <a:lstStyle>
            <a:lvl1pPr algn="ctr">
              <a:defRPr sz="4200"/>
            </a:lvl1pPr>
          </a:lstStyle>
          <a:p>
            <a:r>
              <a:rPr lang="en-US" dirty="0" smtClean="0"/>
              <a:t>Click to edit Master title style</a:t>
            </a:r>
            <a:endParaRPr lang="en-US" dirty="0"/>
          </a:p>
        </p:txBody>
      </p:sp>
      <p:sp>
        <p:nvSpPr>
          <p:cNvPr id="3" name="Subtitle 2"/>
          <p:cNvSpPr>
            <a:spLocks noGrp="1"/>
          </p:cNvSpPr>
          <p:nvPr>
            <p:ph type="subTitle" idx="1"/>
          </p:nvPr>
        </p:nvSpPr>
        <p:spPr>
          <a:xfrm>
            <a:off x="537844" y="4961147"/>
            <a:ext cx="7772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tlanta_master2-01.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319737" y="917256"/>
            <a:ext cx="6795903" cy="20400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73870" y="2721530"/>
            <a:ext cx="6912930" cy="47617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p:nvPicPr>
        <p:blipFill>
          <a:blip r:embed="rId16"/>
          <a:stretch>
            <a:fillRect/>
          </a:stretch>
        </p:blipFill>
        <p:spPr>
          <a:xfrm>
            <a:off x="378" y="283"/>
            <a:ext cx="9143244" cy="6857432"/>
          </a:xfrm>
          <a:prstGeom prst="rect">
            <a:avLst/>
          </a:prstGeom>
        </p:spPr>
      </p:pic>
      <p:sp>
        <p:nvSpPr>
          <p:cNvPr id="2" name="Title Placeholder 1"/>
          <p:cNvSpPr>
            <a:spLocks noGrp="1"/>
          </p:cNvSpPr>
          <p:nvPr>
            <p:ph type="title"/>
          </p:nvPr>
        </p:nvSpPr>
        <p:spPr>
          <a:xfrm>
            <a:off x="319737" y="761999"/>
            <a:ext cx="6972180" cy="12911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9737" y="2190750"/>
            <a:ext cx="8367063"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8" r:id="rId13"/>
    <p:sldLayoutId id="2147483649" r:id="rId14"/>
  </p:sldLayoutIdLst>
  <p:txStyles>
    <p:titleStyle>
      <a:lvl1pPr algn="l" defTabSz="457200" rtl="0" eaLnBrk="1" latinLnBrk="0" hangingPunct="1">
        <a:spcBef>
          <a:spcPct val="0"/>
        </a:spcBef>
        <a:buNone/>
        <a:defRPr sz="38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810000"/>
            <a:ext cx="7620000" cy="1085850"/>
          </a:xfrm>
        </p:spPr>
        <p:txBody>
          <a:bodyPr>
            <a:normAutofit/>
          </a:bodyPr>
          <a:lstStyle/>
          <a:p>
            <a:r>
              <a:rPr lang="en-US" dirty="0" smtClean="0"/>
              <a:t>Required Resource Reviews</a:t>
            </a:r>
            <a:endParaRPr lang="en-US" dirty="0"/>
          </a:p>
        </p:txBody>
      </p:sp>
      <p:sp>
        <p:nvSpPr>
          <p:cNvPr id="28" name="Subtitle 27"/>
          <p:cNvSpPr>
            <a:spLocks noGrp="1"/>
          </p:cNvSpPr>
          <p:nvPr>
            <p:ph type="subTitle" idx="1"/>
          </p:nvPr>
        </p:nvSpPr>
        <p:spPr>
          <a:xfrm>
            <a:off x="537844" y="5181599"/>
            <a:ext cx="7772400" cy="1532147"/>
          </a:xfrm>
        </p:spPr>
        <p:txBody>
          <a:bodyPr/>
          <a:lstStyle/>
          <a:p>
            <a:r>
              <a:rPr lang="en-US" b="1" dirty="0" smtClean="0"/>
              <a:t>Draft Policy 2010-11</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2514601"/>
          <a:ext cx="7543800" cy="1523998"/>
        </p:xfrm>
        <a:graphic>
          <a:graphicData uri="http://schemas.openxmlformats.org/drawingml/2006/table">
            <a:tbl>
              <a:tblPr firstRow="1" bandRow="1">
                <a:tableStyleId>{5C22544A-7EE6-4342-B048-85BDC9FD1C3A}</a:tableStyleId>
              </a:tblPr>
              <a:tblGrid>
                <a:gridCol w="3771900"/>
                <a:gridCol w="3771900"/>
              </a:tblGrid>
              <a:tr h="761999">
                <a:tc>
                  <a:txBody>
                    <a:bodyPr/>
                    <a:lstStyle/>
                    <a:p>
                      <a:r>
                        <a:rPr lang="en-US" sz="2400" b="0" dirty="0" smtClean="0">
                          <a:solidFill>
                            <a:schemeClr val="tx1"/>
                          </a:solidFill>
                        </a:rPr>
                        <a:t>Origin (Proposal 117)</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 June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Draft</a:t>
                      </a:r>
                      <a:r>
                        <a:rPr lang="en-US" sz="2400" b="0" baseline="0" dirty="0" smtClean="0">
                          <a:solidFill>
                            <a:schemeClr val="tx1"/>
                          </a:solidFill>
                        </a:rPr>
                        <a:t> Policy/Current Version</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20 July </a:t>
                      </a:r>
                      <a:r>
                        <a:rPr lang="en-US" sz="2400" b="1" baseline="0" dirty="0" smtClean="0">
                          <a:solidFill>
                            <a:schemeClr val="tx1"/>
                          </a:solidFill>
                        </a:rPr>
                        <a:t>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685800" y="4419600"/>
            <a:ext cx="3733800" cy="1384995"/>
          </a:xfrm>
          <a:prstGeom prst="rect">
            <a:avLst/>
          </a:prstGeom>
          <a:noFill/>
        </p:spPr>
        <p:txBody>
          <a:bodyPr wrap="square" rtlCol="0">
            <a:spAutoFit/>
          </a:bodyPr>
          <a:lstStyle/>
          <a:p>
            <a:r>
              <a:rPr lang="en-US" sz="2800" b="1" dirty="0" smtClean="0"/>
              <a:t>AC Shepherds:</a:t>
            </a:r>
          </a:p>
          <a:p>
            <a:r>
              <a:rPr lang="en-US" sz="2800" dirty="0" smtClean="0"/>
              <a:t>	Marc Crandall</a:t>
            </a:r>
          </a:p>
          <a:p>
            <a:r>
              <a:rPr lang="en-US" sz="2800" dirty="0" smtClean="0"/>
              <a:t>	Bill Darte</a:t>
            </a:r>
          </a:p>
        </p:txBody>
      </p:sp>
      <p:sp>
        <p:nvSpPr>
          <p:cNvPr id="7" name="Title 6"/>
          <p:cNvSpPr>
            <a:spLocks noGrp="1"/>
          </p:cNvSpPr>
          <p:nvPr>
            <p:ph type="title" idx="4294967295"/>
          </p:nvPr>
        </p:nvSpPr>
        <p:spPr>
          <a:xfrm>
            <a:off x="685800" y="1371600"/>
            <a:ext cx="8229600" cy="715962"/>
          </a:xfrm>
        </p:spPr>
        <p:txBody>
          <a:bodyPr>
            <a:normAutofit/>
          </a:bodyPr>
          <a:lstStyle/>
          <a:p>
            <a:r>
              <a:rPr lang="en-US" sz="4000" dirty="0" smtClean="0"/>
              <a:t>2010-11 - History</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33400" y="861219"/>
            <a:ext cx="7696200" cy="715962"/>
          </a:xfrm>
        </p:spPr>
        <p:txBody>
          <a:bodyPr>
            <a:normAutofit fontScale="90000"/>
          </a:bodyPr>
          <a:lstStyle/>
          <a:p>
            <a:r>
              <a:rPr lang="en-US" sz="4000" dirty="0" smtClean="0"/>
              <a:t>2010-11 – Summary</a:t>
            </a:r>
            <a:br>
              <a:rPr lang="en-US" sz="4000" dirty="0" smtClean="0"/>
            </a:br>
            <a:r>
              <a:rPr lang="en-US" sz="3111" dirty="0" smtClean="0"/>
              <a:t>(Required Resource Reviews)</a:t>
            </a:r>
            <a:endParaRPr lang="en-US" sz="3111" dirty="0"/>
          </a:p>
        </p:txBody>
      </p:sp>
      <p:sp>
        <p:nvSpPr>
          <p:cNvPr id="8" name="Text Placeholder 7"/>
          <p:cNvSpPr>
            <a:spLocks noGrp="1"/>
          </p:cNvSpPr>
          <p:nvPr>
            <p:ph type="body" idx="4294967295"/>
          </p:nvPr>
        </p:nvSpPr>
        <p:spPr>
          <a:xfrm>
            <a:off x="533400" y="1981200"/>
            <a:ext cx="8153400" cy="4572000"/>
          </a:xfrm>
        </p:spPr>
        <p:txBody>
          <a:bodyPr>
            <a:normAutofit/>
          </a:bodyPr>
          <a:lstStyle/>
          <a:p>
            <a:pPr>
              <a:buNone/>
            </a:pPr>
            <a:r>
              <a:rPr lang="en-US" sz="2400" dirty="0" smtClean="0">
                <a:latin typeface="Century Gothic" pitchFamily="-109" charset="0"/>
                <a:ea typeface="ＭＳ Ｐゴシック" pitchFamily="-109" charset="-128"/>
              </a:rPr>
              <a:t>Adds triggers for mandatory reviews to existing resource review policy</a:t>
            </a:r>
          </a:p>
          <a:p>
            <a:pPr lvl="1">
              <a:spcAft>
                <a:spcPts val="1800"/>
              </a:spcAft>
            </a:pPr>
            <a:r>
              <a:rPr lang="en-US" sz="1800" b="0" dirty="0" smtClean="0">
                <a:latin typeface="Century Gothic" pitchFamily="-109" charset="0"/>
                <a:ea typeface="ＭＳ Ｐゴシック" pitchFamily="-109" charset="-128"/>
              </a:rPr>
              <a:t>when a transfer is initiated with ARIN or ARIN becomes aware of a transfer; </a:t>
            </a:r>
          </a:p>
          <a:p>
            <a:pPr lvl="1">
              <a:spcAft>
                <a:spcPts val="1800"/>
              </a:spcAft>
            </a:pPr>
            <a:r>
              <a:rPr lang="en-US" sz="1800" b="0" dirty="0" smtClean="0">
                <a:latin typeface="Century Gothic" pitchFamily="-109" charset="0"/>
                <a:ea typeface="ＭＳ Ｐゴシック" pitchFamily="-109" charset="-128"/>
              </a:rPr>
              <a:t>when fraud or abuse is reported to ARIN (about IP address or about an organization); </a:t>
            </a:r>
          </a:p>
          <a:p>
            <a:pPr lvl="1">
              <a:spcAft>
                <a:spcPts val="1800"/>
              </a:spcAft>
            </a:pPr>
            <a:r>
              <a:rPr lang="en-US" sz="1800" b="0" dirty="0" smtClean="0">
                <a:latin typeface="Century Gothic" pitchFamily="-109" charset="0"/>
                <a:ea typeface="ＭＳ Ｐゴシック" pitchFamily="-109" charset="-128"/>
              </a:rPr>
              <a:t>when staff are reviewing an additional IP address request and find that more than a quarter of an ISP’s downstream SWIPs are covered under the Residential Customer Privacy policy.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1295400"/>
            <a:ext cx="8229600" cy="715962"/>
          </a:xfrm>
        </p:spPr>
        <p:txBody>
          <a:bodyPr>
            <a:normAutofit fontScale="90000"/>
          </a:bodyPr>
          <a:lstStyle/>
          <a:p>
            <a:r>
              <a:rPr lang="en-US" sz="4000" dirty="0" smtClean="0"/>
              <a:t>2010-11 – Status at other RIRs</a:t>
            </a:r>
            <a:br>
              <a:rPr lang="en-US" sz="4000" dirty="0" smtClean="0"/>
            </a:br>
            <a:r>
              <a:rPr lang="en-US" sz="4000" dirty="0" smtClean="0"/>
              <a:t>(</a:t>
            </a:r>
            <a:r>
              <a:rPr lang="en-US" sz="3200" dirty="0" smtClean="0"/>
              <a:t>Required Resource Reviews</a:t>
            </a:r>
            <a:r>
              <a:rPr lang="en-US" sz="3600" dirty="0" smtClean="0"/>
              <a:t>)</a:t>
            </a:r>
            <a:endParaRPr lang="en-US" sz="4000" dirty="0"/>
          </a:p>
        </p:txBody>
      </p:sp>
      <p:sp>
        <p:nvSpPr>
          <p:cNvPr id="4" name="Text Placeholder 7"/>
          <p:cNvSpPr>
            <a:spLocks noGrp="1"/>
          </p:cNvSpPr>
          <p:nvPr>
            <p:ph type="body" idx="4294967295"/>
          </p:nvPr>
        </p:nvSpPr>
        <p:spPr>
          <a:xfrm>
            <a:off x="685800" y="2590800"/>
            <a:ext cx="8610600" cy="4525962"/>
          </a:xfrm>
        </p:spPr>
        <p:txBody>
          <a:bodyPr>
            <a:normAutofit/>
          </a:bodyPr>
          <a:lstStyle/>
          <a:p>
            <a:pPr marL="514350" indent="-514350" fontAlgn="ctr">
              <a:buNone/>
            </a:pPr>
            <a:r>
              <a:rPr lang="en-US" dirty="0" smtClean="0"/>
              <a:t>Unique proposal to ARIN.</a:t>
            </a: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457200"/>
            <a:ext cx="8229600" cy="715962"/>
          </a:xfrm>
        </p:spPr>
        <p:txBody>
          <a:bodyPr>
            <a:normAutofit/>
          </a:bodyPr>
          <a:lstStyle/>
          <a:p>
            <a:r>
              <a:rPr lang="en-US" dirty="0" smtClean="0"/>
              <a:t>2010-11 – Staff Assessment</a:t>
            </a:r>
            <a:endParaRPr lang="en-US" dirty="0"/>
          </a:p>
        </p:txBody>
      </p:sp>
      <p:graphicFrame>
        <p:nvGraphicFramePr>
          <p:cNvPr id="6" name="Table 5"/>
          <p:cNvGraphicFramePr>
            <a:graphicFrameLocks noGrp="1"/>
          </p:cNvGraphicFramePr>
          <p:nvPr/>
        </p:nvGraphicFramePr>
        <p:xfrm>
          <a:off x="304801" y="1173163"/>
          <a:ext cx="7298746" cy="4515640"/>
        </p:xfrm>
        <a:graphic>
          <a:graphicData uri="http://schemas.openxmlformats.org/drawingml/2006/table">
            <a:tbl>
              <a:tblPr firstRow="1" bandRow="1">
                <a:tableStyleId>{5C22544A-7EE6-4342-B048-85BDC9FD1C3A}</a:tableStyleId>
              </a:tblPr>
              <a:tblGrid>
                <a:gridCol w="7298746"/>
              </a:tblGrid>
              <a:tr h="647721">
                <a:tc>
                  <a:txBody>
                    <a:bodyPr/>
                    <a:lstStyle/>
                    <a:p>
                      <a:r>
                        <a:rPr lang="en-US" sz="2400" b="1" kern="1200" baseline="0" dirty="0" smtClean="0">
                          <a:solidFill>
                            <a:schemeClr val="tx1"/>
                          </a:solidFill>
                          <a:latin typeface="Century Gothic"/>
                          <a:ea typeface="+mn-ea"/>
                          <a:cs typeface="Century Gothic"/>
                        </a:rPr>
                        <a:t>Legal: Liability Risk? – No significant legal issues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02597">
                <a:tc>
                  <a:txBody>
                    <a:bodyPr/>
                    <a:lstStyle/>
                    <a:p>
                      <a:r>
                        <a:rPr lang="en-US" sz="2400" b="1" dirty="0" smtClean="0">
                          <a:solidFill>
                            <a:schemeClr val="tx1"/>
                          </a:solidFill>
                          <a:latin typeface="Century Gothic"/>
                          <a:cs typeface="Century Gothic"/>
                        </a:rPr>
                        <a:t>Staff</a:t>
                      </a:r>
                      <a:r>
                        <a:rPr lang="en-US" sz="2400" b="1" baseline="0" dirty="0" smtClean="0">
                          <a:solidFill>
                            <a:schemeClr val="tx1"/>
                          </a:solidFill>
                          <a:latin typeface="Century Gothic"/>
                          <a:cs typeface="Century Gothic"/>
                        </a:rPr>
                        <a:t> Comments: Issues/Concerns?</a:t>
                      </a:r>
                    </a:p>
                    <a:p>
                      <a:pPr marL="342900" indent="-342900">
                        <a:buFont typeface="+mj-lt"/>
                        <a:buNone/>
                      </a:pPr>
                      <a:r>
                        <a:rPr lang="en-US" sz="1800" b="0" baseline="0" dirty="0" smtClean="0">
                          <a:solidFill>
                            <a:schemeClr val="tx1"/>
                          </a:solidFill>
                          <a:latin typeface="Century Gothic"/>
                          <a:cs typeface="Century Gothic"/>
                        </a:rPr>
                        <a:t>This proposal could cause ARIN staff to conduct resource reviews on a more frequent basis. Any prescription for prioritizing such reviews could delay other important registration activities from being processed in a timely manner.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9119">
                <a:tc>
                  <a:txBody>
                    <a:bodyPr/>
                    <a:lstStyle/>
                    <a:p>
                      <a:r>
                        <a:rPr lang="en-US" sz="2400" b="1" dirty="0" smtClean="0">
                          <a:solidFill>
                            <a:schemeClr val="tx1"/>
                          </a:solidFill>
                          <a:latin typeface="Century Gothic"/>
                          <a:cs typeface="Century Gothic"/>
                        </a:rPr>
                        <a:t>Implementation:</a:t>
                      </a:r>
                      <a:r>
                        <a:rPr lang="en-US" sz="2400" b="1" baseline="0" dirty="0" smtClean="0">
                          <a:solidFill>
                            <a:schemeClr val="tx1"/>
                          </a:solidFill>
                          <a:latin typeface="Century Gothic"/>
                          <a:cs typeface="Century Gothic"/>
                        </a:rPr>
                        <a:t> Resource Impact? - Moderate</a:t>
                      </a:r>
                    </a:p>
                    <a:p>
                      <a:pPr lvl="1">
                        <a:buFont typeface="Arial" pitchFamily="34" charset="0"/>
                        <a:buChar char="•"/>
                      </a:pPr>
                      <a:r>
                        <a:rPr lang="en-US" sz="2000" b="0" baseline="0" dirty="0" smtClean="0">
                          <a:solidFill>
                            <a:schemeClr val="tx1"/>
                          </a:solidFill>
                          <a:latin typeface="Century Gothic"/>
                          <a:cs typeface="Century Gothic"/>
                        </a:rPr>
                        <a:t> </a:t>
                      </a:r>
                      <a:r>
                        <a:rPr lang="en-US" sz="1800" b="0" kern="1200" baseline="0" dirty="0" smtClean="0">
                          <a:solidFill>
                            <a:schemeClr val="tx1"/>
                          </a:solidFill>
                          <a:latin typeface="Century Gothic"/>
                          <a:ea typeface="+mn-ea"/>
                          <a:cs typeface="Century Gothic"/>
                        </a:rPr>
                        <a:t>Resource reviews, audits, and fraud research require many man-hours. These new requirements to conduct audits on a much more regular basis could necessitate hiring and training additional registration staff.</a:t>
                      </a:r>
                    </a:p>
                    <a:p>
                      <a:pPr lvl="1">
                        <a:buFont typeface="Arial" pitchFamily="34" charset="0"/>
                        <a:buChar char="•"/>
                      </a:pPr>
                      <a:r>
                        <a:rPr lang="en-US" sz="1800" b="0" kern="1200" baseline="0" dirty="0" smtClean="0">
                          <a:solidFill>
                            <a:schemeClr val="tx1"/>
                          </a:solidFill>
                          <a:latin typeface="Century Gothic"/>
                          <a:ea typeface="+mn-ea"/>
                          <a:cs typeface="Century Gothic"/>
                        </a:rPr>
                        <a:t> Changes to current business practices</a:t>
                      </a:r>
                      <a:endParaRPr lang="en-US" sz="2000" b="0" baseline="0" dirty="0" smtClean="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304800" y="5688803"/>
            <a:ext cx="8505825" cy="830997"/>
          </a:xfrm>
          <a:prstGeom prst="rect">
            <a:avLst/>
          </a:prstGeom>
          <a:noFill/>
        </p:spPr>
        <p:txBody>
          <a:bodyPr wrap="square" rtlCol="0">
            <a:spAutoFit/>
          </a:bodyPr>
          <a:lstStyle/>
          <a:p>
            <a:r>
              <a:rPr lang="en-US" sz="1600" b="1" dirty="0" smtClean="0">
                <a:latin typeface="Century Gothic"/>
                <a:cs typeface="Century Gothic"/>
              </a:rPr>
              <a:t>Assessment available:</a:t>
            </a:r>
          </a:p>
          <a:p>
            <a:pPr>
              <a:buFont typeface="Arial" pitchFamily="34" charset="0"/>
              <a:buChar char="•"/>
            </a:pPr>
            <a:r>
              <a:rPr lang="en-US" sz="1600" dirty="0" smtClean="0">
                <a:latin typeface="Century Gothic"/>
                <a:cs typeface="Century Gothic"/>
              </a:rPr>
              <a:t> Discussion Guide</a:t>
            </a:r>
          </a:p>
          <a:p>
            <a:pPr>
              <a:buFont typeface="Arial" pitchFamily="34" charset="0"/>
              <a:buChar char="•"/>
            </a:pPr>
            <a:r>
              <a:rPr lang="en-US" sz="1600" dirty="0" smtClean="0">
                <a:latin typeface="Century Gothic"/>
                <a:cs typeface="Century Gothic"/>
              </a:rPr>
              <a:t> http://lists.arin.net/pipermail/arin-ppml/2010-July/017793.html</a:t>
            </a:r>
            <a:endParaRPr lang="en-US" sz="1600" dirty="0">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52400" y="480219"/>
            <a:ext cx="8229600" cy="715962"/>
          </a:xfrm>
        </p:spPr>
        <p:txBody>
          <a:bodyPr>
            <a:normAutofit/>
          </a:bodyPr>
          <a:lstStyle/>
          <a:p>
            <a:r>
              <a:rPr lang="en-US" dirty="0" smtClean="0"/>
              <a:t>2010-11 – PPML Discussion</a:t>
            </a:r>
            <a:endParaRPr lang="en-US" dirty="0"/>
          </a:p>
        </p:txBody>
      </p:sp>
      <p:sp>
        <p:nvSpPr>
          <p:cNvPr id="8" name="Text Placeholder 7"/>
          <p:cNvSpPr>
            <a:spLocks noGrp="1"/>
          </p:cNvSpPr>
          <p:nvPr>
            <p:ph type="body" idx="4294967295"/>
          </p:nvPr>
        </p:nvSpPr>
        <p:spPr>
          <a:xfrm>
            <a:off x="152400" y="1196181"/>
            <a:ext cx="8763000" cy="5433219"/>
          </a:xfrm>
        </p:spPr>
        <p:txBody>
          <a:bodyPr>
            <a:normAutofit/>
          </a:bodyPr>
          <a:lstStyle/>
          <a:p>
            <a:r>
              <a:rPr lang="en-US" sz="2800" b="1" dirty="0" smtClean="0"/>
              <a:t>5 posts by </a:t>
            </a:r>
            <a:r>
              <a:rPr lang="en-US" sz="2800" b="1" smtClean="0"/>
              <a:t>4 </a:t>
            </a:r>
            <a:r>
              <a:rPr lang="en-US" sz="2800" b="1" smtClean="0"/>
              <a:t>people</a:t>
            </a:r>
            <a:endParaRPr lang="en-US" sz="2800" b="1" dirty="0" smtClean="0"/>
          </a:p>
          <a:p>
            <a:r>
              <a:rPr lang="en-US" sz="2800" b="1" dirty="0" smtClean="0"/>
              <a:t>2</a:t>
            </a:r>
            <a:r>
              <a:rPr lang="en-US" sz="2800" b="1" baseline="0" dirty="0" smtClean="0"/>
              <a:t> in favor, 0 against</a:t>
            </a:r>
          </a:p>
          <a:p>
            <a:r>
              <a:rPr lang="en-US" sz="2000" dirty="0" smtClean="0"/>
              <a:t>“I do not want to see significant ARIN resources dedicated to reclamation. I support auditing where it is warranted as suggested in NRPM 12 and in 2010-11.”</a:t>
            </a:r>
          </a:p>
          <a:p>
            <a:r>
              <a:rPr lang="en-US" sz="2000" dirty="0" smtClean="0"/>
              <a:t>“I am opposed to reclamation techniques that step up the confrontational and adversarial relationship between ARIN and address holders, even were it to be essential for continued consumption of IPv4 and IPv6 did not exist. I view increasing auditing and mandatory triggers of audits with similar concern.”</a:t>
            </a:r>
          </a:p>
          <a:p>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810000"/>
            <a:ext cx="7620000" cy="1085850"/>
          </a:xfrm>
        </p:spPr>
        <p:txBody>
          <a:bodyPr>
            <a:normAutofit/>
          </a:bodyPr>
          <a:lstStyle/>
          <a:p>
            <a:r>
              <a:rPr lang="en-US" dirty="0" smtClean="0"/>
              <a:t>Required Resource Reviews</a:t>
            </a:r>
            <a:endParaRPr lang="en-US" dirty="0"/>
          </a:p>
        </p:txBody>
      </p:sp>
      <p:sp>
        <p:nvSpPr>
          <p:cNvPr id="28" name="Subtitle 27"/>
          <p:cNvSpPr>
            <a:spLocks noGrp="1"/>
          </p:cNvSpPr>
          <p:nvPr>
            <p:ph type="subTitle" idx="1"/>
          </p:nvPr>
        </p:nvSpPr>
        <p:spPr>
          <a:xfrm>
            <a:off x="537844" y="5105399"/>
            <a:ext cx="7772400" cy="1608347"/>
          </a:xfrm>
        </p:spPr>
        <p:txBody>
          <a:bodyPr/>
          <a:lstStyle/>
          <a:p>
            <a:r>
              <a:rPr lang="en-US" b="1" dirty="0" smtClean="0"/>
              <a:t>Draft Policy 2010-11</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lant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atlanta_template</Template>
  <TotalTime>694</TotalTime>
  <Words>333</Words>
  <Application>Microsoft Office PowerPoint</Application>
  <PresentationFormat>On-screen Show (4:3)</PresentationFormat>
  <Paragraphs>41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atlanta_template</vt:lpstr>
      <vt:lpstr>Required Resource Reviews</vt:lpstr>
      <vt:lpstr>2010-11 - History</vt:lpstr>
      <vt:lpstr>2010-11 – Summary (Required Resource Reviews)</vt:lpstr>
      <vt:lpstr>2010-11 – Status at other RIRs (Required Resource Reviews)</vt:lpstr>
      <vt:lpstr>2010-11 – Staff Assessment</vt:lpstr>
      <vt:lpstr>2010-11 – PPML Discussion</vt:lpstr>
      <vt:lpstr>Required Resource Reviews</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114</cp:revision>
  <dcterms:created xsi:type="dcterms:W3CDTF">2010-09-30T15:02:47Z</dcterms:created>
  <dcterms:modified xsi:type="dcterms:W3CDTF">2010-10-03T19:48:00Z</dcterms:modified>
</cp:coreProperties>
</file>