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64" r:id="rId4"/>
    <p:sldMasterId id="2147483672" r:id="rId5"/>
  </p:sldMasterIdLst>
  <p:notesMasterIdLst>
    <p:notesMasterId r:id="rId22"/>
  </p:notesMasterIdLst>
  <p:handoutMasterIdLst>
    <p:handoutMasterId r:id="rId23"/>
  </p:handoutMasterIdLst>
  <p:sldIdLst>
    <p:sldId id="256" r:id="rId6"/>
    <p:sldId id="271" r:id="rId7"/>
    <p:sldId id="269" r:id="rId8"/>
    <p:sldId id="272" r:id="rId9"/>
    <p:sldId id="260" r:id="rId10"/>
    <p:sldId id="273" r:id="rId11"/>
    <p:sldId id="274" r:id="rId12"/>
    <p:sldId id="275" r:id="rId13"/>
    <p:sldId id="276" r:id="rId14"/>
    <p:sldId id="280" r:id="rId15"/>
    <p:sldId id="279" r:id="rId16"/>
    <p:sldId id="281" r:id="rId17"/>
    <p:sldId id="277" r:id="rId18"/>
    <p:sldId id="278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-498" y="-96"/>
      </p:cViewPr>
      <p:guideLst>
        <p:guide orient="horz" pos="1008"/>
        <p:guide pos="19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2" d="100"/>
          <a:sy n="82" d="100"/>
        </p:scale>
        <p:origin x="-247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27AA07A-62DB-4E8E-AE37-48B3A65EAFEB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33BD2-3794-4FD0-B6C8-A3208B9A54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E9465C6-E625-43C3-B501-00BF563DCDCB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6DB276E-DE0B-4569-A98A-971895A2AE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5AD46A-081C-418D-B22D-0A5FDB16705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5EEC79D-7CEA-4A71-ABF3-867B8230D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27FD8DE1-1978-4D86-AAD6-EB9242C7B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E3DCA-40B6-4B6C-86C6-97A1507C3ABF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B0E1-3B52-4AC1-BD69-A2791A3E4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B9646-7A85-47C4-9897-8E26C6A10931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AEF5-1C2F-4DD3-80F2-2972A580C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B5CC8-9C7D-4C63-BD9D-6E54B6D7C8B1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C039-2183-4CCD-84AF-78B4704E3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146CE-BA1B-4C83-AD3A-56E29AA21C6C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0832F-46C3-4FCB-9B70-E9A427E40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6EAFE-2B89-4A73-9CD8-7B0DED499802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8951-0909-4339-ADE7-9B98CFD3A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CD230D-FEB8-433F-AEAA-398A9EBCB5D5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D100B-83DB-463D-B6A2-5A5BB109B8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808B2-E80F-48C2-97E1-ADBCB47876CE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BE15-F6E8-473B-B005-EBD42E21A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752600" cy="199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B35621-6C31-437A-8411-32747C770C32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8DB6F-6A37-400E-AED9-947FC573E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0863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7F8052E-579B-4FDA-AA23-F1E1BD693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AF0E-689F-46F3-AE5C-4ECAC0814D70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21444-F84B-407D-9799-D40C44874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8879-6CAF-4F37-B8BF-BF81C44712D2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E4932-F978-49B4-B4FC-4D80D213E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963F35-DA2E-4E5A-BC19-7CC7EE2DFD78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7A53-B5E0-4348-80FF-C05FCB327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824BCEE8-23DF-4081-9D94-782553336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8224794E-81EC-4FC5-B851-9BFA0D885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43CD6F1-1108-443D-8571-777E9F13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B238C69-ED76-4C44-BBD5-5EA58BA71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048000" y="4495800"/>
            <a:ext cx="5532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BC689B17-0E3A-4D39-81E6-8C8E044AC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B3B8C94-2CAE-48B4-8D60-82B6688EF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8534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6BE93B4-669A-4542-A615-D3BB2D200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title_page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kg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3" descr="tagline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7238" y="1295400"/>
            <a:ext cx="12334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4" descr="shadow_rule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93950" y="611188"/>
            <a:ext cx="349250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</p:sldLayoutIdLst>
  <p:transition spd="slow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kg1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8" descr="shadow_rule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bkg1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fld id="{F2B8A5F0-9011-416B-A54C-59F50A1BB749}" type="datetime1">
              <a:rPr lang="en-US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fld id="{AC225FF6-C09A-4252-8A7D-6672906F0E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slow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IANA Status Update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ARIN XXVI meeting, Atlanta</a:t>
            </a:r>
          </a:p>
          <a:p>
            <a:pPr eaLnBrk="1" hangingPunct="1"/>
            <a:r>
              <a:rPr lang="en-US" sz="2800" smtClean="0">
                <a:latin typeface="Trebuchet MS" pitchFamily="34" charset="0"/>
              </a:rPr>
              <a:t>Barbara Roseman</a:t>
            </a:r>
          </a:p>
          <a:p>
            <a:pPr eaLnBrk="1" hangingPunct="1"/>
            <a:r>
              <a:rPr lang="en-US" sz="2800" smtClean="0">
                <a:latin typeface="Trebuchet MS" pitchFamily="34" charset="0"/>
              </a:rPr>
              <a:t>October 2010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7F7F7F"/>
                </a:solidFill>
              </a:rPr>
              <a:t>DNSSEC Key Ceremony</a:t>
            </a:r>
          </a:p>
        </p:txBody>
      </p:sp>
      <p:pic>
        <p:nvPicPr>
          <p:cNvPr id="40963" name="Picture Placeholder 5" descr="Root DNSSEC logo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185185" b="-185185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  <p:sp>
        <p:nvSpPr>
          <p:cNvPr id="40964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ceremony held on 16 June</a:t>
            </a:r>
          </a:p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The next DNSSEC key ceremony will be held on 1-2 November in Culpeper, VA, USA</a:t>
            </a:r>
          </a:p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The KSR for Q1 2011 will be processed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AB75-22B8-43D2-A5F4-54C26C10107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7F7F7F"/>
                </a:solidFill>
              </a:rPr>
              <a:t>Root Zone Workflow Automation</a:t>
            </a:r>
          </a:p>
        </p:txBody>
      </p:sp>
      <p:sp>
        <p:nvSpPr>
          <p:cNvPr id="41987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Aim to automate as much of the root zone change process as possible</a:t>
            </a:r>
          </a:p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Roles and responsibilities do not change</a:t>
            </a:r>
          </a:p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TLD operators get new web based interface to interact with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B541-3E19-414D-BACB-11FC5E51C8D3}" type="slidenum">
              <a:rPr lang="en-US"/>
              <a:pPr/>
              <a:t>11</a:t>
            </a:fld>
            <a:endParaRPr lang="en-US"/>
          </a:p>
        </p:txBody>
      </p:sp>
      <p:pic>
        <p:nvPicPr>
          <p:cNvPr id="41989" name="Picture Placeholder 6" descr="iana-logo-large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228909" b="-228909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7F7F7F"/>
                </a:solidFill>
              </a:rPr>
              <a:t>Root Zone Workflow Automation</a:t>
            </a:r>
          </a:p>
        </p:txBody>
      </p:sp>
      <p:sp>
        <p:nvSpPr>
          <p:cNvPr id="43011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ICANN will communicate with VeriSign using EPP</a:t>
            </a:r>
          </a:p>
          <a:p>
            <a:pPr marL="346075" indent="-346075">
              <a:spcBef>
                <a:spcPts val="25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A period of parallel operations ongoing leading to full deployment expected Q1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C6B8-31CA-433D-859C-4FEE4C8924BF}" type="slidenum">
              <a:rPr lang="en-US"/>
              <a:pPr/>
              <a:t>12</a:t>
            </a:fld>
            <a:endParaRPr lang="en-US"/>
          </a:p>
        </p:txBody>
      </p:sp>
      <p:pic>
        <p:nvPicPr>
          <p:cNvPr id="43013" name="Picture Placeholder 6" descr="iana-logo-large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228909" b="-228909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In other news… multicast</a:t>
            </a:r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64F9BDA-E811-470D-B239-F1D5805FFE85}" type="slidenum">
              <a:rPr lang="en-US"/>
              <a:pPr/>
              <a:t>13</a:t>
            </a:fld>
            <a:endParaRPr lang="en-US"/>
          </a:p>
        </p:txBody>
      </p:sp>
      <p:sp>
        <p:nvSpPr>
          <p:cNvPr id="44036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draft-ietf-mboned-ipv4-uni-based-mcast-06 approved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Everyone with a /24 of IPv4 unicast space also has a multicast /32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234/8 is used for this algorithmic assignment mechanism</a:t>
            </a:r>
          </a:p>
        </p:txBody>
      </p:sp>
      <p:pic>
        <p:nvPicPr>
          <p:cNvPr id="10" name="Picture Placeholder 9" descr="unicast-based-mcast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-63528" r="-63528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In other news… multicast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4DA72FA-8185-4A46-8F72-5EB274A3104B}" type="slidenum">
              <a:rPr lang="en-US"/>
              <a:pPr/>
              <a:t>14</a:t>
            </a:fld>
            <a:endParaRPr lang="en-US"/>
          </a:p>
        </p:txBody>
      </p:sp>
      <p:pic>
        <p:nvPicPr>
          <p:cNvPr id="45060" name="Picture Placeholder 5" descr="Review checklist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35069" b="-35069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  <p:sp>
        <p:nvSpPr>
          <p:cNvPr id="45061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We are introducing an annual review process for multicast address assignments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We’ll be updating registrant names and contact information as appropriate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 bwMode="auto">
          <a:xfrm>
            <a:off x="685800" y="2800350"/>
            <a:ext cx="7772400" cy="1009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Thank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ctrTitle"/>
          </p:nvPr>
        </p:nvSpPr>
        <p:spPr bwMode="auto">
          <a:xfrm>
            <a:off x="2676525" y="2057400"/>
            <a:ext cx="6162675" cy="1241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Questions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B800D2D-8F66-4F56-B557-8481EBDD91C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Overview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477FBB8-5842-40F2-93B9-8389D98C7CDE}" type="slidenum">
              <a:rPr lang="en-US"/>
              <a:pPr/>
              <a:t>2</a:t>
            </a:fld>
            <a:endParaRPr lang="en-US"/>
          </a:p>
        </p:txBody>
      </p:sp>
      <p:pic>
        <p:nvPicPr>
          <p:cNvPr id="31748" name="Picture Placeholder 5" descr="iana-logo-large.pn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-228909" b="-228909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  <p:sp>
        <p:nvSpPr>
          <p:cNvPr id="31749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New IANA Whois Server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IDN ccTLDs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Root DNSSEC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AS Numbers Global Policy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IPv4 Status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Root Zone Management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DNSSEC Key Ceremony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z="2800" smtClean="0">
                <a:latin typeface="Trebuchet MS" pitchFamily="34" charset="0"/>
              </a:rPr>
              <a:t>In other news… multicast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E74A8B8-44F8-46C0-83A9-91D540FEC445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A new whois.iana.org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133600" cy="2286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953735"/>
                </a:solidFill>
              </a:rPr>
              <a:t>It now provides responses for: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solidFill>
                  <a:srgbClr val="953735"/>
                </a:solidFill>
              </a:rPr>
              <a:t>Unicast IP addresses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solidFill>
                  <a:srgbClr val="953735"/>
                </a:solidFill>
              </a:rPr>
              <a:t>Multicast registrations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solidFill>
                  <a:srgbClr val="953735"/>
                </a:solidFill>
              </a:rPr>
              <a:t>AS Numbers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solidFill>
                  <a:srgbClr val="953735"/>
                </a:solidFill>
              </a:rPr>
              <a:t>DS records</a:t>
            </a:r>
          </a:p>
        </p:txBody>
      </p:sp>
      <p:pic>
        <p:nvPicPr>
          <p:cNvPr id="33797" name="Picture Placeholder 10" descr="RIPE IPv6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3107" b="-3107"/>
          <a:stretch>
            <a:fillRect/>
          </a:stretch>
        </p:blipFill>
        <p:spPr bwMode="auto"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FDA5F3C-878E-4173-ACA8-58D1F10F822C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We’ve started delegating ccIDNs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133600" cy="2286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953735"/>
                </a:solidFill>
              </a:rPr>
              <a:t>So whois.iana.org also shows the U-label in responses and accepts it in queries</a:t>
            </a:r>
          </a:p>
        </p:txBody>
      </p:sp>
      <p:pic>
        <p:nvPicPr>
          <p:cNvPr id="34821" name="Picture Placeholder 8" descr="рф - Russian IDN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3168" b="-3168"/>
          <a:stretch>
            <a:fillRect/>
          </a:stretch>
        </p:blipFill>
        <p:spPr bwMode="auto"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5C1BB24-A81A-4CF2-8438-DB29759E29C4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You asked us to sign the root</a:t>
            </a:r>
          </a:p>
        </p:txBody>
      </p:sp>
      <p:pic>
        <p:nvPicPr>
          <p:cNvPr id="35844" name="Picture Placeholder 5" descr="RIPE letter on Root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1920" r="-11920"/>
          <a:stretch>
            <a:fillRect/>
          </a:stretch>
        </p:blipFill>
        <p:spPr bwMode="auto"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6BE1BFD-E847-4B44-9B3B-21734DD654FE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So that’s what we did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133600" cy="2286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953735"/>
                </a:solidFill>
              </a:rPr>
              <a:t>You can get the root Trust Anchor, along with KSK ceremony materials, statements of practice and other important information from the IANA web site</a:t>
            </a:r>
          </a:p>
        </p:txBody>
      </p:sp>
      <p:pic>
        <p:nvPicPr>
          <p:cNvPr id="36869" name="Picture Placeholder 6" descr="IANA Root DNSSEC page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5621" b="-5621"/>
          <a:stretch>
            <a:fillRect/>
          </a:stretch>
        </p:blipFill>
        <p:spPr bwMode="auto"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AS Numbers Global Policy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2E285BA-F8F2-45C4-BB75-DFFCAE2D441B}" type="slidenum">
              <a:rPr lang="en-US"/>
              <a:pPr/>
              <a:t>7</a:t>
            </a:fld>
            <a:endParaRPr lang="en-US"/>
          </a:p>
        </p:txBody>
      </p:sp>
      <p:sp>
        <p:nvSpPr>
          <p:cNvPr id="37892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The ASO AC sent a proposal (ripe-496) to the ICANN board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The public comment period ended on 13 August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The proposal was ratified in September and is now policy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+mj-lt" charset="0"/>
              <a:buNone/>
            </a:pPr>
            <a:endParaRPr lang="en-US" smtClean="0">
              <a:latin typeface="Trebuchet MS" pitchFamily="34" charset="0"/>
            </a:endParaRPr>
          </a:p>
        </p:txBody>
      </p:sp>
      <p:sp>
        <p:nvSpPr>
          <p:cNvPr id="37893" name="Text Placeholder 4"/>
          <p:cNvSpPr txBox="1">
            <a:spLocks/>
          </p:cNvSpPr>
          <p:nvPr/>
        </p:nvSpPr>
        <p:spPr bwMode="auto">
          <a:xfrm>
            <a:off x="304800" y="16002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600">
                <a:solidFill>
                  <a:srgbClr val="953735"/>
                </a:solidFill>
                <a:latin typeface="Calibri" pitchFamily="34" charset="0"/>
              </a:rPr>
              <a:t>The policy allows each RIR to maintain 2 separate pools of AS Numbers until the end of 2010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IPv4 Status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B5F549E-D4C0-4C88-A98A-FAFB4DA16DB2}" type="slidenum">
              <a:rPr lang="en-US"/>
              <a:pPr/>
              <a:t>8</a:t>
            </a:fld>
            <a:endParaRPr lang="en-US"/>
          </a:p>
        </p:txBody>
      </p:sp>
      <p:pic>
        <p:nvPicPr>
          <p:cNvPr id="38916" name="Picture Placeholder 5" descr="Screen shot 2010-08-17 at 1.04pm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38245" b="-38245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  <p:sp>
        <p:nvSpPr>
          <p:cNvPr id="38917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12 /8s have been allocated so far this year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6 have been allocated to APNIC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ARIN, LACNIC &amp; RIPE NCC have each received 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7F7F7F"/>
                </a:solidFill>
                <a:latin typeface="Trebuchet MS" pitchFamily="34" charset="0"/>
              </a:rPr>
              <a:t>IPv4 Status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FD22803-AFB7-4E98-9CE3-2D80F51D50B3}" type="slidenum">
              <a:rPr lang="en-US"/>
              <a:pPr/>
              <a:t>9</a:t>
            </a:fld>
            <a:endParaRPr lang="en-US"/>
          </a:p>
        </p:txBody>
      </p:sp>
      <p:pic>
        <p:nvPicPr>
          <p:cNvPr id="39940" name="Picture Placeholder 5" descr="Policy 8 Numbers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-108324" r="-108324"/>
          <a:stretch>
            <a:fillRect/>
          </a:stretch>
        </p:blipFill>
        <p:spPr bwMode="auto">
          <a:xfrm>
            <a:off x="304800" y="1600200"/>
            <a:ext cx="2133600" cy="4525963"/>
          </a:xfrm>
          <a:noFill/>
          <a:ln>
            <a:miter lim="800000"/>
            <a:headEnd/>
            <a:tailEnd/>
          </a:ln>
        </p:spPr>
      </p:pic>
      <p:sp>
        <p:nvSpPr>
          <p:cNvPr id="39941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0" y="1600200"/>
            <a:ext cx="56388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14 unallocated /8s remain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9 will be allocated under the global policy that was ratified in 2005</a:t>
            </a:r>
          </a:p>
          <a:p>
            <a:pPr marL="346075" indent="-346075" eaLnBrk="1" hangingPunct="1">
              <a:spcBef>
                <a:spcPts val="25"/>
              </a:spcBef>
              <a:spcAft>
                <a:spcPts val="1200"/>
              </a:spcAft>
              <a:buSzPct val="123000"/>
              <a:buFont typeface="Arial" pitchFamily="34" charset="0"/>
              <a:buChar char="•"/>
            </a:pPr>
            <a:r>
              <a:rPr lang="en-US" smtClean="0">
                <a:latin typeface="Trebuchet MS" pitchFamily="34" charset="0"/>
              </a:rPr>
              <a:t>Then the last 5 blocks will be allocated simultaneously as per the special global policy ratified in 2009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396</Words>
  <Application>Microsoft Office PowerPoint</Application>
  <PresentationFormat>On-screen Show (4:3)</PresentationFormat>
  <Paragraphs>72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ＭＳ Ｐゴシック</vt:lpstr>
      <vt:lpstr>Calibri</vt:lpstr>
      <vt:lpstr>Trebuchet MS</vt:lpstr>
      <vt:lpstr>+mj-lt</vt:lpstr>
      <vt:lpstr>Office Theme</vt:lpstr>
      <vt:lpstr>1_Office Theme</vt:lpstr>
      <vt:lpstr>2_Office Theme</vt:lpstr>
      <vt:lpstr>3_Office Theme</vt:lpstr>
      <vt:lpstr>4_Office Theme</vt:lpstr>
      <vt:lpstr>IANA Status Update</vt:lpstr>
      <vt:lpstr>Overview</vt:lpstr>
      <vt:lpstr>A new whois.iana.org</vt:lpstr>
      <vt:lpstr>We’ve started delegating ccIDNs</vt:lpstr>
      <vt:lpstr>You asked us to sign the root</vt:lpstr>
      <vt:lpstr>So that’s what we did</vt:lpstr>
      <vt:lpstr>AS Numbers Global Policy</vt:lpstr>
      <vt:lpstr>IPv4 Status</vt:lpstr>
      <vt:lpstr>IPv4 Status</vt:lpstr>
      <vt:lpstr>DNSSEC Key Ceremony</vt:lpstr>
      <vt:lpstr>Root Zone Workflow Automation</vt:lpstr>
      <vt:lpstr>Root Zone Workflow Automation</vt:lpstr>
      <vt:lpstr>In other news… multicast</vt:lpstr>
      <vt:lpstr>In other news… multicast</vt:lpstr>
      <vt:lpstr>Thank you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Hodgson</dc:creator>
  <cp:lastModifiedBy>jasonb</cp:lastModifiedBy>
  <cp:revision>36</cp:revision>
  <dcterms:created xsi:type="dcterms:W3CDTF">2010-09-14T23:22:39Z</dcterms:created>
  <dcterms:modified xsi:type="dcterms:W3CDTF">2010-10-06T14:33:37Z</dcterms:modified>
</cp:coreProperties>
</file>