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5244" r:id="rId1"/>
  </p:sldMasterIdLst>
  <p:notesMasterIdLst>
    <p:notesMasterId r:id="rId25"/>
  </p:notesMasterIdLst>
  <p:handoutMasterIdLst>
    <p:handoutMasterId r:id="rId26"/>
  </p:handoutMasterIdLst>
  <p:sldIdLst>
    <p:sldId id="1347" r:id="rId2"/>
    <p:sldId id="1368" r:id="rId3"/>
    <p:sldId id="1369" r:id="rId4"/>
    <p:sldId id="1374" r:id="rId5"/>
    <p:sldId id="1367" r:id="rId6"/>
    <p:sldId id="1349" r:id="rId7"/>
    <p:sldId id="1351" r:id="rId8"/>
    <p:sldId id="1359" r:id="rId9"/>
    <p:sldId id="1354" r:id="rId10"/>
    <p:sldId id="1350" r:id="rId11"/>
    <p:sldId id="1355" r:id="rId12"/>
    <p:sldId id="1360" r:id="rId13"/>
    <p:sldId id="1365" r:id="rId14"/>
    <p:sldId id="1364" r:id="rId15"/>
    <p:sldId id="1357" r:id="rId16"/>
    <p:sldId id="1362" r:id="rId17"/>
    <p:sldId id="1370" r:id="rId18"/>
    <p:sldId id="1372" r:id="rId19"/>
    <p:sldId id="1375" r:id="rId20"/>
    <p:sldId id="1371" r:id="rId21"/>
    <p:sldId id="1373" r:id="rId22"/>
    <p:sldId id="1366" r:id="rId23"/>
    <p:sldId id="1348" r:id="rId24"/>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97D0"/>
    <a:srgbClr val="6AC191"/>
    <a:srgbClr val="EBC39A"/>
    <a:srgbClr val="018EBA"/>
    <a:srgbClr val="0096C0"/>
    <a:srgbClr val="EBD7C3"/>
    <a:srgbClr val="E4C9AE"/>
    <a:srgbClr val="DEBC9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77" autoAdjust="0"/>
    <p:restoredTop sz="53215" autoAdjust="0"/>
  </p:normalViewPr>
  <p:slideViewPr>
    <p:cSldViewPr snapToGrid="0">
      <p:cViewPr varScale="1">
        <p:scale>
          <a:sx n="58" d="100"/>
          <a:sy n="58" d="100"/>
        </p:scale>
        <p:origin x="-3528" y="-78"/>
      </p:cViewPr>
      <p:guideLst>
        <p:guide orient="horz" pos="2160"/>
        <p:guide pos="2880"/>
      </p:guideLst>
    </p:cSldViewPr>
  </p:slideViewPr>
  <p:outlineViewPr>
    <p:cViewPr>
      <p:scale>
        <a:sx n="33" d="100"/>
        <a:sy n="33" d="100"/>
      </p:scale>
      <p:origin x="0" y="36"/>
    </p:cViewPr>
    <p:sldLst>
      <p:sld r:id="rId1" collapse="1"/>
    </p:sldLst>
  </p:outlineViewPr>
  <p:notesTextViewPr>
    <p:cViewPr>
      <p:scale>
        <a:sx n="150" d="100"/>
        <a:sy n="150" d="100"/>
      </p:scale>
      <p:origin x="0" y="0"/>
    </p:cViewPr>
  </p:notesTextViewPr>
  <p:sorterViewPr>
    <p:cViewPr>
      <p:scale>
        <a:sx n="100" d="100"/>
        <a:sy n="100" d="100"/>
      </p:scale>
      <p:origin x="0" y="0"/>
    </p:cViewPr>
  </p:sorterViewPr>
  <p:notesViewPr>
    <p:cSldViewPr snapToGrid="0">
      <p:cViewPr varScale="1">
        <p:scale>
          <a:sx n="94" d="100"/>
          <a:sy n="94" d="100"/>
        </p:scale>
        <p:origin x="-2496" y="-10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3" name="Rectangle 11"/>
          <p:cNvSpPr>
            <a:spLocks noChangeArrowheads="1"/>
          </p:cNvSpPr>
          <p:nvPr/>
        </p:nvSpPr>
        <p:spPr bwMode="auto">
          <a:xfrm>
            <a:off x="6521450" y="8891588"/>
            <a:ext cx="468313" cy="219075"/>
          </a:xfrm>
          <a:prstGeom prst="rect">
            <a:avLst/>
          </a:prstGeom>
          <a:noFill/>
          <a:ln w="9525">
            <a:noFill/>
            <a:miter lim="800000"/>
            <a:headEnd/>
            <a:tailEnd/>
          </a:ln>
          <a:effectLst/>
        </p:spPr>
        <p:txBody>
          <a:bodyPr wrap="none" lIns="94851" tIns="47425" rIns="94851" bIns="47425" anchor="ctr"/>
          <a:lstStyle/>
          <a:p>
            <a:pPr algn="ctr" eaLnBrk="0" hangingPunct="0">
              <a:lnSpc>
                <a:spcPct val="90000"/>
              </a:lnSpc>
              <a:defRPr/>
            </a:pPr>
            <a:endParaRPr lang="en-US">
              <a:latin typeface="Arial" charset="0"/>
              <a:cs typeface="Arial" charset="0"/>
            </a:endParaRPr>
          </a:p>
        </p:txBody>
      </p:sp>
      <p:sp>
        <p:nvSpPr>
          <p:cNvPr id="3084" name="Rectangle 12"/>
          <p:cNvSpPr>
            <a:spLocks noChangeArrowheads="1"/>
          </p:cNvSpPr>
          <p:nvPr/>
        </p:nvSpPr>
        <p:spPr bwMode="auto">
          <a:xfrm>
            <a:off x="60325" y="9072563"/>
            <a:ext cx="2732088" cy="360362"/>
          </a:xfrm>
          <a:prstGeom prst="rect">
            <a:avLst/>
          </a:prstGeom>
          <a:noFill/>
          <a:ln w="9525">
            <a:noFill/>
            <a:miter lim="800000"/>
            <a:headEnd/>
            <a:tailEnd/>
          </a:ln>
          <a:effectLst/>
        </p:spPr>
        <p:txBody>
          <a:bodyPr lIns="99235" tIns="52057" rIns="99235" bIns="52057">
            <a:spAutoFit/>
          </a:bodyPr>
          <a:lstStyle/>
          <a:p>
            <a:pPr defTabSz="633413" eaLnBrk="0" hangingPunct="0">
              <a:tabLst>
                <a:tab pos="2476500" algn="l"/>
                <a:tab pos="5010150" algn="l"/>
              </a:tabLst>
              <a:defRPr/>
            </a:pPr>
            <a:r>
              <a:rPr lang="en-US" sz="800">
                <a:latin typeface="Arial" charset="0"/>
                <a:cs typeface="Arial" charset="0"/>
              </a:rPr>
              <a:t>© 2007, Cisco Systems, Inc. All rights reserved.</a:t>
            </a:r>
          </a:p>
          <a:p>
            <a:pPr defTabSz="633413" eaLnBrk="0" hangingPunct="0">
              <a:tabLst>
                <a:tab pos="2476500" algn="l"/>
                <a:tab pos="5010150" algn="l"/>
              </a:tabLst>
              <a:defRPr/>
            </a:pPr>
            <a:r>
              <a:rPr lang="en-US" sz="800">
                <a:latin typeface="Arial" charset="0"/>
                <a:cs typeface="Arial" charset="0"/>
              </a:rPr>
              <a:t>Presentation_ID.scr</a:t>
            </a:r>
          </a:p>
        </p:txBody>
      </p:sp>
      <p:sp>
        <p:nvSpPr>
          <p:cNvPr id="3085" name="Line 13"/>
          <p:cNvSpPr>
            <a:spLocks noChangeShapeType="1"/>
          </p:cNvSpPr>
          <p:nvPr/>
        </p:nvSpPr>
        <p:spPr bwMode="auto">
          <a:xfrm>
            <a:off x="158750" y="9088438"/>
            <a:ext cx="6942138" cy="0"/>
          </a:xfrm>
          <a:prstGeom prst="line">
            <a:avLst/>
          </a:prstGeom>
          <a:noFill/>
          <a:ln w="12700">
            <a:solidFill>
              <a:schemeClr val="tx1"/>
            </a:solidFill>
            <a:round/>
            <a:headEnd type="none" w="sm" len="sm"/>
            <a:tailEnd type="none" w="sm" len="sm"/>
          </a:ln>
          <a:effectLst/>
        </p:spPr>
        <p:txBody>
          <a:bodyPr wrap="none" lIns="94851" tIns="47425" rIns="94851" bIns="47425" anchor="ctr"/>
          <a:lstStyle/>
          <a:p>
            <a:pPr algn="ctr" eaLnBrk="0" hangingPunct="0">
              <a:lnSpc>
                <a:spcPct val="90000"/>
              </a:lnSpc>
              <a:defRPr/>
            </a:pPr>
            <a:endParaRPr lang="en-US">
              <a:latin typeface="Arial" charset="0"/>
              <a:cs typeface="+mn-cs"/>
            </a:endParaRPr>
          </a:p>
        </p:txBody>
      </p:sp>
      <p:sp>
        <p:nvSpPr>
          <p:cNvPr id="3086" name="Rectangle 14"/>
          <p:cNvSpPr>
            <a:spLocks noChangeArrowheads="1"/>
          </p:cNvSpPr>
          <p:nvPr/>
        </p:nvSpPr>
        <p:spPr bwMode="auto">
          <a:xfrm>
            <a:off x="6186488" y="8964613"/>
            <a:ext cx="849312" cy="296862"/>
          </a:xfrm>
          <a:prstGeom prst="rect">
            <a:avLst/>
          </a:prstGeom>
          <a:noFill/>
          <a:ln w="9525">
            <a:noFill/>
            <a:miter lim="800000"/>
            <a:headEnd/>
            <a:tailEnd/>
          </a:ln>
          <a:effectLst/>
        </p:spPr>
        <p:txBody>
          <a:bodyPr lIns="19521" tIns="0" rIns="19521" bIns="0" anchor="b"/>
          <a:lstStyle/>
          <a:p>
            <a:pPr algn="r" defTabSz="936625" eaLnBrk="0" hangingPunct="0">
              <a:defRPr/>
            </a:pPr>
            <a:fld id="{6DBC25B9-DB88-426A-AF17-17485A4269D9}" type="slidenum">
              <a:rPr lang="en-US" sz="800">
                <a:latin typeface="Arial" charset="0"/>
                <a:cs typeface="Arial" charset="0"/>
              </a:rPr>
              <a:pPr algn="r" defTabSz="936625" eaLnBrk="0" hangingPunct="0">
                <a:defRPr/>
              </a:pPr>
              <a:t>‹#›</a:t>
            </a:fld>
            <a:endParaRPr lang="en-US" sz="800">
              <a:latin typeface="Arial" charset="0"/>
              <a:cs typeface="Arial"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305" name="Rectangle 9"/>
          <p:cNvSpPr>
            <a:spLocks noChangeArrowheads="1"/>
          </p:cNvSpPr>
          <p:nvPr/>
        </p:nvSpPr>
        <p:spPr bwMode="auto">
          <a:xfrm>
            <a:off x="60325" y="8942388"/>
            <a:ext cx="2732088" cy="350837"/>
          </a:xfrm>
          <a:prstGeom prst="rect">
            <a:avLst/>
          </a:prstGeom>
          <a:noFill/>
          <a:ln w="9525">
            <a:noFill/>
            <a:miter lim="800000"/>
            <a:headEnd/>
            <a:tailEnd/>
          </a:ln>
          <a:effectLst/>
        </p:spPr>
        <p:txBody>
          <a:bodyPr lIns="99235" tIns="52057" rIns="99235" bIns="52057">
            <a:spAutoFit/>
          </a:bodyPr>
          <a:lstStyle/>
          <a:p>
            <a:pPr defTabSz="633413" eaLnBrk="0" hangingPunct="0">
              <a:tabLst>
                <a:tab pos="2476500" algn="l"/>
                <a:tab pos="5010150" algn="l"/>
              </a:tabLst>
              <a:defRPr/>
            </a:pPr>
            <a:r>
              <a:rPr lang="en-US" sz="800">
                <a:latin typeface="Arial" charset="0"/>
                <a:cs typeface="Arial" charset="0"/>
              </a:rPr>
              <a:t>© 2008, Cisco Systems, Inc</a:t>
            </a:r>
          </a:p>
          <a:p>
            <a:pPr defTabSz="633413" eaLnBrk="0" hangingPunct="0">
              <a:tabLst>
                <a:tab pos="2476500" algn="l"/>
                <a:tab pos="5010150" algn="l"/>
              </a:tabLst>
              <a:defRPr/>
            </a:pPr>
            <a:r>
              <a:rPr lang="en-US" sz="800">
                <a:latin typeface="Arial" charset="0"/>
                <a:cs typeface="Arial" charset="0"/>
              </a:rPr>
              <a:t>BBW E2E VP – BDAUGHER – April08</a:t>
            </a:r>
          </a:p>
        </p:txBody>
      </p:sp>
      <p:sp>
        <p:nvSpPr>
          <p:cNvPr id="183306" name="Line 10"/>
          <p:cNvSpPr>
            <a:spLocks noChangeShapeType="1"/>
          </p:cNvSpPr>
          <p:nvPr/>
        </p:nvSpPr>
        <p:spPr bwMode="auto">
          <a:xfrm>
            <a:off x="158750" y="8891588"/>
            <a:ext cx="6942138" cy="0"/>
          </a:xfrm>
          <a:prstGeom prst="line">
            <a:avLst/>
          </a:prstGeom>
          <a:noFill/>
          <a:ln w="12700">
            <a:solidFill>
              <a:schemeClr val="tx1"/>
            </a:solidFill>
            <a:round/>
            <a:headEnd type="none" w="sm" len="sm"/>
            <a:tailEnd type="none" w="sm" len="sm"/>
          </a:ln>
          <a:effectLst/>
        </p:spPr>
        <p:txBody>
          <a:bodyPr wrap="none" lIns="94851" tIns="47425" rIns="94851" bIns="47425" anchor="ctr"/>
          <a:lstStyle/>
          <a:p>
            <a:pPr algn="ctr" eaLnBrk="0" hangingPunct="0">
              <a:lnSpc>
                <a:spcPct val="90000"/>
              </a:lnSpc>
              <a:defRPr/>
            </a:pPr>
            <a:endParaRPr lang="en-US">
              <a:latin typeface="Arial" charset="0"/>
              <a:cs typeface="+mn-cs"/>
            </a:endParaRPr>
          </a:p>
        </p:txBody>
      </p:sp>
      <p:sp>
        <p:nvSpPr>
          <p:cNvPr id="183307" name="Rectangle 11"/>
          <p:cNvSpPr>
            <a:spLocks noGrp="1" noChangeArrowheads="1"/>
          </p:cNvSpPr>
          <p:nvPr>
            <p:ph type="sldNum" sz="quarter" idx="5"/>
          </p:nvPr>
        </p:nvSpPr>
        <p:spPr bwMode="auto">
          <a:xfrm>
            <a:off x="6186488" y="8942388"/>
            <a:ext cx="849312" cy="296862"/>
          </a:xfrm>
          <a:prstGeom prst="rect">
            <a:avLst/>
          </a:prstGeom>
          <a:noFill/>
          <a:ln w="9525">
            <a:noFill/>
            <a:miter lim="800000"/>
            <a:headEnd/>
            <a:tailEnd/>
          </a:ln>
          <a:effectLst/>
        </p:spPr>
        <p:txBody>
          <a:bodyPr vert="horz" wrap="square" lIns="19521" tIns="0" rIns="19521" bIns="0" numCol="1" anchor="b" anchorCtr="0" compatLnSpc="1">
            <a:prstTxWarp prst="textNoShape">
              <a:avLst/>
            </a:prstTxWarp>
          </a:bodyPr>
          <a:lstStyle>
            <a:lvl1pPr algn="r" defTabSz="936625" eaLnBrk="0" hangingPunct="0">
              <a:defRPr sz="800">
                <a:latin typeface="Arial" charset="0"/>
                <a:cs typeface="Arial" charset="0"/>
              </a:defRPr>
            </a:lvl1pPr>
          </a:lstStyle>
          <a:p>
            <a:pPr>
              <a:defRPr/>
            </a:pPr>
            <a:fld id="{F0BAABE5-14E0-4CCC-AA2E-787540865C16}" type="slidenum">
              <a:rPr lang="en-US"/>
              <a:pPr>
                <a:defRPr/>
              </a:pPr>
              <a:t>‹#›</a:t>
            </a:fld>
            <a:endParaRPr lang="en-US"/>
          </a:p>
        </p:txBody>
      </p:sp>
      <p:sp>
        <p:nvSpPr>
          <p:cNvPr id="34821" name="Rectangle 12"/>
          <p:cNvSpPr>
            <a:spLocks noGrp="1" noRot="1" noChangeAspect="1" noChangeArrowheads="1" noTextEdit="1"/>
          </p:cNvSpPr>
          <p:nvPr>
            <p:ph type="sldImg" idx="2"/>
          </p:nvPr>
        </p:nvSpPr>
        <p:spPr bwMode="auto">
          <a:xfrm>
            <a:off x="939800" y="252413"/>
            <a:ext cx="5495925" cy="4121150"/>
          </a:xfrm>
          <a:prstGeom prst="rect">
            <a:avLst/>
          </a:prstGeom>
          <a:noFill/>
          <a:ln w="12700">
            <a:solidFill>
              <a:schemeClr val="tx1"/>
            </a:solidFill>
            <a:miter lim="800000"/>
            <a:headEnd/>
            <a:tailEnd/>
          </a:ln>
        </p:spPr>
      </p:sp>
      <p:sp>
        <p:nvSpPr>
          <p:cNvPr id="183309" name="Rectangle 13"/>
          <p:cNvSpPr>
            <a:spLocks noGrp="1" noChangeArrowheads="1"/>
          </p:cNvSpPr>
          <p:nvPr>
            <p:ph type="body" sz="quarter" idx="3"/>
          </p:nvPr>
        </p:nvSpPr>
        <p:spPr bwMode="auto">
          <a:xfrm>
            <a:off x="974725" y="4521200"/>
            <a:ext cx="5456238" cy="4175125"/>
          </a:xfrm>
          <a:prstGeom prst="rect">
            <a:avLst/>
          </a:prstGeom>
          <a:noFill/>
          <a:ln w="9525">
            <a:noFill/>
            <a:miter lim="800000"/>
            <a:headEnd/>
            <a:tailEnd/>
          </a:ln>
          <a:effectLst/>
        </p:spPr>
        <p:txBody>
          <a:bodyPr vert="horz" wrap="square" lIns="99235" tIns="52057" rIns="99235" bIns="5205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cSld>
  <p:clrMap bg1="lt1" tx1="dk1" bg2="lt2" tx2="dk2" accent1="accent1" accent2="accent2" accent3="accent3" accent4="accent4" accent5="accent5" accent6="accent6" hlink="hlink" folHlink="folHlink"/>
  <p:notesStyle>
    <a:lvl1pPr marL="112713" indent="-112713" algn="l" defTabSz="1020763" rtl="0" eaLnBrk="0" fontAlgn="base" hangingPunct="0">
      <a:lnSpc>
        <a:spcPct val="90000"/>
      </a:lnSpc>
      <a:spcBef>
        <a:spcPct val="50000"/>
      </a:spcBef>
      <a:spcAft>
        <a:spcPct val="0"/>
      </a:spcAft>
      <a:buSzPct val="100000"/>
      <a:buChar char="•"/>
      <a:defRPr sz="800" kern="1200">
        <a:solidFill>
          <a:schemeClr val="tx1"/>
        </a:solidFill>
        <a:latin typeface="Arial" charset="0"/>
        <a:ea typeface="ＭＳ Ｐゴシック" charset="-128"/>
        <a:cs typeface="ＭＳ Ｐゴシック" charset="-128"/>
      </a:defRPr>
    </a:lvl1pPr>
    <a:lvl2pPr marL="482600" indent="-120650" algn="l" defTabSz="1020763" rtl="0" eaLnBrk="0" fontAlgn="base" hangingPunct="0">
      <a:lnSpc>
        <a:spcPct val="90000"/>
      </a:lnSpc>
      <a:spcBef>
        <a:spcPct val="35000"/>
      </a:spcBef>
      <a:spcAft>
        <a:spcPct val="0"/>
      </a:spcAft>
      <a:buSzPct val="100000"/>
      <a:buChar char="•"/>
      <a:defRPr sz="800" kern="1200">
        <a:solidFill>
          <a:schemeClr val="tx1"/>
        </a:solidFill>
        <a:latin typeface="Arial" charset="0"/>
        <a:ea typeface="ＭＳ Ｐゴシック" charset="-128"/>
        <a:cs typeface="ＭＳ Ｐゴシック"/>
      </a:defRPr>
    </a:lvl2pPr>
    <a:lvl3pPr marL="966788" algn="l" defTabSz="1020763" rtl="0" eaLnBrk="0" fontAlgn="base" hangingPunct="0">
      <a:lnSpc>
        <a:spcPct val="90000"/>
      </a:lnSpc>
      <a:spcBef>
        <a:spcPct val="35000"/>
      </a:spcBef>
      <a:spcAft>
        <a:spcPct val="0"/>
      </a:spcAft>
      <a:buSzPct val="100000"/>
      <a:buChar char="•"/>
      <a:defRPr sz="800" kern="1200">
        <a:solidFill>
          <a:schemeClr val="tx1"/>
        </a:solidFill>
        <a:latin typeface="Arial" charset="0"/>
        <a:ea typeface="ＭＳ Ｐゴシック" charset="-128"/>
        <a:cs typeface="ＭＳ Ｐゴシック"/>
      </a:defRPr>
    </a:lvl3pPr>
    <a:lvl4pPr marL="1449388" algn="l" defTabSz="1020763" rtl="0" eaLnBrk="0" fontAlgn="base" hangingPunct="0">
      <a:lnSpc>
        <a:spcPct val="90000"/>
      </a:lnSpc>
      <a:spcBef>
        <a:spcPct val="35000"/>
      </a:spcBef>
      <a:spcAft>
        <a:spcPct val="0"/>
      </a:spcAft>
      <a:buSzPct val="100000"/>
      <a:buChar char="•"/>
      <a:defRPr sz="800" kern="1200">
        <a:solidFill>
          <a:schemeClr val="tx1"/>
        </a:solidFill>
        <a:latin typeface="Arial" charset="0"/>
        <a:ea typeface="ＭＳ Ｐゴシック" charset="-128"/>
        <a:cs typeface="ＭＳ Ｐゴシック"/>
      </a:defRPr>
    </a:lvl4pPr>
    <a:lvl5pPr marL="1931988" algn="l" defTabSz="1020763" rtl="0" eaLnBrk="0" fontAlgn="base" hangingPunct="0">
      <a:lnSpc>
        <a:spcPct val="90000"/>
      </a:lnSpc>
      <a:spcBef>
        <a:spcPct val="35000"/>
      </a:spcBef>
      <a:spcAft>
        <a:spcPct val="0"/>
      </a:spcAft>
      <a:buSzPct val="100000"/>
      <a:buChar char="•"/>
      <a:defRPr sz="800" kern="1200">
        <a:solidFill>
          <a:schemeClr val="tx1"/>
        </a:solidFill>
        <a:latin typeface="Arial"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a:spLocks noGrp="1"/>
          </p:cNvSpPr>
          <p:nvPr>
            <p:ph type="body" idx="1"/>
          </p:nvPr>
        </p:nvSpPr>
        <p:spPr>
          <a:noFill/>
          <a:ln/>
        </p:spPr>
        <p:txBody>
          <a:bodyPr/>
          <a:lstStyle/>
          <a:p>
            <a:r>
              <a:rPr lang="en-US" smtClean="0">
                <a:latin typeface="Arial" pitchFamily="34" charset="0"/>
                <a:ea typeface="ＭＳ Ｐゴシック"/>
                <a:cs typeface="ＭＳ Ｐゴシック"/>
              </a:rPr>
              <a:t>According to ARIN staff initial is fine, no problem</a:t>
            </a:r>
          </a:p>
          <a:p>
            <a:r>
              <a:rPr lang="en-US" smtClean="0">
                <a:latin typeface="Arial" pitchFamily="34" charset="0"/>
                <a:ea typeface="ＭＳ Ｐゴシック"/>
                <a:cs typeface="ＭＳ Ｐゴシック"/>
              </a:rPr>
              <a:t>Its subsequent that I cant get</a:t>
            </a:r>
          </a:p>
          <a:p>
            <a:r>
              <a:rPr lang="en-US" smtClean="0">
                <a:latin typeface="Arial" pitchFamily="34" charset="0"/>
                <a:ea typeface="ＭＳ Ｐゴシック"/>
                <a:cs typeface="ＭＳ Ｐゴシック"/>
              </a:rPr>
              <a:t>Due to time tables and policy intervals we ended up with two proposals </a:t>
            </a:r>
          </a:p>
          <a:p>
            <a:r>
              <a:rPr lang="en-US" smtClean="0">
                <a:latin typeface="Arial" pitchFamily="34" charset="0"/>
                <a:ea typeface="ＭＳ Ｐゴシック"/>
                <a:cs typeface="ＭＳ Ｐゴシック"/>
              </a:rPr>
              <a:t>Up front I would like to let the community know that all 3 authors support the subsequent address policy and wish to abandon the 6rd proposal.  That said both are included in this presentation since there was community support for both and it was already accepted as a working document by the ARIN AC</a:t>
            </a:r>
          </a:p>
        </p:txBody>
      </p:sp>
      <p:sp>
        <p:nvSpPr>
          <p:cNvPr id="37891" name="Slide Number Placeholder 3"/>
          <p:cNvSpPr>
            <a:spLocks noGrp="1"/>
          </p:cNvSpPr>
          <p:nvPr>
            <p:ph type="sldNum" sz="quarter" idx="5"/>
          </p:nvPr>
        </p:nvSpPr>
        <p:spPr>
          <a:noFill/>
        </p:spPr>
        <p:txBody>
          <a:bodyPr/>
          <a:lstStyle/>
          <a:p>
            <a:fld id="{E351B5A0-301D-4A9A-994E-136C0860735A}" type="slidenum">
              <a:rPr lang="en-US" smtClean="0">
                <a:latin typeface="Arial" pitchFamily="34" charset="0"/>
                <a:cs typeface="Arial" pitchFamily="34" charset="0"/>
              </a:rPr>
              <a:pPr/>
              <a:t>1</a:t>
            </a:fld>
            <a:endParaRPr lang="en-US"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r>
              <a:rPr lang="en-US" smtClean="0">
                <a:latin typeface="Arial" pitchFamily="34" charset="0"/>
                <a:ea typeface="ＭＳ Ｐゴシック"/>
                <a:cs typeface="ＭＳ Ｐゴシック"/>
              </a:rPr>
              <a:t>Lets compare the two proposals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r>
              <a:rPr lang="en-US" smtClean="0">
                <a:latin typeface="Arial" pitchFamily="34" charset="0"/>
                <a:ea typeface="ＭＳ Ｐゴシック"/>
                <a:cs typeface="ＭＳ Ｐゴシック"/>
              </a:rPr>
              <a:t>What id like to do at this point is just agree on whether this policy should be 6rd specific or not.     Then move on to polling the room for size and and review preferences.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US" smtClean="0">
              <a:latin typeface="Arial" pitchFamily="34" charset="0"/>
              <a:ea typeface="ＭＳ Ｐゴシック"/>
              <a:cs typeface="ＭＳ Ｐゴシック"/>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latin typeface="Arial" pitchFamily="34" charset="0"/>
              <a:ea typeface="ＭＳ Ｐゴシック"/>
              <a:cs typeface="ＭＳ Ｐゴシック"/>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r>
              <a:rPr lang="en-US" smtClean="0">
                <a:latin typeface="Arial" pitchFamily="34" charset="0"/>
                <a:ea typeface="ＭＳ Ｐゴシック"/>
                <a:cs typeface="ＭＳ Ｐゴシック"/>
              </a:rPr>
              <a:t>If justified they can keep the space.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r>
              <a:rPr lang="en-US" smtClean="0">
                <a:latin typeface="Arial" pitchFamily="34" charset="0"/>
                <a:ea typeface="ＭＳ Ｐゴシック"/>
                <a:cs typeface="ＭＳ Ｐゴシック"/>
              </a:rPr>
              <a:t>Relocate?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r>
              <a:rPr lang="en-US" smtClean="0">
                <a:latin typeface="Arial" pitchFamily="34" charset="0"/>
                <a:ea typeface="ＭＳ Ｐゴシック"/>
                <a:cs typeface="ＭＳ Ｐゴシック"/>
              </a:rPr>
              <a:t>Relocate this slide?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latin typeface="Arial" pitchFamily="34" charset="0"/>
              <a:ea typeface="ＭＳ Ｐゴシック"/>
              <a:cs typeface="ＭＳ Ｐゴシック"/>
            </a:endParaRPr>
          </a:p>
        </p:txBody>
      </p:sp>
      <p:sp>
        <p:nvSpPr>
          <p:cNvPr id="91140" name="Slide Number Placeholder 3"/>
          <p:cNvSpPr txBox="1">
            <a:spLocks noGrp="1"/>
          </p:cNvSpPr>
          <p:nvPr/>
        </p:nvSpPr>
        <p:spPr bwMode="auto">
          <a:xfrm>
            <a:off x="6186488" y="8942388"/>
            <a:ext cx="849312" cy="296862"/>
          </a:xfrm>
          <a:prstGeom prst="rect">
            <a:avLst/>
          </a:prstGeom>
          <a:noFill/>
          <a:ln w="9525">
            <a:noFill/>
            <a:miter lim="800000"/>
            <a:headEnd/>
            <a:tailEnd/>
          </a:ln>
        </p:spPr>
        <p:txBody>
          <a:bodyPr lIns="19521" tIns="0" rIns="19521" bIns="0" anchor="b"/>
          <a:lstStyle/>
          <a:p>
            <a:pPr algn="r" defTabSz="936625" eaLnBrk="0" hangingPunct="0"/>
            <a:fld id="{8ACB1CFB-E6AE-4F0D-8AF5-6BD751AA217F}" type="slidenum">
              <a:rPr lang="en-US" sz="800"/>
              <a:pPr algn="r" defTabSz="936625" eaLnBrk="0" hangingPunct="0"/>
              <a:t>2</a:t>
            </a:fld>
            <a:endParaRPr lang="en-US" sz="8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r>
              <a:rPr lang="en-US" smtClean="0">
                <a:latin typeface="Arial" pitchFamily="34" charset="0"/>
                <a:ea typeface="ＭＳ Ｐゴシック"/>
                <a:cs typeface="ＭＳ Ｐゴシック"/>
              </a:rPr>
              <a:t>2010-9 was created under the concerns for the application of 6rd    Its lengthy</a:t>
            </a:r>
          </a:p>
          <a:p>
            <a:endParaRPr lang="en-US" smtClean="0">
              <a:latin typeface="Arial" pitchFamily="34" charset="0"/>
              <a:ea typeface="ＭＳ Ｐゴシック"/>
              <a:cs typeface="ＭＳ Ｐゴシック"/>
            </a:endParaRPr>
          </a:p>
        </p:txBody>
      </p:sp>
      <p:sp>
        <p:nvSpPr>
          <p:cNvPr id="93188" name="Slide Number Placeholder 3"/>
          <p:cNvSpPr txBox="1">
            <a:spLocks noGrp="1"/>
          </p:cNvSpPr>
          <p:nvPr/>
        </p:nvSpPr>
        <p:spPr bwMode="auto">
          <a:xfrm>
            <a:off x="6186488" y="8942388"/>
            <a:ext cx="849312" cy="296862"/>
          </a:xfrm>
          <a:prstGeom prst="rect">
            <a:avLst/>
          </a:prstGeom>
          <a:noFill/>
          <a:ln w="9525">
            <a:noFill/>
            <a:miter lim="800000"/>
            <a:headEnd/>
            <a:tailEnd/>
          </a:ln>
        </p:spPr>
        <p:txBody>
          <a:bodyPr lIns="19521" tIns="0" rIns="19521" bIns="0" anchor="b"/>
          <a:lstStyle/>
          <a:p>
            <a:pPr algn="r" defTabSz="936625" eaLnBrk="0" hangingPunct="0"/>
            <a:fld id="{62286A63-A4A2-478E-9D2E-0DF81E0F5579}" type="slidenum">
              <a:rPr lang="en-US" sz="800"/>
              <a:pPr algn="r" defTabSz="936625" eaLnBrk="0" hangingPunct="0"/>
              <a:t>3</a:t>
            </a:fld>
            <a:endParaRPr lang="en-US" sz="8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r>
              <a:rPr lang="en-US" smtClean="0">
                <a:latin typeface="Arial" pitchFamily="34" charset="0"/>
                <a:ea typeface="ＭＳ Ｐゴシック"/>
                <a:cs typeface="ＭＳ Ｐゴシック"/>
              </a:rPr>
              <a:t>The important thing to know here is the instructive example is really the only part the authors wish to keep using and the example provides a good way for ARIN staff to analyze a request for additional space due to technical requirements.</a:t>
            </a:r>
          </a:p>
          <a:p>
            <a:endParaRPr lang="en-US" smtClean="0">
              <a:latin typeface="Arial" pitchFamily="34" charset="0"/>
              <a:ea typeface="ＭＳ Ｐゴシック"/>
              <a:cs typeface="ＭＳ Ｐゴシック"/>
            </a:endParaRPr>
          </a:p>
        </p:txBody>
      </p:sp>
      <p:sp>
        <p:nvSpPr>
          <p:cNvPr id="105476" name="Slide Number Placeholder 3"/>
          <p:cNvSpPr txBox="1">
            <a:spLocks noGrp="1"/>
          </p:cNvSpPr>
          <p:nvPr/>
        </p:nvSpPr>
        <p:spPr bwMode="auto">
          <a:xfrm>
            <a:off x="6186488" y="8942388"/>
            <a:ext cx="849312" cy="296862"/>
          </a:xfrm>
          <a:prstGeom prst="rect">
            <a:avLst/>
          </a:prstGeom>
          <a:noFill/>
          <a:ln w="9525">
            <a:noFill/>
            <a:miter lim="800000"/>
            <a:headEnd/>
            <a:tailEnd/>
          </a:ln>
        </p:spPr>
        <p:txBody>
          <a:bodyPr lIns="19521" tIns="0" rIns="19521" bIns="0" anchor="b"/>
          <a:lstStyle/>
          <a:p>
            <a:pPr algn="r" defTabSz="936625" eaLnBrk="0" hangingPunct="0"/>
            <a:fld id="{810E31C4-4657-456F-94FC-2054F7D4B24B}" type="slidenum">
              <a:rPr lang="en-US" sz="800"/>
              <a:pPr algn="r" defTabSz="936625" eaLnBrk="0" hangingPunct="0"/>
              <a:t>4</a:t>
            </a:fld>
            <a:endParaRPr lang="en-US" sz="8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r>
              <a:rPr lang="en-US" smtClean="0">
                <a:latin typeface="Arial" pitchFamily="34" charset="0"/>
                <a:ea typeface="ＭＳ Ｐゴシック"/>
                <a:cs typeface="ＭＳ Ｐゴシック"/>
              </a:rPr>
              <a:t>I asked Mark to come today to take us through an minor explanation of 6rd and how addressing applies</a:t>
            </a:r>
          </a:p>
        </p:txBody>
      </p:sp>
      <p:sp>
        <p:nvSpPr>
          <p:cNvPr id="89092" name="Slide Number Placeholder 3"/>
          <p:cNvSpPr txBox="1">
            <a:spLocks noGrp="1"/>
          </p:cNvSpPr>
          <p:nvPr/>
        </p:nvSpPr>
        <p:spPr bwMode="auto">
          <a:xfrm>
            <a:off x="6186488" y="8942388"/>
            <a:ext cx="849312" cy="296862"/>
          </a:xfrm>
          <a:prstGeom prst="rect">
            <a:avLst/>
          </a:prstGeom>
          <a:noFill/>
          <a:ln w="9525">
            <a:noFill/>
            <a:miter lim="800000"/>
            <a:headEnd/>
            <a:tailEnd/>
          </a:ln>
        </p:spPr>
        <p:txBody>
          <a:bodyPr lIns="19521" tIns="0" rIns="19521" bIns="0" anchor="b"/>
          <a:lstStyle/>
          <a:p>
            <a:pPr algn="r" defTabSz="936625" eaLnBrk="0" hangingPunct="0"/>
            <a:fld id="{35D53E63-C824-4F77-80CB-6A01E1BCF24C}" type="slidenum">
              <a:rPr lang="en-US" sz="800"/>
              <a:pPr algn="r" defTabSz="936625" eaLnBrk="0" hangingPunct="0"/>
              <a:t>5</a:t>
            </a:fld>
            <a:endParaRPr lang="en-US" sz="8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endParaRPr lang="en-US" smtClean="0">
              <a:latin typeface="Arial" pitchFamily="34" charset="0"/>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r>
              <a:rPr lang="en-US" smtClean="0">
                <a:latin typeface="Arial" pitchFamily="34" charset="0"/>
                <a:ea typeface="ＭＳ Ｐゴシック"/>
                <a:cs typeface="ＭＳ Ｐゴシック"/>
              </a:rPr>
              <a:t>A new proposal was written and the other one was not abandoned due to some continued community support for the 6rd version.  However there appear to be a good number of community members that feel the subsequent Allocation proposal is closer to the mark.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r>
              <a:rPr lang="en-US" smtClean="0">
                <a:latin typeface="Arial" pitchFamily="34" charset="0"/>
                <a:ea typeface="ＭＳ Ｐゴシック"/>
                <a:cs typeface="ＭＳ Ｐゴシック"/>
              </a:rPr>
              <a:t>2010-12 appears to get the most community support</a:t>
            </a:r>
          </a:p>
          <a:p>
            <a:endParaRPr lang="en-US" smtClean="0">
              <a:latin typeface="Arial" pitchFamily="34" charset="0"/>
              <a:ea typeface="ＭＳ Ｐゴシック"/>
              <a:cs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a:ln/>
        </p:spPr>
      </p:sp>
      <p:sp>
        <p:nvSpPr>
          <p:cNvPr id="49154" name="Notes Placeholder 2"/>
          <p:cNvSpPr>
            <a:spLocks noGrp="1"/>
          </p:cNvSpPr>
          <p:nvPr>
            <p:ph type="body" idx="1"/>
          </p:nvPr>
        </p:nvSpPr>
        <p:spPr>
          <a:noFill/>
          <a:ln/>
        </p:spPr>
        <p:txBody>
          <a:bodyPr/>
          <a:lstStyle/>
          <a:p>
            <a:r>
              <a:rPr lang="en-US" smtClean="0">
                <a:latin typeface="Arial" pitchFamily="34" charset="0"/>
                <a:ea typeface="ＭＳ Ｐゴシック"/>
                <a:cs typeface="ＭＳ Ｐゴシック"/>
              </a:rPr>
              <a:t>one sentence has been added to the top to underscore that 6rd is just “one such mechanism” that can justify a subsequent request</a:t>
            </a:r>
          </a:p>
          <a:p>
            <a:r>
              <a:rPr lang="en-US" smtClean="0">
                <a:latin typeface="Arial" pitchFamily="34" charset="0"/>
                <a:ea typeface="ＭＳ Ｐゴシック"/>
                <a:cs typeface="ＭＳ Ｐゴシック"/>
              </a:rPr>
              <a:t>Keep instructive example for ARIN staff reference</a:t>
            </a:r>
          </a:p>
          <a:p>
            <a:endParaRPr lang="en-US" smtClean="0">
              <a:latin typeface="Arial" pitchFamily="34" charset="0"/>
              <a:ea typeface="ＭＳ Ｐゴシック"/>
              <a:cs typeface="ＭＳ Ｐゴシック"/>
            </a:endParaRPr>
          </a:p>
        </p:txBody>
      </p:sp>
      <p:sp>
        <p:nvSpPr>
          <p:cNvPr id="49155" name="Slide Number Placeholder 3"/>
          <p:cNvSpPr>
            <a:spLocks noGrp="1"/>
          </p:cNvSpPr>
          <p:nvPr>
            <p:ph type="sldNum" sz="quarter" idx="5"/>
          </p:nvPr>
        </p:nvSpPr>
        <p:spPr>
          <a:noFill/>
        </p:spPr>
        <p:txBody>
          <a:bodyPr/>
          <a:lstStyle/>
          <a:p>
            <a:fld id="{7B91CDB1-8CF7-4C16-9203-B288DAB9C83F}" type="slidenum">
              <a:rPr lang="en-US" smtClean="0">
                <a:latin typeface="Arial" pitchFamily="34" charset="0"/>
                <a:cs typeface="Arial" pitchFamily="34" charset="0"/>
              </a:rPr>
              <a:pPr/>
              <a:t>16</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93751" y="304800"/>
            <a:ext cx="7435849"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93751" y="1600200"/>
            <a:ext cx="7435849"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p:nvPr>
        </p:nvSpPr>
        <p:spPr>
          <a:xfrm>
            <a:off x="793751" y="1186542"/>
            <a:ext cx="7435849" cy="381000"/>
          </a:xfrm>
        </p:spPr>
        <p:txBody>
          <a:bodyPr anchor="ctr">
            <a:noAutofit/>
          </a:bodyPr>
          <a:lstStyle>
            <a:lvl1pPr>
              <a:buFontTx/>
              <a:buNone/>
              <a:defRPr sz="2400"/>
            </a:lvl1pPr>
            <a:lvl2pPr>
              <a:defRPr sz="2400"/>
            </a:lvl2pPr>
            <a:lvl3pPr>
              <a:defRPr sz="2400"/>
            </a:lvl3pPr>
            <a:lvl4pPr>
              <a:defRPr sz="2400"/>
            </a:lvl4pPr>
            <a:lvl5pPr>
              <a:defRPr sz="2400"/>
            </a:lvl5pPr>
          </a:lstStyle>
          <a:p>
            <a:pPr lvl="0"/>
            <a:r>
              <a:rPr lang="en-US" dirty="0" smtClean="0"/>
              <a:t>Click to edit Master text styles</a:t>
            </a:r>
          </a:p>
        </p:txBody>
      </p:sp>
      <p:sp>
        <p:nvSpPr>
          <p:cNvPr id="10" name="Text Placeholder 9"/>
          <p:cNvSpPr>
            <a:spLocks noGrp="1"/>
          </p:cNvSpPr>
          <p:nvPr>
            <p:ph type="body" sz="quarter" idx="11"/>
          </p:nvPr>
        </p:nvSpPr>
        <p:spPr>
          <a:xfrm>
            <a:off x="793750" y="6372423"/>
            <a:ext cx="7461250" cy="307777"/>
          </a:xfrm>
        </p:spPr>
        <p:txBody>
          <a:bodyPr anchor="b">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Click to edit Master text styles</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ottom Third Photo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93751" y="304800"/>
            <a:ext cx="7435849" cy="838200"/>
          </a:xfrm>
        </p:spPr>
        <p:txBody>
          <a:bodyPr/>
          <a:lstStyle/>
          <a:p>
            <a:r>
              <a:rPr lang="en-US" dirty="0" smtClean="0"/>
              <a:t>Click to edit Master title style</a:t>
            </a:r>
            <a:endParaRPr lang="en-US" dirty="0"/>
          </a:p>
        </p:txBody>
      </p:sp>
      <p:sp>
        <p:nvSpPr>
          <p:cNvPr id="44" name="Picture Placeholder 43"/>
          <p:cNvSpPr>
            <a:spLocks noGrp="1"/>
          </p:cNvSpPr>
          <p:nvPr>
            <p:ph type="pic" sz="quarter" idx="11"/>
          </p:nvPr>
        </p:nvSpPr>
        <p:spPr>
          <a:xfrm>
            <a:off x="0" y="4953000"/>
            <a:ext cx="9144000" cy="1905000"/>
          </a:xfrm>
        </p:spPr>
        <p:txBody>
          <a:bodyPr rtlCol="0" anchor="ctr" anchorCtr="1">
            <a:normAutofit/>
          </a:bodyPr>
          <a:lstStyle>
            <a:lvl1pPr>
              <a:buNone/>
              <a:defRPr baseline="0"/>
            </a:lvl1pPr>
          </a:lstStyle>
          <a:p>
            <a:pPr lvl="0"/>
            <a:r>
              <a:rPr lang="en-US" noProof="0" dirty="0" smtClean="0"/>
              <a:t>Click icon to add picture</a:t>
            </a:r>
            <a:endParaRPr lang="en-US" noProof="0" dirty="0"/>
          </a:p>
        </p:txBody>
      </p:sp>
      <p:sp>
        <p:nvSpPr>
          <p:cNvPr id="43" name="Content Placeholder 2"/>
          <p:cNvSpPr>
            <a:spLocks noGrp="1"/>
          </p:cNvSpPr>
          <p:nvPr>
            <p:ph idx="12"/>
          </p:nvPr>
        </p:nvSpPr>
        <p:spPr>
          <a:xfrm>
            <a:off x="793751" y="1600201"/>
            <a:ext cx="7461249" cy="288289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op Half Photo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93751" y="304800"/>
            <a:ext cx="7435849"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93751" y="4495799"/>
            <a:ext cx="7464878" cy="1752599"/>
          </a:xfrm>
        </p:spPr>
        <p:txBody>
          <a:bodyPr/>
          <a:lstStyle/>
          <a:p>
            <a:pPr lvl="0"/>
            <a:r>
              <a:rPr lang="en-US" dirty="0" smtClean="0"/>
              <a:t>Click to edit Master text styles</a:t>
            </a:r>
          </a:p>
        </p:txBody>
      </p:sp>
      <p:sp>
        <p:nvSpPr>
          <p:cNvPr id="44" name="Picture Placeholder 43"/>
          <p:cNvSpPr>
            <a:spLocks noGrp="1"/>
          </p:cNvSpPr>
          <p:nvPr>
            <p:ph type="pic" sz="quarter" idx="11"/>
          </p:nvPr>
        </p:nvSpPr>
        <p:spPr>
          <a:xfrm>
            <a:off x="0" y="1143000"/>
            <a:ext cx="9144000" cy="2857500"/>
          </a:xfrm>
        </p:spPr>
        <p:txBody>
          <a:bodyPr rtlCol="0" anchor="ctr" anchorCtr="1">
            <a:normAutofit/>
          </a:bodyPr>
          <a:lstStyle>
            <a:lvl1pPr>
              <a:buNone/>
              <a:defRPr baseline="0"/>
            </a:lvl1pPr>
          </a:lstStyle>
          <a:p>
            <a:pPr lvl="0"/>
            <a:r>
              <a:rPr lang="en-US" noProof="0" dirty="0" smtClean="0"/>
              <a:t>Click icon to add picture</a:t>
            </a:r>
            <a:endParaRPr lang="en-US" noProof="0"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ight Half Photo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93751" y="304800"/>
            <a:ext cx="7435849"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93751" y="1600200"/>
            <a:ext cx="3016249"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p:nvPr>
        </p:nvSpPr>
        <p:spPr>
          <a:xfrm>
            <a:off x="793751" y="1186542"/>
            <a:ext cx="3028949" cy="381000"/>
          </a:xfrm>
        </p:spPr>
        <p:txBody>
          <a:bodyPr anchor="ctr">
            <a:noAutofit/>
          </a:bodyPr>
          <a:lstStyle>
            <a:lvl1pPr>
              <a:buFontTx/>
              <a:buNone/>
              <a:defRPr sz="2400"/>
            </a:lvl1pPr>
            <a:lvl2pPr>
              <a:defRPr sz="2400"/>
            </a:lvl2pPr>
            <a:lvl3pPr>
              <a:defRPr sz="2400"/>
            </a:lvl3pPr>
            <a:lvl4pPr>
              <a:defRPr sz="2400"/>
            </a:lvl4pPr>
            <a:lvl5pPr>
              <a:defRPr sz="2400"/>
            </a:lvl5pPr>
          </a:lstStyle>
          <a:p>
            <a:pPr lvl="0"/>
            <a:r>
              <a:rPr lang="en-US" dirty="0" smtClean="0"/>
              <a:t>Click to edit Master text styles</a:t>
            </a:r>
          </a:p>
        </p:txBody>
      </p:sp>
      <p:sp>
        <p:nvSpPr>
          <p:cNvPr id="44" name="Picture Placeholder 43"/>
          <p:cNvSpPr>
            <a:spLocks noGrp="1"/>
          </p:cNvSpPr>
          <p:nvPr>
            <p:ph type="pic" sz="quarter" idx="11"/>
          </p:nvPr>
        </p:nvSpPr>
        <p:spPr>
          <a:xfrm>
            <a:off x="4572000" y="1143000"/>
            <a:ext cx="4572000" cy="5715000"/>
          </a:xfrm>
        </p:spPr>
        <p:txBody>
          <a:bodyPr rtlCol="0" anchor="ctr" anchorCtr="1">
            <a:normAutofit/>
          </a:bodyPr>
          <a:lstStyle>
            <a:lvl1pPr>
              <a:buNone/>
              <a:defRPr/>
            </a:lvl1pPr>
          </a:lstStyle>
          <a:p>
            <a:pPr lvl="0"/>
            <a:r>
              <a:rPr lang="en-US" noProof="0" dirty="0" smtClean="0"/>
              <a:t>Click icon to add picture</a:t>
            </a:r>
            <a:endParaRPr lang="en-US" noProof="0"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9" name="Title 1"/>
          <p:cNvSpPr>
            <a:spLocks noGrp="1"/>
          </p:cNvSpPr>
          <p:nvPr>
            <p:ph type="title"/>
          </p:nvPr>
        </p:nvSpPr>
        <p:spPr>
          <a:xfrm>
            <a:off x="793751" y="304800"/>
            <a:ext cx="7435849" cy="838200"/>
          </a:xfrm>
        </p:spPr>
        <p:txBody>
          <a:bodyPr/>
          <a:lstStyle>
            <a:lvl1pPr>
              <a:defRPr/>
            </a:lvl1pPr>
          </a:lstStyle>
          <a:p>
            <a:r>
              <a:rPr lang="en-US" dirty="0" smtClean="0"/>
              <a:t>Click to edit Master title style</a:t>
            </a:r>
            <a:endParaRPr lang="en-US" dirty="0"/>
          </a:p>
        </p:txBody>
      </p:sp>
      <p:sp>
        <p:nvSpPr>
          <p:cNvPr id="36" name="Chart Placeholder 35"/>
          <p:cNvSpPr>
            <a:spLocks noGrp="1"/>
          </p:cNvSpPr>
          <p:nvPr>
            <p:ph type="chart" sz="quarter" idx="10"/>
          </p:nvPr>
        </p:nvSpPr>
        <p:spPr>
          <a:xfrm>
            <a:off x="636591" y="1625147"/>
            <a:ext cx="7807322" cy="3803196"/>
          </a:xfrm>
        </p:spPr>
        <p:txBody>
          <a:bodyPr rtlCol="0" anchor="ctr" anchorCtr="1">
            <a:normAutofit/>
          </a:bodyPr>
          <a:lstStyle>
            <a:lvl1pPr>
              <a:buNone/>
              <a:defRPr/>
            </a:lvl1pPr>
          </a:lstStyle>
          <a:p>
            <a:pPr lvl="0"/>
            <a:r>
              <a:rPr lang="en-US" noProof="0" smtClean="0"/>
              <a:t>Click icon to add chart</a:t>
            </a:r>
            <a:endParaRPr lang="en-US" noProof="0"/>
          </a:p>
        </p:txBody>
      </p:sp>
      <p:sp>
        <p:nvSpPr>
          <p:cNvPr id="5" name="Text Placeholder 9"/>
          <p:cNvSpPr>
            <a:spLocks noGrp="1"/>
          </p:cNvSpPr>
          <p:nvPr>
            <p:ph type="body" sz="quarter" idx="11"/>
          </p:nvPr>
        </p:nvSpPr>
        <p:spPr>
          <a:xfrm>
            <a:off x="793750" y="6372423"/>
            <a:ext cx="7461250" cy="307777"/>
          </a:xfrm>
        </p:spPr>
        <p:txBody>
          <a:bodyPr anchor="b">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Click to edit Master text styles</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6" name="Table Placeholder 5"/>
          <p:cNvSpPr>
            <a:spLocks noGrp="1"/>
          </p:cNvSpPr>
          <p:nvPr>
            <p:ph type="tbl" sz="quarter" idx="11"/>
          </p:nvPr>
        </p:nvSpPr>
        <p:spPr>
          <a:xfrm>
            <a:off x="798286" y="1625373"/>
            <a:ext cx="7474857" cy="4281941"/>
          </a:xfrm>
        </p:spPr>
        <p:txBody>
          <a:bodyPr rtlCol="0" anchor="ctr" anchorCtr="1">
            <a:normAutofit/>
          </a:bodyPr>
          <a:lstStyle>
            <a:lvl1pPr>
              <a:buNone/>
              <a:defRPr/>
            </a:lvl1pPr>
          </a:lstStyle>
          <a:p>
            <a:pPr lvl="0"/>
            <a:r>
              <a:rPr lang="en-US" noProof="0" smtClean="0"/>
              <a:t>Click icon to add table</a:t>
            </a:r>
            <a:endParaRPr lang="en-US" noProof="0"/>
          </a:p>
        </p:txBody>
      </p:sp>
      <p:sp>
        <p:nvSpPr>
          <p:cNvPr id="39" name="Title 1"/>
          <p:cNvSpPr>
            <a:spLocks noGrp="1"/>
          </p:cNvSpPr>
          <p:nvPr>
            <p:ph type="title"/>
          </p:nvPr>
        </p:nvSpPr>
        <p:spPr>
          <a:xfrm>
            <a:off x="793751" y="304800"/>
            <a:ext cx="7435849" cy="838200"/>
          </a:xfrm>
        </p:spPr>
        <p:txBody>
          <a:bodyPr/>
          <a:lstStyle>
            <a:lvl1pPr>
              <a:defRPr/>
            </a:lvl1pPr>
          </a:lstStyle>
          <a:p>
            <a:r>
              <a:rPr lang="en-US" dirty="0" smtClean="0"/>
              <a:t>Click to edit Master title style</a:t>
            </a:r>
            <a:endParaRPr lang="en-US" dirty="0"/>
          </a:p>
        </p:txBody>
      </p:sp>
      <p:sp>
        <p:nvSpPr>
          <p:cNvPr id="5" name="Text Placeholder 9"/>
          <p:cNvSpPr>
            <a:spLocks noGrp="1"/>
          </p:cNvSpPr>
          <p:nvPr>
            <p:ph type="body" sz="quarter" idx="12"/>
          </p:nvPr>
        </p:nvSpPr>
        <p:spPr>
          <a:xfrm>
            <a:off x="793750" y="6372423"/>
            <a:ext cx="7461250" cy="307777"/>
          </a:xfrm>
        </p:spPr>
        <p:txBody>
          <a:bodyPr anchor="b">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93750" y="1600200"/>
            <a:ext cx="3549649" cy="4525963"/>
          </a:xfrm>
        </p:spPr>
        <p:txBody>
          <a:bodyPr>
            <a:normAutofit/>
          </a:bodyPr>
          <a:lstStyle>
            <a:lvl1pPr>
              <a:defRPr sz="2400"/>
            </a:lvl1pPr>
            <a:lvl2pPr>
              <a:defRPr sz="2000"/>
            </a:lvl2pPr>
            <a:lvl3pPr>
              <a:defRPr sz="16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79951" y="1600200"/>
            <a:ext cx="3549649" cy="4525963"/>
          </a:xfrm>
        </p:spPr>
        <p:txBody>
          <a:bodyPr>
            <a:normAutofit/>
          </a:bodyPr>
          <a:lstStyle>
            <a:lvl1pPr>
              <a:defRPr sz="2400"/>
            </a:lvl1pPr>
            <a:lvl2pPr>
              <a:defRPr sz="2000"/>
            </a:lvl2pPr>
            <a:lvl3pPr>
              <a:defRPr sz="16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3"/>
          </p:nvPr>
        </p:nvSpPr>
        <p:spPr>
          <a:xfrm>
            <a:off x="793751" y="1186542"/>
            <a:ext cx="7435849" cy="381000"/>
          </a:xfrm>
        </p:spPr>
        <p:txBody>
          <a:bodyPr anchor="ctr">
            <a:noAutofit/>
          </a:bodyPr>
          <a:lstStyle>
            <a:lvl1pPr>
              <a:buFontTx/>
              <a:buNone/>
              <a:defRPr sz="2400"/>
            </a:lvl1pPr>
            <a:lvl2pPr>
              <a:defRPr sz="2400"/>
            </a:lvl2pPr>
            <a:lvl3pPr>
              <a:defRPr sz="2400"/>
            </a:lvl3pPr>
            <a:lvl4pPr>
              <a:defRPr sz="2400"/>
            </a:lvl4pPr>
            <a:lvl5pPr>
              <a:defRPr sz="2400"/>
            </a:lvl5pPr>
          </a:lstStyle>
          <a:p>
            <a:pPr lvl="0"/>
            <a:r>
              <a:rPr lang="en-US" dirty="0" smtClean="0"/>
              <a:t>Click to edit Master text styles</a:t>
            </a:r>
          </a:p>
        </p:txBody>
      </p:sp>
      <p:sp>
        <p:nvSpPr>
          <p:cNvPr id="9" name="Text Placeholder 9"/>
          <p:cNvSpPr>
            <a:spLocks noGrp="1"/>
          </p:cNvSpPr>
          <p:nvPr>
            <p:ph type="body" sz="quarter" idx="11"/>
          </p:nvPr>
        </p:nvSpPr>
        <p:spPr>
          <a:xfrm>
            <a:off x="793750" y="6372423"/>
            <a:ext cx="7461250" cy="307777"/>
          </a:xfrm>
        </p:spPr>
        <p:txBody>
          <a:bodyPr anchor="b">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Click to edit Master text styles</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Large Photo ">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58763" y="1142999"/>
            <a:ext cx="8631237" cy="5455921"/>
          </a:xfrm>
        </p:spPr>
        <p:txBody>
          <a:bodyPr rtlCol="0" anchor="ctr">
            <a:normAutofit/>
          </a:bodyPr>
          <a:lstStyle>
            <a:lvl1pPr marL="0" indent="0" algn="ctr">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39" name="Title 1"/>
          <p:cNvSpPr>
            <a:spLocks noGrp="1"/>
          </p:cNvSpPr>
          <p:nvPr>
            <p:ph type="title"/>
          </p:nvPr>
        </p:nvSpPr>
        <p:spPr>
          <a:xfrm>
            <a:off x="793751" y="304800"/>
            <a:ext cx="7435849" cy="838200"/>
          </a:xfrm>
        </p:spPr>
        <p:txBody>
          <a:bodyPr/>
          <a:lstStyle>
            <a:lvl1pPr>
              <a:defRPr/>
            </a:lvl1pPr>
          </a:lstStyle>
          <a:p>
            <a:r>
              <a:rPr lang="en-US" dirty="0" smtClean="0"/>
              <a:t>Click to edit Master title style</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eft Third Photo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93751" y="304800"/>
            <a:ext cx="7435849"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454400" y="1600200"/>
            <a:ext cx="4775200" cy="4648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4" name="Picture Placeholder 43"/>
          <p:cNvSpPr>
            <a:spLocks noGrp="1"/>
          </p:cNvSpPr>
          <p:nvPr>
            <p:ph type="pic" sz="quarter" idx="11"/>
          </p:nvPr>
        </p:nvSpPr>
        <p:spPr>
          <a:xfrm>
            <a:off x="0" y="1143000"/>
            <a:ext cx="3048000" cy="5715000"/>
          </a:xfrm>
        </p:spPr>
        <p:txBody>
          <a:bodyPr rtlCol="0" anchor="ctr" anchorCtr="1">
            <a:normAutofit/>
          </a:bodyPr>
          <a:lstStyle>
            <a:lvl1pPr>
              <a:buNone/>
              <a:defRPr baseline="0"/>
            </a:lvl1pPr>
          </a:lstStyle>
          <a:p>
            <a:pPr lvl="0"/>
            <a:r>
              <a:rPr lang="en-US" noProof="0" dirty="0" smtClean="0"/>
              <a:t>Click icon to add picture</a:t>
            </a:r>
            <a:endParaRPr lang="en-US" noProof="0"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iddle Third Phot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0" y="1143000"/>
            <a:ext cx="3048000" cy="5718174"/>
          </a:xfrm>
        </p:spPr>
        <p:txBody>
          <a:bodyPr rtlCol="0" anchor="ctr">
            <a:normAutofit/>
          </a:bodyPr>
          <a:lstStyle>
            <a:lvl1pPr marL="0" indent="0" algn="ctr">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39" name="Title 1"/>
          <p:cNvSpPr>
            <a:spLocks noGrp="1"/>
          </p:cNvSpPr>
          <p:nvPr>
            <p:ph type="title"/>
          </p:nvPr>
        </p:nvSpPr>
        <p:spPr>
          <a:xfrm>
            <a:off x="793751" y="304800"/>
            <a:ext cx="7435849" cy="838200"/>
          </a:xfrm>
        </p:spPr>
        <p:txBody>
          <a:bodyPr/>
          <a:lstStyle>
            <a:lvl1pPr>
              <a:defRPr/>
            </a:lvl1pPr>
          </a:lstStyle>
          <a:p>
            <a:r>
              <a:rPr lang="en-US" dirty="0" smtClean="0"/>
              <a:t>Click to edit Master title style</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ight Third Photo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93751" y="304800"/>
            <a:ext cx="7435849"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93751" y="1600200"/>
            <a:ext cx="4540249"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p:nvPr>
        </p:nvSpPr>
        <p:spPr>
          <a:xfrm>
            <a:off x="793751" y="1186542"/>
            <a:ext cx="4540249" cy="381000"/>
          </a:xfrm>
        </p:spPr>
        <p:txBody>
          <a:bodyPr anchor="ctr">
            <a:noAutofit/>
          </a:bodyPr>
          <a:lstStyle>
            <a:lvl1pPr>
              <a:buFontTx/>
              <a:buNone/>
              <a:defRPr sz="2400"/>
            </a:lvl1pPr>
            <a:lvl2pPr>
              <a:defRPr sz="2400"/>
            </a:lvl2pPr>
            <a:lvl3pPr>
              <a:defRPr sz="2400"/>
            </a:lvl3pPr>
            <a:lvl4pPr>
              <a:defRPr sz="2400"/>
            </a:lvl4pPr>
            <a:lvl5pPr>
              <a:defRPr sz="2400"/>
            </a:lvl5pPr>
          </a:lstStyle>
          <a:p>
            <a:pPr lvl="0"/>
            <a:r>
              <a:rPr lang="en-US" dirty="0" smtClean="0"/>
              <a:t>Click to edit Master text styles</a:t>
            </a:r>
          </a:p>
        </p:txBody>
      </p:sp>
      <p:sp>
        <p:nvSpPr>
          <p:cNvPr id="44" name="Picture Placeholder 43"/>
          <p:cNvSpPr>
            <a:spLocks noGrp="1"/>
          </p:cNvSpPr>
          <p:nvPr>
            <p:ph type="pic" sz="quarter" idx="11"/>
          </p:nvPr>
        </p:nvSpPr>
        <p:spPr>
          <a:xfrm>
            <a:off x="6096000" y="1143000"/>
            <a:ext cx="3048000" cy="5715000"/>
          </a:xfrm>
        </p:spPr>
        <p:txBody>
          <a:bodyPr rtlCol="0" anchor="ctr" anchorCtr="1">
            <a:normAutofit/>
          </a:bodyPr>
          <a:lstStyle>
            <a:lvl1pPr>
              <a:buNone/>
              <a:defRPr/>
            </a:lvl1pPr>
          </a:lstStyle>
          <a:p>
            <a:pPr lvl="0"/>
            <a:r>
              <a:rPr lang="en-US" noProof="0" dirty="0" smtClean="0"/>
              <a:t>Click icon to add picture</a:t>
            </a:r>
            <a:endParaRPr lang="en-US" noProof="0"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op Third Photo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93751" y="304800"/>
            <a:ext cx="7435849"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93751" y="3512457"/>
            <a:ext cx="7464878" cy="273594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4" name="Picture Placeholder 43"/>
          <p:cNvSpPr>
            <a:spLocks noGrp="1"/>
          </p:cNvSpPr>
          <p:nvPr>
            <p:ph type="pic" sz="quarter" idx="11"/>
          </p:nvPr>
        </p:nvSpPr>
        <p:spPr>
          <a:xfrm>
            <a:off x="0" y="1143000"/>
            <a:ext cx="9144000" cy="1905000"/>
          </a:xfrm>
        </p:spPr>
        <p:txBody>
          <a:bodyPr rtlCol="0" anchor="ctr" anchorCtr="1">
            <a:normAutofit/>
          </a:bodyPr>
          <a:lstStyle>
            <a:lvl1pPr>
              <a:buNone/>
              <a:defRPr baseline="0"/>
            </a:lvl1pPr>
          </a:lstStyle>
          <a:p>
            <a:pPr lvl="0"/>
            <a:r>
              <a:rPr lang="en-US" noProof="0" dirty="0" smtClean="0"/>
              <a:t>Click icon to add picture</a:t>
            </a:r>
            <a:endParaRPr lang="en-US" noProof="0"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orizontal Middle Third Photo">
    <p:spTree>
      <p:nvGrpSpPr>
        <p:cNvPr id="1" name=""/>
        <p:cNvGrpSpPr/>
        <p:nvPr/>
      </p:nvGrpSpPr>
      <p:grpSpPr>
        <a:xfrm>
          <a:off x="0" y="0"/>
          <a:ext cx="0" cy="0"/>
          <a:chOff x="0" y="0"/>
          <a:chExt cx="0" cy="0"/>
        </a:xfrm>
      </p:grpSpPr>
      <p:sp>
        <p:nvSpPr>
          <p:cNvPr id="2" name="Title 1"/>
          <p:cNvSpPr>
            <a:spLocks noGrp="1"/>
          </p:cNvSpPr>
          <p:nvPr>
            <p:ph type="title"/>
          </p:nvPr>
        </p:nvSpPr>
        <p:spPr>
          <a:xfrm>
            <a:off x="793751" y="304800"/>
            <a:ext cx="7435849" cy="838200"/>
          </a:xfrm>
        </p:spPr>
        <p:txBody>
          <a:bodyPr/>
          <a:lstStyle/>
          <a:p>
            <a:r>
              <a:rPr lang="en-US" dirty="0" smtClean="0"/>
              <a:t>Click to edit Master title style</a:t>
            </a:r>
            <a:endParaRPr lang="en-US" dirty="0"/>
          </a:p>
        </p:txBody>
      </p:sp>
      <p:sp>
        <p:nvSpPr>
          <p:cNvPr id="44" name="Picture Placeholder 43"/>
          <p:cNvSpPr>
            <a:spLocks noGrp="1"/>
          </p:cNvSpPr>
          <p:nvPr>
            <p:ph type="pic" sz="quarter" idx="11"/>
          </p:nvPr>
        </p:nvSpPr>
        <p:spPr>
          <a:xfrm>
            <a:off x="0" y="3044371"/>
            <a:ext cx="9144000" cy="1905000"/>
          </a:xfrm>
        </p:spPr>
        <p:txBody>
          <a:bodyPr rtlCol="0" anchor="ctr" anchorCtr="1">
            <a:normAutofit/>
          </a:bodyPr>
          <a:lstStyle>
            <a:lvl1pPr>
              <a:buNone/>
              <a:defRPr baseline="0"/>
            </a:lvl1pPr>
          </a:lstStyle>
          <a:p>
            <a:pPr lvl="0"/>
            <a:r>
              <a:rPr lang="en-US" noProof="0" dirty="0" smtClean="0"/>
              <a:t>Click icon to add picture</a:t>
            </a:r>
            <a:endParaRPr lang="en-US" noProof="0"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93750" y="304800"/>
            <a:ext cx="7435850" cy="838200"/>
          </a:xfrm>
          <a:prstGeom prst="rect">
            <a:avLst/>
          </a:prstGeom>
          <a:noFill/>
          <a:ln w="9525">
            <a:noFill/>
            <a:miter lim="800000"/>
            <a:headEnd/>
            <a:tailEnd/>
          </a:ln>
        </p:spPr>
        <p:txBody>
          <a:bodyPr vert="horz" wrap="square" lIns="82296" tIns="45720" rIns="82296" bIns="45720" numCol="1" anchor="b" anchorCtr="0" compatLnSpc="1">
            <a:prstTxWarp prst="textNoShape">
              <a:avLst/>
            </a:prstTxWarp>
          </a:bodyPr>
          <a:lstStyle/>
          <a:p>
            <a:pPr lvl="0"/>
            <a:r>
              <a:rPr lang="en-US" smtClean="0"/>
              <a:t>Slide Title Goes Here</a:t>
            </a:r>
          </a:p>
        </p:txBody>
      </p:sp>
      <p:sp>
        <p:nvSpPr>
          <p:cNvPr id="1027" name="Text Placeholder 2"/>
          <p:cNvSpPr>
            <a:spLocks noGrp="1"/>
          </p:cNvSpPr>
          <p:nvPr>
            <p:ph type="body" idx="1"/>
          </p:nvPr>
        </p:nvSpPr>
        <p:spPr bwMode="auto">
          <a:xfrm>
            <a:off x="793750" y="1600200"/>
            <a:ext cx="74358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3"/>
          <p:cNvSpPr>
            <a:spLocks noChangeArrowheads="1"/>
          </p:cNvSpPr>
          <p:nvPr/>
        </p:nvSpPr>
        <p:spPr bwMode="auto">
          <a:xfrm>
            <a:off x="0" y="0"/>
            <a:ext cx="9144000" cy="177800"/>
          </a:xfrm>
          <a:prstGeom prst="rect">
            <a:avLst/>
          </a:prstGeom>
          <a:solidFill>
            <a:srgbClr val="015F85"/>
          </a:solidFill>
          <a:ln w="25400" algn="ctr">
            <a:noFill/>
            <a:miter lim="800000"/>
            <a:headEnd/>
            <a:tailEnd/>
          </a:ln>
          <a:effectLst/>
        </p:spPr>
        <p:txBody>
          <a:bodyPr wrap="none" anchor="ctr"/>
          <a:lstStyle/>
          <a:p>
            <a:pPr>
              <a:defRPr/>
            </a:pPr>
            <a:endParaRPr lang="en-US">
              <a:latin typeface="Arial" charset="0"/>
              <a:cs typeface="Arial" charset="0"/>
            </a:endParaRPr>
          </a:p>
        </p:txBody>
      </p:sp>
      <p:sp>
        <p:nvSpPr>
          <p:cNvPr id="10" name="Rectangle 4"/>
          <p:cNvSpPr>
            <a:spLocks noChangeArrowheads="1"/>
          </p:cNvSpPr>
          <p:nvPr/>
        </p:nvSpPr>
        <p:spPr bwMode="ltGray">
          <a:xfrm>
            <a:off x="2206625" y="6634163"/>
            <a:ext cx="2041525" cy="190500"/>
          </a:xfrm>
          <a:prstGeom prst="rect">
            <a:avLst/>
          </a:prstGeom>
          <a:noFill/>
          <a:ln w="9525">
            <a:noFill/>
            <a:miter lim="800000"/>
            <a:headEnd/>
            <a:tailEnd/>
          </a:ln>
          <a:effectLst/>
        </p:spPr>
        <p:txBody>
          <a:bodyPr wrap="none" lIns="82124" tIns="41061" rIns="82124" bIns="41061" anchor="b" anchorCtr="1">
            <a:spAutoFit/>
          </a:bodyPr>
          <a:lstStyle/>
          <a:p>
            <a:pPr defTabSz="814388">
              <a:defRPr/>
            </a:pPr>
            <a:r>
              <a:rPr lang="en-US" sz="700" dirty="0">
                <a:solidFill>
                  <a:srgbClr val="8E8E95"/>
                </a:solidFill>
                <a:latin typeface="Arial" charset="0"/>
                <a:cs typeface="Arial" charset="0"/>
              </a:rPr>
              <a:t>© </a:t>
            </a:r>
            <a:r>
              <a:rPr lang="en-US" sz="700" dirty="0">
                <a:solidFill>
                  <a:srgbClr val="8E8E95"/>
                </a:solidFill>
                <a:latin typeface="Arial" charset="0"/>
                <a:cs typeface="Arial" charset="0"/>
              </a:rPr>
              <a:t>2010 </a:t>
            </a:r>
            <a:r>
              <a:rPr lang="en-US" sz="700" dirty="0">
                <a:solidFill>
                  <a:srgbClr val="8E8E95"/>
                </a:solidFill>
                <a:latin typeface="Arial" charset="0"/>
                <a:cs typeface="Arial" charset="0"/>
              </a:rPr>
              <a:t>Cisco Systems, Inc. All rights reserved.</a:t>
            </a:r>
          </a:p>
        </p:txBody>
      </p:sp>
      <p:sp>
        <p:nvSpPr>
          <p:cNvPr id="8" name="Rectangle 3"/>
          <p:cNvSpPr>
            <a:spLocks noChangeArrowheads="1"/>
          </p:cNvSpPr>
          <p:nvPr/>
        </p:nvSpPr>
        <p:spPr bwMode="black">
          <a:xfrm>
            <a:off x="0" y="0"/>
            <a:ext cx="9144000" cy="177800"/>
          </a:xfrm>
          <a:prstGeom prst="rect">
            <a:avLst/>
          </a:prstGeom>
          <a:solidFill>
            <a:srgbClr val="0183B7"/>
          </a:solidFill>
          <a:ln w="25400" algn="ctr">
            <a:noFill/>
            <a:miter lim="800000"/>
            <a:headEnd/>
            <a:tailEnd/>
          </a:ln>
          <a:effectLst/>
        </p:spPr>
        <p:txBody>
          <a:bodyPr wrap="none" anchor="ctr"/>
          <a:lstStyle/>
          <a:p>
            <a:pPr>
              <a:defRPr/>
            </a:pPr>
            <a:endParaRPr lang="en-US">
              <a:latin typeface="Arial" charset="0"/>
              <a:cs typeface="Arial" charset="0"/>
            </a:endParaRPr>
          </a:p>
        </p:txBody>
      </p:sp>
      <p:sp>
        <p:nvSpPr>
          <p:cNvPr id="9" name="Rectangle 7"/>
          <p:cNvSpPr>
            <a:spLocks noChangeArrowheads="1"/>
          </p:cNvSpPr>
          <p:nvPr/>
        </p:nvSpPr>
        <p:spPr bwMode="ltGray">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defRPr/>
            </a:pPr>
            <a:fld id="{30563B70-742C-4631-BC68-E7A7D703F095}" type="slidenum">
              <a:rPr lang="en-US" sz="1000">
                <a:solidFill>
                  <a:srgbClr val="8E8E95"/>
                </a:solidFill>
                <a:latin typeface="Arial" charset="0"/>
                <a:cs typeface="Arial" charset="0"/>
              </a:rPr>
              <a:pPr algn="r" defTabSz="814388">
                <a:defRPr/>
              </a:pPr>
              <a:t>‹#›</a:t>
            </a:fld>
            <a:endParaRPr lang="en-US" sz="1000" dirty="0">
              <a:solidFill>
                <a:srgbClr val="8E8E95"/>
              </a:solidFill>
              <a:latin typeface="Arial" charset="0"/>
              <a:cs typeface="Arial" charset="0"/>
            </a:endParaRPr>
          </a:p>
        </p:txBody>
      </p:sp>
      <p:sp>
        <p:nvSpPr>
          <p:cNvPr id="13" name="Rectangle 4"/>
          <p:cNvSpPr>
            <a:spLocks noChangeArrowheads="1"/>
          </p:cNvSpPr>
          <p:nvPr userDrawn="1"/>
        </p:nvSpPr>
        <p:spPr bwMode="ltGray">
          <a:xfrm>
            <a:off x="31750" y="6635750"/>
            <a:ext cx="534988" cy="190500"/>
          </a:xfrm>
          <a:prstGeom prst="rect">
            <a:avLst/>
          </a:prstGeom>
          <a:noFill/>
          <a:ln w="9525">
            <a:noFill/>
            <a:miter lim="800000"/>
            <a:headEnd/>
            <a:tailEnd/>
          </a:ln>
          <a:effectLst/>
        </p:spPr>
        <p:txBody>
          <a:bodyPr wrap="none" lIns="82124" tIns="41061" rIns="82124" bIns="41061" anchor="b" anchorCtr="1">
            <a:spAutoFit/>
          </a:bodyPr>
          <a:lstStyle/>
          <a:p>
            <a:pPr defTabSz="814388">
              <a:defRPr/>
            </a:pPr>
            <a:r>
              <a:rPr lang="en-US" sz="700" dirty="0">
                <a:solidFill>
                  <a:srgbClr val="8E8E95"/>
                </a:solidFill>
                <a:latin typeface="Arial" charset="0"/>
                <a:cs typeface="Arial" charset="0"/>
              </a:rPr>
              <a:t>CKN, 6rd</a:t>
            </a:r>
            <a:endParaRPr lang="en-US" sz="700" dirty="0">
              <a:solidFill>
                <a:srgbClr val="8E8E95"/>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5245" r:id="rId1"/>
    <p:sldLayoutId id="2147485246" r:id="rId2"/>
    <p:sldLayoutId id="2147485247" r:id="rId3"/>
    <p:sldLayoutId id="2147485248" r:id="rId4"/>
    <p:sldLayoutId id="2147485249" r:id="rId5"/>
    <p:sldLayoutId id="2147485250" r:id="rId6"/>
    <p:sldLayoutId id="2147485251" r:id="rId7"/>
    <p:sldLayoutId id="2147485252" r:id="rId8"/>
    <p:sldLayoutId id="2147485253" r:id="rId9"/>
    <p:sldLayoutId id="2147485254" r:id="rId10"/>
    <p:sldLayoutId id="2147485255" r:id="rId11"/>
    <p:sldLayoutId id="2147485256" r:id="rId12"/>
    <p:sldLayoutId id="2147485257" r:id="rId13"/>
    <p:sldLayoutId id="2147485258" r:id="rId14"/>
    <p:sldLayoutId id="2147485259" r:id="rId15"/>
    <p:sldLayoutId id="2147485260" r:id="rId16"/>
  </p:sldLayoutIdLst>
  <p:transition/>
  <p:txStyles>
    <p:titleStyle>
      <a:lvl1pPr algn="l" rtl="0" fontAlgn="base">
        <a:lnSpc>
          <a:spcPct val="90000"/>
        </a:lnSpc>
        <a:spcBef>
          <a:spcPct val="0"/>
        </a:spcBef>
        <a:spcAft>
          <a:spcPct val="0"/>
        </a:spcAft>
        <a:defRPr sz="3000" b="1" kern="1200">
          <a:solidFill>
            <a:schemeClr val="accent1"/>
          </a:solidFill>
          <a:latin typeface="+mj-lt"/>
          <a:ea typeface="+mj-ea"/>
          <a:cs typeface="+mj-cs"/>
        </a:defRPr>
      </a:lvl1pPr>
      <a:lvl2pPr algn="l" rtl="0" fontAlgn="base">
        <a:lnSpc>
          <a:spcPct val="90000"/>
        </a:lnSpc>
        <a:spcBef>
          <a:spcPct val="0"/>
        </a:spcBef>
        <a:spcAft>
          <a:spcPct val="0"/>
        </a:spcAft>
        <a:defRPr sz="3000" b="1">
          <a:solidFill>
            <a:schemeClr val="accent1"/>
          </a:solidFill>
          <a:latin typeface="Arial" pitchFamily="34" charset="0"/>
        </a:defRPr>
      </a:lvl2pPr>
      <a:lvl3pPr algn="l" rtl="0" fontAlgn="base">
        <a:lnSpc>
          <a:spcPct val="90000"/>
        </a:lnSpc>
        <a:spcBef>
          <a:spcPct val="0"/>
        </a:spcBef>
        <a:spcAft>
          <a:spcPct val="0"/>
        </a:spcAft>
        <a:defRPr sz="3000" b="1">
          <a:solidFill>
            <a:schemeClr val="accent1"/>
          </a:solidFill>
          <a:latin typeface="Arial" pitchFamily="34" charset="0"/>
        </a:defRPr>
      </a:lvl3pPr>
      <a:lvl4pPr algn="l" rtl="0" fontAlgn="base">
        <a:lnSpc>
          <a:spcPct val="90000"/>
        </a:lnSpc>
        <a:spcBef>
          <a:spcPct val="0"/>
        </a:spcBef>
        <a:spcAft>
          <a:spcPct val="0"/>
        </a:spcAft>
        <a:defRPr sz="3000" b="1">
          <a:solidFill>
            <a:schemeClr val="accent1"/>
          </a:solidFill>
          <a:latin typeface="Arial" pitchFamily="34" charset="0"/>
        </a:defRPr>
      </a:lvl4pPr>
      <a:lvl5pPr algn="l" rtl="0" fontAlgn="base">
        <a:lnSpc>
          <a:spcPct val="90000"/>
        </a:lnSpc>
        <a:spcBef>
          <a:spcPct val="0"/>
        </a:spcBef>
        <a:spcAft>
          <a:spcPct val="0"/>
        </a:spcAft>
        <a:defRPr sz="3000" b="1">
          <a:solidFill>
            <a:schemeClr val="accent1"/>
          </a:solidFill>
          <a:latin typeface="Arial" pitchFamily="34" charset="0"/>
        </a:defRPr>
      </a:lvl5pPr>
      <a:lvl6pPr marL="457200" algn="l" rtl="0" fontAlgn="base">
        <a:lnSpc>
          <a:spcPct val="90000"/>
        </a:lnSpc>
        <a:spcBef>
          <a:spcPct val="0"/>
        </a:spcBef>
        <a:spcAft>
          <a:spcPct val="0"/>
        </a:spcAft>
        <a:defRPr sz="3000" b="1">
          <a:solidFill>
            <a:schemeClr val="accent1"/>
          </a:solidFill>
          <a:latin typeface="Arial" pitchFamily="34" charset="0"/>
        </a:defRPr>
      </a:lvl6pPr>
      <a:lvl7pPr marL="914400" algn="l" rtl="0" fontAlgn="base">
        <a:lnSpc>
          <a:spcPct val="90000"/>
        </a:lnSpc>
        <a:spcBef>
          <a:spcPct val="0"/>
        </a:spcBef>
        <a:spcAft>
          <a:spcPct val="0"/>
        </a:spcAft>
        <a:defRPr sz="3000" b="1">
          <a:solidFill>
            <a:schemeClr val="accent1"/>
          </a:solidFill>
          <a:latin typeface="Arial" pitchFamily="34" charset="0"/>
        </a:defRPr>
      </a:lvl7pPr>
      <a:lvl8pPr marL="1371600" algn="l" rtl="0" fontAlgn="base">
        <a:lnSpc>
          <a:spcPct val="90000"/>
        </a:lnSpc>
        <a:spcBef>
          <a:spcPct val="0"/>
        </a:spcBef>
        <a:spcAft>
          <a:spcPct val="0"/>
        </a:spcAft>
        <a:defRPr sz="3000" b="1">
          <a:solidFill>
            <a:schemeClr val="accent1"/>
          </a:solidFill>
          <a:latin typeface="Arial" pitchFamily="34" charset="0"/>
        </a:defRPr>
      </a:lvl8pPr>
      <a:lvl9pPr marL="1828800" algn="l" rtl="0" fontAlgn="base">
        <a:lnSpc>
          <a:spcPct val="90000"/>
        </a:lnSpc>
        <a:spcBef>
          <a:spcPct val="0"/>
        </a:spcBef>
        <a:spcAft>
          <a:spcPct val="0"/>
        </a:spcAft>
        <a:defRPr sz="3000" b="1">
          <a:solidFill>
            <a:schemeClr val="accent1"/>
          </a:solidFill>
          <a:latin typeface="Arial" pitchFamily="34" charset="0"/>
        </a:defRPr>
      </a:lvl9pPr>
    </p:titleStyle>
    <p:bodyStyle>
      <a:lvl1pPr marL="236538" indent="-236538" algn="l" rtl="0" fontAlgn="base">
        <a:lnSpc>
          <a:spcPct val="95000"/>
        </a:lnSpc>
        <a:spcBef>
          <a:spcPts val="1438"/>
        </a:spcBef>
        <a:spcAft>
          <a:spcPct val="0"/>
        </a:spcAft>
        <a:buClr>
          <a:schemeClr val="accent1"/>
        </a:buClr>
        <a:buFont typeface="Wingdings" pitchFamily="2" charset="2"/>
        <a:buChar char="§"/>
        <a:defRPr sz="2400" kern="1200">
          <a:solidFill>
            <a:schemeClr val="tx1"/>
          </a:solidFill>
          <a:latin typeface="+mn-lt"/>
          <a:ea typeface="+mn-ea"/>
          <a:cs typeface="+mn-cs"/>
        </a:defRPr>
      </a:lvl1pPr>
      <a:lvl2pPr marL="574675" algn="l" rtl="0" fontAlgn="base">
        <a:lnSpc>
          <a:spcPct val="95000"/>
        </a:lnSpc>
        <a:spcBef>
          <a:spcPts val="838"/>
        </a:spcBef>
        <a:spcAft>
          <a:spcPct val="0"/>
        </a:spcAft>
        <a:buFont typeface="Arial" pitchFamily="34" charset="0"/>
        <a:defRPr sz="2000" kern="1200">
          <a:solidFill>
            <a:schemeClr val="tx1"/>
          </a:solidFill>
          <a:latin typeface="+mn-lt"/>
          <a:ea typeface="+mn-ea"/>
          <a:cs typeface="+mn-cs"/>
        </a:defRPr>
      </a:lvl2pPr>
      <a:lvl3pPr marL="914400" algn="l" rtl="0" fontAlgn="base">
        <a:lnSpc>
          <a:spcPct val="95000"/>
        </a:lnSpc>
        <a:spcBef>
          <a:spcPts val="838"/>
        </a:spcBef>
        <a:spcAft>
          <a:spcPct val="0"/>
        </a:spcAft>
        <a:buFont typeface="Arial" pitchFamily="34" charset="0"/>
        <a:defRPr sz="1600" kern="1200">
          <a:solidFill>
            <a:schemeClr val="tx1"/>
          </a:solidFill>
          <a:latin typeface="+mn-lt"/>
          <a:ea typeface="+mn-ea"/>
          <a:cs typeface="+mn-cs"/>
        </a:defRPr>
      </a:lvl3pPr>
      <a:lvl4pPr marL="1252538" algn="l" rtl="0" fontAlgn="base">
        <a:lnSpc>
          <a:spcPct val="95000"/>
        </a:lnSpc>
        <a:spcBef>
          <a:spcPts val="838"/>
        </a:spcBef>
        <a:spcAft>
          <a:spcPct val="0"/>
        </a:spcAft>
        <a:buFont typeface="Arial" pitchFamily="34" charset="0"/>
        <a:defRPr sz="1200" kern="1200">
          <a:solidFill>
            <a:schemeClr val="tx1"/>
          </a:solidFill>
          <a:latin typeface="+mn-lt"/>
          <a:ea typeface="+mn-ea"/>
          <a:cs typeface="+mn-cs"/>
        </a:defRPr>
      </a:lvl4pPr>
      <a:lvl5pPr marL="1608138" algn="l" rtl="0" fontAlgn="base">
        <a:lnSpc>
          <a:spcPct val="95000"/>
        </a:lnSpc>
        <a:spcBef>
          <a:spcPts val="838"/>
        </a:spcBef>
        <a:spcAft>
          <a:spcPct val="0"/>
        </a:spcAft>
        <a:buFont typeface="Arial" pitchFamily="34" charset="0"/>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5.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8" Type="http://schemas.openxmlformats.org/officeDocument/2006/relationships/hyperlink" Target="http://labs.ripe.net/Members/emileaben/content-measuring-ipv6-web-clients-and-caching-resolvers-part-2-country-level-and-other-statistics" TargetMode="External"/><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15.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wmf"/><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algn="ctr"/>
            <a:endParaRPr lang="en-US" smtClean="0"/>
          </a:p>
        </p:txBody>
      </p:sp>
      <p:sp>
        <p:nvSpPr>
          <p:cNvPr id="36866" name="Content Placeholder 2"/>
          <p:cNvSpPr>
            <a:spLocks noGrp="1"/>
          </p:cNvSpPr>
          <p:nvPr>
            <p:ph idx="1"/>
          </p:nvPr>
        </p:nvSpPr>
        <p:spPr>
          <a:xfrm>
            <a:off x="-1268413" y="2351088"/>
            <a:ext cx="8845551" cy="1670050"/>
          </a:xfrm>
        </p:spPr>
        <p:txBody>
          <a:bodyPr/>
          <a:lstStyle/>
          <a:p>
            <a:pPr algn="r"/>
            <a:r>
              <a:rPr lang="en-US" sz="2800" smtClean="0"/>
              <a:t>Help I need more IPv6 addresses!</a:t>
            </a:r>
          </a:p>
          <a:p>
            <a:pPr algn="r"/>
            <a:endParaRPr lang="en-US" sz="2800" smtClean="0"/>
          </a:p>
          <a:p>
            <a:pPr algn="r"/>
            <a:r>
              <a:rPr lang="en-US" sz="2800" smtClean="0"/>
              <a:t>Lets turn no into yes</a:t>
            </a:r>
          </a:p>
          <a:p>
            <a:pPr algn="r"/>
            <a:endParaRPr lang="en-US" sz="2800" smtClean="0"/>
          </a:p>
          <a:p>
            <a:pPr algn="r"/>
            <a:r>
              <a:rPr lang="en-US" sz="2800" smtClean="0"/>
              <a:t>Time crunch</a:t>
            </a:r>
          </a:p>
          <a:p>
            <a:pPr algn="r"/>
            <a:endParaRPr lang="en-US" sz="2800" smtClean="0"/>
          </a:p>
          <a:p>
            <a:pPr algn="r"/>
            <a:endParaRPr lang="en-US" sz="2800" smtClean="0"/>
          </a:p>
          <a:p>
            <a:pPr algn="r"/>
            <a:endParaRPr lang="en-US" sz="2800" smtClean="0"/>
          </a:p>
          <a:p>
            <a:pPr algn="r"/>
            <a:endParaRPr lang="en-US" sz="2800" smtClean="0"/>
          </a:p>
          <a:p>
            <a:pPr algn="r"/>
            <a:endParaRPr lang="en-US" sz="28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415925" y="474663"/>
            <a:ext cx="8323263" cy="838200"/>
          </a:xfrm>
        </p:spPr>
        <p:txBody>
          <a:bodyPr/>
          <a:lstStyle/>
          <a:p>
            <a:r>
              <a:rPr lang="en-US" smtClean="0">
                <a:ea typeface="ＭＳ Ｐゴシック"/>
                <a:cs typeface="ＭＳ Ｐゴシック"/>
              </a:rPr>
              <a:t>n = /32, m = /56</a:t>
            </a:r>
            <a:endParaRPr lang="en-US" sz="2000" smtClean="0">
              <a:solidFill>
                <a:schemeClr val="tx1"/>
              </a:solidFill>
              <a:ea typeface="ＭＳ Ｐゴシック"/>
              <a:cs typeface="ＭＳ Ｐゴシック"/>
            </a:endParaRPr>
          </a:p>
        </p:txBody>
      </p:sp>
      <p:sp>
        <p:nvSpPr>
          <p:cNvPr id="55" name="Rectangle 54"/>
          <p:cNvSpPr/>
          <p:nvPr/>
        </p:nvSpPr>
        <p:spPr bwMode="auto">
          <a:xfrm>
            <a:off x="788218" y="3086094"/>
            <a:ext cx="2106286" cy="459377"/>
          </a:xfrm>
          <a:prstGeom prst="rect">
            <a:avLst/>
          </a:prstGeom>
          <a:solidFill>
            <a:schemeClr val="accent4">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a:solidFill>
                  <a:schemeClr val="bg2"/>
                </a:solidFill>
                <a:latin typeface="Arial Narrow" pitchFamily="-97" charset="0"/>
                <a:ea typeface="ＭＳ Ｐゴシック" pitchFamily="-97" charset="-128"/>
                <a:cs typeface="ＭＳ Ｐゴシック" pitchFamily="-97" charset="-128"/>
              </a:rPr>
              <a:t>2011:100</a:t>
            </a:r>
          </a:p>
        </p:txBody>
      </p:sp>
      <p:sp>
        <p:nvSpPr>
          <p:cNvPr id="57" name="Rectangle 56"/>
          <p:cNvSpPr/>
          <p:nvPr/>
        </p:nvSpPr>
        <p:spPr bwMode="auto">
          <a:xfrm>
            <a:off x="2905945" y="3085365"/>
            <a:ext cx="1464412" cy="460105"/>
          </a:xfrm>
          <a:prstGeom prst="rect">
            <a:avLst/>
          </a:prstGeom>
          <a:solidFill>
            <a:schemeClr val="accent1">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(10).1.1.1</a:t>
            </a:r>
            <a:endParaRPr lang="en-US" sz="1800" b="1" dirty="0">
              <a:solidFill>
                <a:schemeClr val="bg2"/>
              </a:solidFill>
              <a:latin typeface="Arial Narrow" pitchFamily="-97" charset="0"/>
              <a:ea typeface="ＭＳ Ｐゴシック" pitchFamily="-97" charset="-128"/>
              <a:cs typeface="ＭＳ Ｐゴシック" pitchFamily="-97" charset="-128"/>
            </a:endParaRPr>
          </a:p>
        </p:txBody>
      </p:sp>
      <p:sp>
        <p:nvSpPr>
          <p:cNvPr id="61" name="Rectangle 60"/>
          <p:cNvSpPr/>
          <p:nvPr/>
        </p:nvSpPr>
        <p:spPr bwMode="auto">
          <a:xfrm>
            <a:off x="5105750" y="3077085"/>
            <a:ext cx="3589202" cy="468383"/>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Interface ID</a:t>
            </a:r>
          </a:p>
        </p:txBody>
      </p:sp>
      <p:sp>
        <p:nvSpPr>
          <p:cNvPr id="64" name="Rectangle 63"/>
          <p:cNvSpPr/>
          <p:nvPr/>
        </p:nvSpPr>
        <p:spPr bwMode="auto">
          <a:xfrm>
            <a:off x="4382911" y="3076362"/>
            <a:ext cx="731085" cy="468383"/>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200" b="1" dirty="0">
                <a:solidFill>
                  <a:schemeClr val="bg2"/>
                </a:solidFill>
                <a:latin typeface="Arial Narrow" pitchFamily="-97" charset="0"/>
                <a:ea typeface="ＭＳ Ｐゴシック" pitchFamily="-97" charset="-128"/>
                <a:cs typeface="ＭＳ Ｐゴシック" pitchFamily="-97" charset="-128"/>
              </a:rPr>
              <a:t>Subnet-ID</a:t>
            </a:r>
          </a:p>
        </p:txBody>
      </p:sp>
      <p:sp>
        <p:nvSpPr>
          <p:cNvPr id="43022" name="TextBox 64"/>
          <p:cNvSpPr txBox="1">
            <a:spLocks noChangeArrowheads="1"/>
          </p:cNvSpPr>
          <p:nvPr/>
        </p:nvSpPr>
        <p:spPr bwMode="auto">
          <a:xfrm>
            <a:off x="652463" y="3508375"/>
            <a:ext cx="242887" cy="233363"/>
          </a:xfrm>
          <a:prstGeom prst="rect">
            <a:avLst/>
          </a:prstGeom>
          <a:noFill/>
          <a:ln w="9525">
            <a:noFill/>
            <a:miter lim="800000"/>
            <a:headEnd/>
            <a:tailEnd/>
          </a:ln>
        </p:spPr>
        <p:txBody>
          <a:bodyPr wrap="none">
            <a:spAutoFit/>
          </a:bodyPr>
          <a:lstStyle/>
          <a:p>
            <a:r>
              <a:rPr lang="en-US"/>
              <a:t>0</a:t>
            </a:r>
          </a:p>
        </p:txBody>
      </p:sp>
      <p:sp>
        <p:nvSpPr>
          <p:cNvPr id="43023" name="TextBox 66"/>
          <p:cNvSpPr txBox="1">
            <a:spLocks noChangeArrowheads="1"/>
          </p:cNvSpPr>
          <p:nvPr/>
        </p:nvSpPr>
        <p:spPr bwMode="auto">
          <a:xfrm>
            <a:off x="2533650" y="3478213"/>
            <a:ext cx="612775" cy="461962"/>
          </a:xfrm>
          <a:prstGeom prst="rect">
            <a:avLst/>
          </a:prstGeom>
          <a:noFill/>
          <a:ln w="9525">
            <a:noFill/>
            <a:miter lim="800000"/>
            <a:headEnd/>
            <a:tailEnd/>
          </a:ln>
        </p:spPr>
        <p:txBody>
          <a:bodyPr wrap="none">
            <a:spAutoFit/>
          </a:bodyPr>
          <a:lstStyle/>
          <a:p>
            <a:r>
              <a:rPr lang="en-US"/>
              <a:t>/32</a:t>
            </a:r>
          </a:p>
        </p:txBody>
      </p:sp>
      <p:sp>
        <p:nvSpPr>
          <p:cNvPr id="43024" name="TextBox 68"/>
          <p:cNvSpPr txBox="1">
            <a:spLocks noChangeArrowheads="1"/>
          </p:cNvSpPr>
          <p:nvPr/>
        </p:nvSpPr>
        <p:spPr bwMode="auto">
          <a:xfrm>
            <a:off x="4065588" y="3498850"/>
            <a:ext cx="612775" cy="461963"/>
          </a:xfrm>
          <a:prstGeom prst="rect">
            <a:avLst/>
          </a:prstGeom>
          <a:noFill/>
          <a:ln w="9525">
            <a:noFill/>
            <a:miter lim="800000"/>
            <a:headEnd/>
            <a:tailEnd/>
          </a:ln>
        </p:spPr>
        <p:txBody>
          <a:bodyPr wrap="none">
            <a:spAutoFit/>
          </a:bodyPr>
          <a:lstStyle/>
          <a:p>
            <a:r>
              <a:rPr lang="en-US"/>
              <a:t>/56</a:t>
            </a:r>
          </a:p>
        </p:txBody>
      </p:sp>
      <p:sp>
        <p:nvSpPr>
          <p:cNvPr id="43025" name="TextBox 69"/>
          <p:cNvSpPr txBox="1">
            <a:spLocks noChangeArrowheads="1"/>
          </p:cNvSpPr>
          <p:nvPr/>
        </p:nvSpPr>
        <p:spPr bwMode="auto">
          <a:xfrm>
            <a:off x="5208588" y="3498850"/>
            <a:ext cx="301625" cy="233363"/>
          </a:xfrm>
          <a:prstGeom prst="rect">
            <a:avLst/>
          </a:prstGeom>
          <a:noFill/>
          <a:ln w="9525">
            <a:noFill/>
            <a:miter lim="800000"/>
            <a:headEnd/>
            <a:tailEnd/>
          </a:ln>
        </p:spPr>
        <p:txBody>
          <a:bodyPr wrap="none">
            <a:spAutoFit/>
          </a:bodyPr>
          <a:lstStyle/>
          <a:p>
            <a:r>
              <a:rPr lang="en-US"/>
              <a:t>64</a:t>
            </a:r>
          </a:p>
        </p:txBody>
      </p:sp>
      <p:sp>
        <p:nvSpPr>
          <p:cNvPr id="43026" name="Right Brace 19"/>
          <p:cNvSpPr>
            <a:spLocks/>
          </p:cNvSpPr>
          <p:nvPr/>
        </p:nvSpPr>
        <p:spPr bwMode="auto">
          <a:xfrm rot="-5400000">
            <a:off x="1510507" y="1751806"/>
            <a:ext cx="601662" cy="2047875"/>
          </a:xfrm>
          <a:prstGeom prst="rightBrace">
            <a:avLst>
              <a:gd name="adj1" fmla="val 53230"/>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43027" name="TextBox 50"/>
          <p:cNvSpPr txBox="1">
            <a:spLocks noChangeArrowheads="1"/>
          </p:cNvSpPr>
          <p:nvPr/>
        </p:nvSpPr>
        <p:spPr bwMode="auto">
          <a:xfrm>
            <a:off x="676275" y="2027238"/>
            <a:ext cx="2108200" cy="400050"/>
          </a:xfrm>
          <a:prstGeom prst="rect">
            <a:avLst/>
          </a:prstGeom>
          <a:noFill/>
          <a:ln w="9525">
            <a:noFill/>
            <a:miter lim="800000"/>
            <a:headEnd/>
            <a:tailEnd/>
          </a:ln>
        </p:spPr>
        <p:txBody>
          <a:bodyPr wrap="none">
            <a:spAutoFit/>
          </a:bodyPr>
          <a:lstStyle/>
          <a:p>
            <a:pPr defTabSz="457200"/>
            <a:r>
              <a:rPr lang="en-US" sz="2000" b="1">
                <a:solidFill>
                  <a:schemeClr val="accent1"/>
                </a:solidFill>
                <a:latin typeface="Calibri" pitchFamily="34" charset="0"/>
              </a:rPr>
              <a:t>ISP 6rd IPv6 Prefix</a:t>
            </a:r>
          </a:p>
        </p:txBody>
      </p:sp>
      <p:sp>
        <p:nvSpPr>
          <p:cNvPr id="43028" name="Right Brace 19"/>
          <p:cNvSpPr>
            <a:spLocks/>
          </p:cNvSpPr>
          <p:nvPr/>
        </p:nvSpPr>
        <p:spPr bwMode="auto">
          <a:xfrm rot="-5400000">
            <a:off x="6282532" y="619919"/>
            <a:ext cx="522287" cy="4302125"/>
          </a:xfrm>
          <a:prstGeom prst="rightBrace">
            <a:avLst>
              <a:gd name="adj1" fmla="val 53083"/>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43029" name="TextBox 50"/>
          <p:cNvSpPr txBox="1">
            <a:spLocks noChangeArrowheads="1"/>
          </p:cNvSpPr>
          <p:nvPr/>
        </p:nvSpPr>
        <p:spPr bwMode="auto">
          <a:xfrm>
            <a:off x="5229225" y="2079625"/>
            <a:ext cx="2486025" cy="400050"/>
          </a:xfrm>
          <a:prstGeom prst="rect">
            <a:avLst/>
          </a:prstGeom>
          <a:noFill/>
          <a:ln w="9525">
            <a:noFill/>
            <a:miter lim="800000"/>
            <a:headEnd/>
            <a:tailEnd/>
          </a:ln>
        </p:spPr>
        <p:txBody>
          <a:bodyPr wrap="none">
            <a:spAutoFit/>
          </a:bodyPr>
          <a:lstStyle/>
          <a:p>
            <a:pPr defTabSz="457200"/>
            <a:r>
              <a:rPr lang="en-US" sz="2000" b="1">
                <a:solidFill>
                  <a:srgbClr val="0183B7"/>
                </a:solidFill>
                <a:latin typeface="Calibri" pitchFamily="34" charset="0"/>
              </a:rPr>
              <a:t>Subscriber IPv6 Prefix</a:t>
            </a:r>
          </a:p>
        </p:txBody>
      </p:sp>
      <p:sp>
        <p:nvSpPr>
          <p:cNvPr id="43030" name="Right Brace 19"/>
          <p:cNvSpPr>
            <a:spLocks/>
          </p:cNvSpPr>
          <p:nvPr/>
        </p:nvSpPr>
        <p:spPr bwMode="auto">
          <a:xfrm rot="16200000" flipH="1">
            <a:off x="3444875" y="3376613"/>
            <a:ext cx="398463" cy="1430337"/>
          </a:xfrm>
          <a:prstGeom prst="rightBrace">
            <a:avLst>
              <a:gd name="adj1" fmla="val 53097"/>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43031" name="TextBox 50"/>
          <p:cNvSpPr txBox="1">
            <a:spLocks noChangeArrowheads="1"/>
          </p:cNvSpPr>
          <p:nvPr/>
        </p:nvSpPr>
        <p:spPr bwMode="auto">
          <a:xfrm>
            <a:off x="1538288" y="4240213"/>
            <a:ext cx="4194175" cy="369887"/>
          </a:xfrm>
          <a:prstGeom prst="rect">
            <a:avLst/>
          </a:prstGeom>
          <a:noFill/>
          <a:ln w="9525">
            <a:noFill/>
            <a:miter lim="800000"/>
            <a:headEnd/>
            <a:tailEnd/>
          </a:ln>
        </p:spPr>
        <p:txBody>
          <a:bodyPr>
            <a:spAutoFit/>
          </a:bodyPr>
          <a:lstStyle/>
          <a:p>
            <a:pPr algn="ctr" defTabSz="457200"/>
            <a:r>
              <a:rPr lang="en-US" sz="1800" b="1">
                <a:solidFill>
                  <a:srgbClr val="0183B7"/>
                </a:solidFill>
                <a:latin typeface="Calibri" pitchFamily="34" charset="0"/>
              </a:rPr>
              <a:t>24 bits of IPv4 Address</a:t>
            </a:r>
          </a:p>
        </p:txBody>
      </p:sp>
      <p:sp>
        <p:nvSpPr>
          <p:cNvPr id="18" name="Content Placeholder 2"/>
          <p:cNvSpPr txBox="1">
            <a:spLocks/>
          </p:cNvSpPr>
          <p:nvPr/>
        </p:nvSpPr>
        <p:spPr bwMode="auto">
          <a:xfrm>
            <a:off x="363538" y="4533900"/>
            <a:ext cx="8682037" cy="1914525"/>
          </a:xfrm>
          <a:prstGeom prst="rect">
            <a:avLst/>
          </a:prstGeom>
          <a:noFill/>
          <a:ln w="9525">
            <a:noFill/>
            <a:miter lim="800000"/>
            <a:headEnd/>
            <a:tailEnd/>
          </a:ln>
        </p:spPr>
        <p:txBody>
          <a:bodyPr lIns="82124" tIns="41061" rIns="82124" bIns="41061"/>
          <a:lstStyle/>
          <a:p>
            <a:pPr marL="236538" lvl="1" indent="-236538" defTabSz="814388">
              <a:lnSpc>
                <a:spcPct val="95000"/>
              </a:lnSpc>
              <a:spcBef>
                <a:spcPct val="50000"/>
              </a:spcBef>
              <a:buClr>
                <a:schemeClr val="tx2"/>
              </a:buClr>
              <a:buSzPct val="100000"/>
              <a:defRPr/>
            </a:pPr>
            <a:endParaRPr lang="en-US" sz="1800" kern="0" dirty="0">
              <a:solidFill>
                <a:srgbClr val="C00000"/>
              </a:solidFill>
              <a:latin typeface="+mn-lt"/>
              <a:ea typeface="ＭＳ Ｐゴシック" pitchFamily="-97" charset="-128"/>
              <a:cs typeface="ＭＳ Ｐゴシック" pitchFamily="-97" charset="-128"/>
            </a:endParaRPr>
          </a:p>
        </p:txBody>
      </p:sp>
      <p:sp>
        <p:nvSpPr>
          <p:cNvPr id="19" name="Content Placeholder 2"/>
          <p:cNvSpPr txBox="1">
            <a:spLocks/>
          </p:cNvSpPr>
          <p:nvPr/>
        </p:nvSpPr>
        <p:spPr bwMode="auto">
          <a:xfrm>
            <a:off x="593725" y="4689475"/>
            <a:ext cx="8188325" cy="1544638"/>
          </a:xfrm>
          <a:prstGeom prst="rect">
            <a:avLst/>
          </a:prstGeom>
          <a:noFill/>
          <a:ln w="9525">
            <a:noFill/>
            <a:miter lim="800000"/>
            <a:headEnd/>
            <a:tailEnd/>
          </a:ln>
        </p:spPr>
        <p:txBody>
          <a:bodyPr lIns="82124" tIns="41061" rIns="82124" bIns="41061"/>
          <a:lstStyle/>
          <a:p>
            <a:pPr marL="236538" indent="-236538" defTabSz="814388">
              <a:lnSpc>
                <a:spcPct val="95000"/>
              </a:lnSpc>
              <a:spcBef>
                <a:spcPct val="50000"/>
              </a:spcBef>
              <a:buClr>
                <a:schemeClr val="tx2"/>
              </a:buClr>
              <a:buSzPct val="100000"/>
              <a:buFont typeface="Wingdings" pitchFamily="-97" charset="2"/>
              <a:buChar char="§"/>
              <a:defRPr/>
            </a:pPr>
            <a:r>
              <a:rPr lang="en-US" kern="0" dirty="0">
                <a:latin typeface="+mn-lt"/>
                <a:ea typeface="ＭＳ Ｐゴシック" pitchFamily="-97" charset="-128"/>
                <a:cs typeface="ＭＳ Ｐゴシック" pitchFamily="-97" charset="-128"/>
              </a:rPr>
              <a:t>Allows 256 subnets</a:t>
            </a:r>
          </a:p>
          <a:p>
            <a:pPr marL="236538" indent="-236538" defTabSz="814388">
              <a:lnSpc>
                <a:spcPct val="95000"/>
              </a:lnSpc>
              <a:spcBef>
                <a:spcPct val="50000"/>
              </a:spcBef>
              <a:buClr>
                <a:schemeClr val="tx2"/>
              </a:buClr>
              <a:buSzPct val="100000"/>
              <a:buFont typeface="Wingdings" pitchFamily="-97" charset="2"/>
              <a:buChar char="§"/>
              <a:defRPr/>
            </a:pPr>
            <a:r>
              <a:rPr lang="en-US" kern="0" dirty="0">
                <a:latin typeface="+mn-lt"/>
                <a:ea typeface="ＭＳ Ｐゴシック" pitchFamily="-97" charset="-128"/>
                <a:cs typeface="ＭＳ Ｐゴシック" pitchFamily="-97" charset="-128"/>
              </a:rPr>
              <a:t>Works well with a CGN (10/8)</a:t>
            </a:r>
          </a:p>
          <a:p>
            <a:pPr marL="236538" indent="-236538" defTabSz="814388">
              <a:lnSpc>
                <a:spcPct val="95000"/>
              </a:lnSpc>
              <a:spcBef>
                <a:spcPct val="50000"/>
              </a:spcBef>
              <a:buClr>
                <a:schemeClr val="tx2"/>
              </a:buClr>
              <a:buSzPct val="100000"/>
              <a:buFont typeface="Wingdings" pitchFamily="-97" charset="2"/>
              <a:buChar char="§"/>
              <a:defRPr/>
            </a:pPr>
            <a:r>
              <a:rPr lang="en-US" kern="0" dirty="0">
                <a:latin typeface="+mn-lt"/>
                <a:ea typeface="ＭＳ Ｐゴシック" pitchFamily="-97" charset="-128"/>
                <a:cs typeface="ＭＳ Ｐゴシック" pitchFamily="-97" charset="-128"/>
              </a:rPr>
              <a:t>Does not work well with a set of non-aggregated IPv4 blocks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15925" y="474663"/>
            <a:ext cx="8323263" cy="838200"/>
          </a:xfrm>
        </p:spPr>
        <p:txBody>
          <a:bodyPr/>
          <a:lstStyle/>
          <a:p>
            <a:r>
              <a:rPr lang="en-US" smtClean="0">
                <a:ea typeface="ＭＳ Ｐゴシック"/>
                <a:cs typeface="ＭＳ Ｐゴシック"/>
              </a:rPr>
              <a:t>n = /24, m = /56</a:t>
            </a:r>
            <a:endParaRPr lang="en-US" sz="2000" smtClean="0">
              <a:solidFill>
                <a:schemeClr val="tx1"/>
              </a:solidFill>
              <a:ea typeface="ＭＳ Ｐゴシック"/>
              <a:cs typeface="ＭＳ Ｐゴシック"/>
            </a:endParaRPr>
          </a:p>
        </p:txBody>
      </p:sp>
      <p:grpSp>
        <p:nvGrpSpPr>
          <p:cNvPr id="44034" name="Group 21"/>
          <p:cNvGrpSpPr>
            <a:grpSpLocks/>
          </p:cNvGrpSpPr>
          <p:nvPr/>
        </p:nvGrpSpPr>
        <p:grpSpPr bwMode="auto">
          <a:xfrm>
            <a:off x="4383088" y="3076575"/>
            <a:ext cx="795337" cy="633413"/>
            <a:chOff x="4382911" y="3076362"/>
            <a:chExt cx="795329" cy="633290"/>
          </a:xfrm>
        </p:grpSpPr>
        <p:sp>
          <p:nvSpPr>
            <p:cNvPr id="64" name="Rectangle 63"/>
            <p:cNvSpPr/>
            <p:nvPr/>
          </p:nvSpPr>
          <p:spPr bwMode="auto">
            <a:xfrm>
              <a:off x="4382911" y="3076362"/>
              <a:ext cx="731085" cy="468383"/>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200" b="1" dirty="0">
                  <a:solidFill>
                    <a:schemeClr val="bg2"/>
                  </a:solidFill>
                  <a:latin typeface="Arial Narrow" pitchFamily="-97" charset="0"/>
                  <a:ea typeface="ＭＳ Ｐゴシック" pitchFamily="-97" charset="-128"/>
                  <a:cs typeface="ＭＳ Ｐゴシック" pitchFamily="-97" charset="-128"/>
                </a:rPr>
                <a:t>Subnet-ID</a:t>
              </a:r>
            </a:p>
          </p:txBody>
        </p:sp>
        <p:sp>
          <p:nvSpPr>
            <p:cNvPr id="44061" name="TextBox 69"/>
            <p:cNvSpPr txBox="1">
              <a:spLocks noChangeArrowheads="1"/>
            </p:cNvSpPr>
            <p:nvPr/>
          </p:nvSpPr>
          <p:spPr bwMode="auto">
            <a:xfrm>
              <a:off x="4876615" y="3476290"/>
              <a:ext cx="301625" cy="233362"/>
            </a:xfrm>
            <a:prstGeom prst="rect">
              <a:avLst/>
            </a:prstGeom>
            <a:noFill/>
            <a:ln w="9525">
              <a:noFill/>
              <a:miter lim="800000"/>
              <a:headEnd/>
              <a:tailEnd/>
            </a:ln>
          </p:spPr>
          <p:txBody>
            <a:bodyPr wrap="none">
              <a:spAutoFit/>
            </a:bodyPr>
            <a:lstStyle/>
            <a:p>
              <a:r>
                <a:rPr lang="en-US"/>
                <a:t>64</a:t>
              </a:r>
            </a:p>
          </p:txBody>
        </p:sp>
      </p:grpSp>
      <p:grpSp>
        <p:nvGrpSpPr>
          <p:cNvPr id="44035" name="Group 19"/>
          <p:cNvGrpSpPr>
            <a:grpSpLocks/>
          </p:cNvGrpSpPr>
          <p:nvPr/>
        </p:nvGrpSpPr>
        <p:grpSpPr bwMode="auto">
          <a:xfrm>
            <a:off x="652463" y="2027238"/>
            <a:ext cx="2132012" cy="1935162"/>
            <a:chOff x="653149" y="2027440"/>
            <a:chExt cx="2131449" cy="1934986"/>
          </a:xfrm>
        </p:grpSpPr>
        <p:sp>
          <p:nvSpPr>
            <p:cNvPr id="55" name="Rectangle 54"/>
            <p:cNvSpPr/>
            <p:nvPr/>
          </p:nvSpPr>
          <p:spPr bwMode="auto">
            <a:xfrm>
              <a:off x="788218" y="3086094"/>
              <a:ext cx="1756296" cy="459377"/>
            </a:xfrm>
            <a:prstGeom prst="rect">
              <a:avLst/>
            </a:prstGeom>
            <a:solidFill>
              <a:schemeClr val="accent4">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2011:100</a:t>
              </a:r>
            </a:p>
          </p:txBody>
        </p:sp>
        <p:sp>
          <p:nvSpPr>
            <p:cNvPr id="44054" name="TextBox 64"/>
            <p:cNvSpPr txBox="1">
              <a:spLocks noChangeArrowheads="1"/>
            </p:cNvSpPr>
            <p:nvPr/>
          </p:nvSpPr>
          <p:spPr bwMode="auto">
            <a:xfrm>
              <a:off x="653149" y="3508699"/>
              <a:ext cx="242887" cy="233362"/>
            </a:xfrm>
            <a:prstGeom prst="rect">
              <a:avLst/>
            </a:prstGeom>
            <a:noFill/>
            <a:ln w="9525">
              <a:noFill/>
              <a:miter lim="800000"/>
              <a:headEnd/>
              <a:tailEnd/>
            </a:ln>
          </p:spPr>
          <p:txBody>
            <a:bodyPr wrap="none">
              <a:spAutoFit/>
            </a:bodyPr>
            <a:lstStyle/>
            <a:p>
              <a:r>
                <a:rPr lang="en-US"/>
                <a:t>0</a:t>
              </a:r>
            </a:p>
          </p:txBody>
        </p:sp>
        <p:sp>
          <p:nvSpPr>
            <p:cNvPr id="44055" name="TextBox 66"/>
            <p:cNvSpPr txBox="1">
              <a:spLocks noChangeArrowheads="1"/>
            </p:cNvSpPr>
            <p:nvPr/>
          </p:nvSpPr>
          <p:spPr bwMode="auto">
            <a:xfrm>
              <a:off x="2122212" y="3500761"/>
              <a:ext cx="612517" cy="461665"/>
            </a:xfrm>
            <a:prstGeom prst="rect">
              <a:avLst/>
            </a:prstGeom>
            <a:noFill/>
            <a:ln w="9525">
              <a:noFill/>
              <a:miter lim="800000"/>
              <a:headEnd/>
              <a:tailEnd/>
            </a:ln>
          </p:spPr>
          <p:txBody>
            <a:bodyPr wrap="none">
              <a:spAutoFit/>
            </a:bodyPr>
            <a:lstStyle/>
            <a:p>
              <a:r>
                <a:rPr lang="en-US"/>
                <a:t>/24</a:t>
              </a:r>
            </a:p>
          </p:txBody>
        </p:sp>
        <p:sp>
          <p:nvSpPr>
            <p:cNvPr id="44056" name="Right Brace 19"/>
            <p:cNvSpPr>
              <a:spLocks/>
            </p:cNvSpPr>
            <p:nvPr/>
          </p:nvSpPr>
          <p:spPr bwMode="auto">
            <a:xfrm rot="-5400000">
              <a:off x="1311649" y="1951672"/>
              <a:ext cx="601663" cy="1648789"/>
            </a:xfrm>
            <a:prstGeom prst="rightBrace">
              <a:avLst>
                <a:gd name="adj1" fmla="val 53209"/>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44057" name="TextBox 50"/>
            <p:cNvSpPr txBox="1">
              <a:spLocks noChangeArrowheads="1"/>
            </p:cNvSpPr>
            <p:nvPr/>
          </p:nvSpPr>
          <p:spPr bwMode="auto">
            <a:xfrm>
              <a:off x="675953" y="2027440"/>
              <a:ext cx="2108645" cy="400110"/>
            </a:xfrm>
            <a:prstGeom prst="rect">
              <a:avLst/>
            </a:prstGeom>
            <a:noFill/>
            <a:ln w="9525">
              <a:noFill/>
              <a:miter lim="800000"/>
              <a:headEnd/>
              <a:tailEnd/>
            </a:ln>
          </p:spPr>
          <p:txBody>
            <a:bodyPr wrap="none">
              <a:spAutoFit/>
            </a:bodyPr>
            <a:lstStyle/>
            <a:p>
              <a:pPr defTabSz="457200"/>
              <a:r>
                <a:rPr lang="en-US" sz="2000" b="1">
                  <a:solidFill>
                    <a:schemeClr val="accent1"/>
                  </a:solidFill>
                  <a:latin typeface="Calibri" pitchFamily="34" charset="0"/>
                </a:rPr>
                <a:t>ISP 6rd IPv6 Prefix</a:t>
              </a:r>
            </a:p>
          </p:txBody>
        </p:sp>
      </p:grpSp>
      <p:grpSp>
        <p:nvGrpSpPr>
          <p:cNvPr id="44036" name="Group 22"/>
          <p:cNvGrpSpPr>
            <a:grpSpLocks/>
          </p:cNvGrpSpPr>
          <p:nvPr/>
        </p:nvGrpSpPr>
        <p:grpSpPr bwMode="auto">
          <a:xfrm>
            <a:off x="4392613" y="2079625"/>
            <a:ext cx="4302125" cy="1465263"/>
            <a:chOff x="4393242" y="2079216"/>
            <a:chExt cx="4302183" cy="1466252"/>
          </a:xfrm>
        </p:grpSpPr>
        <p:sp>
          <p:nvSpPr>
            <p:cNvPr id="61" name="Rectangle 60"/>
            <p:cNvSpPr/>
            <p:nvPr/>
          </p:nvSpPr>
          <p:spPr bwMode="auto">
            <a:xfrm>
              <a:off x="5105750" y="3077085"/>
              <a:ext cx="3589202" cy="468383"/>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Interface ID</a:t>
              </a:r>
            </a:p>
          </p:txBody>
        </p:sp>
        <p:sp>
          <p:nvSpPr>
            <p:cNvPr id="44049" name="Right Brace 19"/>
            <p:cNvSpPr>
              <a:spLocks/>
            </p:cNvSpPr>
            <p:nvPr/>
          </p:nvSpPr>
          <p:spPr bwMode="auto">
            <a:xfrm rot="-5400000">
              <a:off x="6283190" y="620213"/>
              <a:ext cx="522288" cy="4302183"/>
            </a:xfrm>
            <a:prstGeom prst="rightBrace">
              <a:avLst>
                <a:gd name="adj1" fmla="val 53084"/>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44050" name="TextBox 50"/>
            <p:cNvSpPr txBox="1">
              <a:spLocks noChangeArrowheads="1"/>
            </p:cNvSpPr>
            <p:nvPr/>
          </p:nvSpPr>
          <p:spPr bwMode="auto">
            <a:xfrm>
              <a:off x="5229732" y="2079216"/>
              <a:ext cx="2485852" cy="400110"/>
            </a:xfrm>
            <a:prstGeom prst="rect">
              <a:avLst/>
            </a:prstGeom>
            <a:noFill/>
            <a:ln w="9525">
              <a:noFill/>
              <a:miter lim="800000"/>
              <a:headEnd/>
              <a:tailEnd/>
            </a:ln>
          </p:spPr>
          <p:txBody>
            <a:bodyPr wrap="none">
              <a:spAutoFit/>
            </a:bodyPr>
            <a:lstStyle/>
            <a:p>
              <a:pPr defTabSz="457200"/>
              <a:r>
                <a:rPr lang="en-US" sz="2000" b="1">
                  <a:solidFill>
                    <a:srgbClr val="0183B7"/>
                  </a:solidFill>
                  <a:latin typeface="Calibri" pitchFamily="34" charset="0"/>
                </a:rPr>
                <a:t>Subscriber IPv6 Prefix</a:t>
              </a:r>
            </a:p>
          </p:txBody>
        </p:sp>
      </p:grpSp>
      <p:grpSp>
        <p:nvGrpSpPr>
          <p:cNvPr id="44037" name="Group 20"/>
          <p:cNvGrpSpPr>
            <a:grpSpLocks/>
          </p:cNvGrpSpPr>
          <p:nvPr/>
        </p:nvGrpSpPr>
        <p:grpSpPr bwMode="auto">
          <a:xfrm>
            <a:off x="2063750" y="3086100"/>
            <a:ext cx="2616200" cy="1535113"/>
            <a:chOff x="2064426" y="3085365"/>
            <a:chExt cx="2614829" cy="1536262"/>
          </a:xfrm>
        </p:grpSpPr>
        <p:sp>
          <p:nvSpPr>
            <p:cNvPr id="57" name="Rectangle 56"/>
            <p:cNvSpPr/>
            <p:nvPr/>
          </p:nvSpPr>
          <p:spPr bwMode="auto">
            <a:xfrm>
              <a:off x="2425434" y="3085365"/>
              <a:ext cx="1967805" cy="460105"/>
            </a:xfrm>
            <a:prstGeom prst="rect">
              <a:avLst/>
            </a:prstGeom>
            <a:solidFill>
              <a:schemeClr val="accent1">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129.1.1.1</a:t>
              </a:r>
            </a:p>
          </p:txBody>
        </p:sp>
        <p:sp>
          <p:nvSpPr>
            <p:cNvPr id="44043" name="TextBox 68"/>
            <p:cNvSpPr txBox="1">
              <a:spLocks noChangeArrowheads="1"/>
            </p:cNvSpPr>
            <p:nvPr/>
          </p:nvSpPr>
          <p:spPr bwMode="auto">
            <a:xfrm>
              <a:off x="4066102" y="3499174"/>
              <a:ext cx="612517" cy="461665"/>
            </a:xfrm>
            <a:prstGeom prst="rect">
              <a:avLst/>
            </a:prstGeom>
            <a:noFill/>
            <a:ln w="9525">
              <a:noFill/>
              <a:miter lim="800000"/>
              <a:headEnd/>
              <a:tailEnd/>
            </a:ln>
          </p:spPr>
          <p:txBody>
            <a:bodyPr wrap="none">
              <a:spAutoFit/>
            </a:bodyPr>
            <a:lstStyle/>
            <a:p>
              <a:r>
                <a:rPr lang="en-US"/>
                <a:t>/56</a:t>
              </a:r>
            </a:p>
          </p:txBody>
        </p:sp>
        <p:sp>
          <p:nvSpPr>
            <p:cNvPr id="44044" name="Right Brace 19"/>
            <p:cNvSpPr>
              <a:spLocks/>
            </p:cNvSpPr>
            <p:nvPr/>
          </p:nvSpPr>
          <p:spPr bwMode="auto">
            <a:xfrm rot="16200000" flipH="1">
              <a:off x="3215728" y="3147819"/>
              <a:ext cx="398662" cy="1910602"/>
            </a:xfrm>
            <a:prstGeom prst="rightBrace">
              <a:avLst>
                <a:gd name="adj1" fmla="val 53051"/>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44045" name="TextBox 50"/>
            <p:cNvSpPr txBox="1">
              <a:spLocks noChangeArrowheads="1"/>
            </p:cNvSpPr>
            <p:nvPr/>
          </p:nvSpPr>
          <p:spPr bwMode="auto">
            <a:xfrm>
              <a:off x="2064426" y="4252295"/>
              <a:ext cx="2614829" cy="369332"/>
            </a:xfrm>
            <a:prstGeom prst="rect">
              <a:avLst/>
            </a:prstGeom>
            <a:noFill/>
            <a:ln w="9525">
              <a:noFill/>
              <a:miter lim="800000"/>
              <a:headEnd/>
              <a:tailEnd/>
            </a:ln>
          </p:spPr>
          <p:txBody>
            <a:bodyPr>
              <a:spAutoFit/>
            </a:bodyPr>
            <a:lstStyle/>
            <a:p>
              <a:pPr algn="ctr" defTabSz="457200"/>
              <a:r>
                <a:rPr lang="en-US" sz="1800" b="1">
                  <a:solidFill>
                    <a:srgbClr val="0183B7"/>
                  </a:solidFill>
                  <a:latin typeface="Calibri" pitchFamily="34" charset="0"/>
                </a:rPr>
                <a:t>Subscriber IPv4 Address</a:t>
              </a:r>
            </a:p>
          </p:txBody>
        </p:sp>
      </p:grpSp>
      <p:sp>
        <p:nvSpPr>
          <p:cNvPr id="18" name="Content Placeholder 2"/>
          <p:cNvSpPr txBox="1">
            <a:spLocks/>
          </p:cNvSpPr>
          <p:nvPr/>
        </p:nvSpPr>
        <p:spPr bwMode="auto">
          <a:xfrm>
            <a:off x="363538" y="4533900"/>
            <a:ext cx="8682037" cy="1914525"/>
          </a:xfrm>
          <a:prstGeom prst="rect">
            <a:avLst/>
          </a:prstGeom>
          <a:noFill/>
          <a:ln w="9525">
            <a:noFill/>
            <a:miter lim="800000"/>
            <a:headEnd/>
            <a:tailEnd/>
          </a:ln>
        </p:spPr>
        <p:txBody>
          <a:bodyPr lIns="82124" tIns="41061" rIns="82124" bIns="41061"/>
          <a:lstStyle/>
          <a:p>
            <a:pPr marL="236538" lvl="1" indent="-236538" defTabSz="814388">
              <a:lnSpc>
                <a:spcPct val="95000"/>
              </a:lnSpc>
              <a:spcBef>
                <a:spcPct val="50000"/>
              </a:spcBef>
              <a:buClr>
                <a:schemeClr val="tx2"/>
              </a:buClr>
              <a:buSzPct val="100000"/>
              <a:defRPr/>
            </a:pPr>
            <a:endParaRPr lang="en-US" sz="1800" kern="0" dirty="0">
              <a:solidFill>
                <a:srgbClr val="C00000"/>
              </a:solidFill>
              <a:latin typeface="+mn-lt"/>
              <a:ea typeface="ＭＳ Ｐゴシック" pitchFamily="-97" charset="-128"/>
              <a:cs typeface="ＭＳ Ｐゴシック" pitchFamily="-97" charset="-128"/>
            </a:endParaRPr>
          </a:p>
        </p:txBody>
      </p:sp>
      <p:sp>
        <p:nvSpPr>
          <p:cNvPr id="23" name="Content Placeholder 2"/>
          <p:cNvSpPr txBox="1">
            <a:spLocks/>
          </p:cNvSpPr>
          <p:nvPr/>
        </p:nvSpPr>
        <p:spPr bwMode="auto">
          <a:xfrm>
            <a:off x="593725" y="5011738"/>
            <a:ext cx="8188325" cy="1520825"/>
          </a:xfrm>
          <a:prstGeom prst="rect">
            <a:avLst/>
          </a:prstGeom>
          <a:noFill/>
          <a:ln w="9525">
            <a:noFill/>
            <a:miter lim="800000"/>
            <a:headEnd/>
            <a:tailEnd/>
          </a:ln>
        </p:spPr>
        <p:txBody>
          <a:bodyPr lIns="82124" tIns="41061" rIns="82124" bIns="41061"/>
          <a:lstStyle/>
          <a:p>
            <a:pPr marL="236538" indent="-236538" defTabSz="814388">
              <a:lnSpc>
                <a:spcPct val="95000"/>
              </a:lnSpc>
              <a:spcBef>
                <a:spcPct val="50000"/>
              </a:spcBef>
              <a:buClr>
                <a:schemeClr val="tx2"/>
              </a:buClr>
              <a:buSzPct val="100000"/>
              <a:buFont typeface="Wingdings" pitchFamily="-97" charset="2"/>
              <a:buChar char="§"/>
              <a:defRPr/>
            </a:pPr>
            <a:r>
              <a:rPr lang="en-US" kern="0" dirty="0">
                <a:latin typeface="+mn-lt"/>
                <a:ea typeface="ＭＳ Ｐゴシック" pitchFamily="-97" charset="-128"/>
                <a:cs typeface="ＭＳ Ｐゴシック" pitchFamily="-97" charset="-128"/>
              </a:rPr>
              <a:t>Allows up to 256 subnets in the home</a:t>
            </a:r>
          </a:p>
          <a:p>
            <a:pPr marL="236538" indent="-236538" defTabSz="814388">
              <a:lnSpc>
                <a:spcPct val="95000"/>
              </a:lnSpc>
              <a:spcBef>
                <a:spcPct val="50000"/>
              </a:spcBef>
              <a:buClr>
                <a:schemeClr val="tx2"/>
              </a:buClr>
              <a:buSzPct val="100000"/>
              <a:buFont typeface="Wingdings" pitchFamily="-97" charset="2"/>
              <a:buChar char="§"/>
              <a:defRPr/>
            </a:pPr>
            <a:r>
              <a:rPr lang="en-US" kern="0" dirty="0">
                <a:latin typeface="+mn-lt"/>
                <a:ea typeface="ＭＳ Ｐゴシック" pitchFamily="-97" charset="-128"/>
                <a:cs typeface="ＭＳ Ｐゴシック" pitchFamily="-97" charset="-128"/>
              </a:rPr>
              <a:t>But /24 seems like overkill</a:t>
            </a:r>
          </a:p>
          <a:p>
            <a:pPr marL="236538" indent="-236538" defTabSz="814388">
              <a:lnSpc>
                <a:spcPct val="95000"/>
              </a:lnSpc>
              <a:spcBef>
                <a:spcPct val="50000"/>
              </a:spcBef>
              <a:buClr>
                <a:schemeClr val="tx2"/>
              </a:buClr>
              <a:buSzPct val="100000"/>
              <a:buFont typeface="Wingdings" pitchFamily="-97" charset="2"/>
              <a:buChar char="§"/>
              <a:defRPr/>
            </a:pPr>
            <a:endParaRPr lang="en-US" kern="0" dirty="0">
              <a:latin typeface="+mn-lt"/>
              <a:cs typeface="ＭＳ Ｐゴシック" pitchFamily="-97"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415925" y="474663"/>
            <a:ext cx="8323263" cy="838200"/>
          </a:xfrm>
        </p:spPr>
        <p:txBody>
          <a:bodyPr/>
          <a:lstStyle/>
          <a:p>
            <a:r>
              <a:rPr lang="en-US" smtClean="0">
                <a:ea typeface="ＭＳ Ｐゴシック"/>
                <a:cs typeface="ＭＳ Ｐゴシック"/>
              </a:rPr>
              <a:t>n = /28, m = /60 the right balance?</a:t>
            </a:r>
            <a:endParaRPr lang="en-US" sz="2000" smtClean="0">
              <a:solidFill>
                <a:schemeClr val="tx1"/>
              </a:solidFill>
              <a:ea typeface="ＭＳ Ｐゴシック"/>
              <a:cs typeface="ＭＳ Ｐゴシック"/>
            </a:endParaRPr>
          </a:p>
        </p:txBody>
      </p:sp>
      <p:grpSp>
        <p:nvGrpSpPr>
          <p:cNvPr id="45058" name="Group 21"/>
          <p:cNvGrpSpPr>
            <a:grpSpLocks/>
          </p:cNvGrpSpPr>
          <p:nvPr/>
        </p:nvGrpSpPr>
        <p:grpSpPr bwMode="auto">
          <a:xfrm>
            <a:off x="4383088" y="3076575"/>
            <a:ext cx="795337" cy="633413"/>
            <a:chOff x="4382911" y="3076362"/>
            <a:chExt cx="795329" cy="633290"/>
          </a:xfrm>
        </p:grpSpPr>
        <p:sp>
          <p:nvSpPr>
            <p:cNvPr id="64" name="Rectangle 63"/>
            <p:cNvSpPr/>
            <p:nvPr/>
          </p:nvSpPr>
          <p:spPr bwMode="auto">
            <a:xfrm>
              <a:off x="4382911" y="3076362"/>
              <a:ext cx="731085" cy="468383"/>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200" b="1" dirty="0">
                  <a:solidFill>
                    <a:schemeClr val="bg2"/>
                  </a:solidFill>
                  <a:latin typeface="Arial Narrow" pitchFamily="-97" charset="0"/>
                  <a:ea typeface="ＭＳ Ｐゴシック" pitchFamily="-97" charset="-128"/>
                  <a:cs typeface="ＭＳ Ｐゴシック" pitchFamily="-97" charset="-128"/>
                </a:rPr>
                <a:t>Subnet-ID</a:t>
              </a:r>
            </a:p>
          </p:txBody>
        </p:sp>
        <p:sp>
          <p:nvSpPr>
            <p:cNvPr id="45085" name="TextBox 69"/>
            <p:cNvSpPr txBox="1">
              <a:spLocks noChangeArrowheads="1"/>
            </p:cNvSpPr>
            <p:nvPr/>
          </p:nvSpPr>
          <p:spPr bwMode="auto">
            <a:xfrm>
              <a:off x="4876615" y="3476290"/>
              <a:ext cx="301625" cy="233362"/>
            </a:xfrm>
            <a:prstGeom prst="rect">
              <a:avLst/>
            </a:prstGeom>
            <a:noFill/>
            <a:ln w="9525">
              <a:noFill/>
              <a:miter lim="800000"/>
              <a:headEnd/>
              <a:tailEnd/>
            </a:ln>
          </p:spPr>
          <p:txBody>
            <a:bodyPr wrap="none">
              <a:spAutoFit/>
            </a:bodyPr>
            <a:lstStyle/>
            <a:p>
              <a:r>
                <a:rPr lang="en-US"/>
                <a:t>64</a:t>
              </a:r>
            </a:p>
          </p:txBody>
        </p:sp>
      </p:grpSp>
      <p:grpSp>
        <p:nvGrpSpPr>
          <p:cNvPr id="45059" name="Group 19"/>
          <p:cNvGrpSpPr>
            <a:grpSpLocks/>
          </p:cNvGrpSpPr>
          <p:nvPr/>
        </p:nvGrpSpPr>
        <p:grpSpPr bwMode="auto">
          <a:xfrm>
            <a:off x="652463" y="2027238"/>
            <a:ext cx="2082800" cy="1935162"/>
            <a:chOff x="653149" y="2027440"/>
            <a:chExt cx="2081580" cy="1934986"/>
          </a:xfrm>
        </p:grpSpPr>
        <p:sp>
          <p:nvSpPr>
            <p:cNvPr id="55" name="Rectangle 54"/>
            <p:cNvSpPr/>
            <p:nvPr/>
          </p:nvSpPr>
          <p:spPr bwMode="auto">
            <a:xfrm>
              <a:off x="788218" y="3086094"/>
              <a:ext cx="1756296" cy="459377"/>
            </a:xfrm>
            <a:prstGeom prst="rect">
              <a:avLst/>
            </a:prstGeom>
            <a:solidFill>
              <a:schemeClr val="accent4">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2011:100</a:t>
              </a:r>
            </a:p>
          </p:txBody>
        </p:sp>
        <p:sp>
          <p:nvSpPr>
            <p:cNvPr id="45078" name="TextBox 64"/>
            <p:cNvSpPr txBox="1">
              <a:spLocks noChangeArrowheads="1"/>
            </p:cNvSpPr>
            <p:nvPr/>
          </p:nvSpPr>
          <p:spPr bwMode="auto">
            <a:xfrm>
              <a:off x="653149" y="3508699"/>
              <a:ext cx="242887" cy="233362"/>
            </a:xfrm>
            <a:prstGeom prst="rect">
              <a:avLst/>
            </a:prstGeom>
            <a:noFill/>
            <a:ln w="9525">
              <a:noFill/>
              <a:miter lim="800000"/>
              <a:headEnd/>
              <a:tailEnd/>
            </a:ln>
          </p:spPr>
          <p:txBody>
            <a:bodyPr wrap="none">
              <a:spAutoFit/>
            </a:bodyPr>
            <a:lstStyle/>
            <a:p>
              <a:r>
                <a:rPr lang="en-US"/>
                <a:t>0</a:t>
              </a:r>
            </a:p>
          </p:txBody>
        </p:sp>
        <p:sp>
          <p:nvSpPr>
            <p:cNvPr id="45079" name="TextBox 66"/>
            <p:cNvSpPr txBox="1">
              <a:spLocks noChangeArrowheads="1"/>
            </p:cNvSpPr>
            <p:nvPr/>
          </p:nvSpPr>
          <p:spPr bwMode="auto">
            <a:xfrm>
              <a:off x="2122212" y="3500761"/>
              <a:ext cx="612517" cy="461665"/>
            </a:xfrm>
            <a:prstGeom prst="rect">
              <a:avLst/>
            </a:prstGeom>
            <a:noFill/>
            <a:ln w="9525">
              <a:noFill/>
              <a:miter lim="800000"/>
              <a:headEnd/>
              <a:tailEnd/>
            </a:ln>
          </p:spPr>
          <p:txBody>
            <a:bodyPr wrap="none">
              <a:spAutoFit/>
            </a:bodyPr>
            <a:lstStyle/>
            <a:p>
              <a:r>
                <a:rPr lang="en-US"/>
                <a:t>/28</a:t>
              </a:r>
            </a:p>
          </p:txBody>
        </p:sp>
        <p:sp>
          <p:nvSpPr>
            <p:cNvPr id="45080" name="Right Brace 19"/>
            <p:cNvSpPr>
              <a:spLocks/>
            </p:cNvSpPr>
            <p:nvPr/>
          </p:nvSpPr>
          <p:spPr bwMode="auto">
            <a:xfrm rot="-5400000">
              <a:off x="1311649" y="1951672"/>
              <a:ext cx="601663" cy="1648789"/>
            </a:xfrm>
            <a:prstGeom prst="rightBrace">
              <a:avLst>
                <a:gd name="adj1" fmla="val 53209"/>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45081" name="TextBox 50"/>
            <p:cNvSpPr txBox="1">
              <a:spLocks noChangeArrowheads="1"/>
            </p:cNvSpPr>
            <p:nvPr/>
          </p:nvSpPr>
          <p:spPr bwMode="auto">
            <a:xfrm>
              <a:off x="808847" y="2027440"/>
              <a:ext cx="1728487" cy="400110"/>
            </a:xfrm>
            <a:prstGeom prst="rect">
              <a:avLst/>
            </a:prstGeom>
            <a:noFill/>
            <a:ln w="9525">
              <a:noFill/>
              <a:miter lim="800000"/>
              <a:headEnd/>
              <a:tailEnd/>
            </a:ln>
          </p:spPr>
          <p:txBody>
            <a:bodyPr wrap="none">
              <a:spAutoFit/>
            </a:bodyPr>
            <a:lstStyle/>
            <a:p>
              <a:pPr defTabSz="457200"/>
              <a:r>
                <a:rPr lang="en-US" sz="2000" b="1">
                  <a:solidFill>
                    <a:schemeClr val="accent1"/>
                  </a:solidFill>
                  <a:latin typeface="Calibri" pitchFamily="34" charset="0"/>
                </a:rPr>
                <a:t>6rd IPv6 Prefix</a:t>
              </a:r>
            </a:p>
          </p:txBody>
        </p:sp>
      </p:grpSp>
      <p:grpSp>
        <p:nvGrpSpPr>
          <p:cNvPr id="45060" name="Group 22"/>
          <p:cNvGrpSpPr>
            <a:grpSpLocks/>
          </p:cNvGrpSpPr>
          <p:nvPr/>
        </p:nvGrpSpPr>
        <p:grpSpPr bwMode="auto">
          <a:xfrm>
            <a:off x="4392613" y="2079625"/>
            <a:ext cx="4302125" cy="1465263"/>
            <a:chOff x="4393242" y="2079216"/>
            <a:chExt cx="4302183" cy="1466252"/>
          </a:xfrm>
        </p:grpSpPr>
        <p:sp>
          <p:nvSpPr>
            <p:cNvPr id="61" name="Rectangle 60"/>
            <p:cNvSpPr/>
            <p:nvPr/>
          </p:nvSpPr>
          <p:spPr bwMode="auto">
            <a:xfrm>
              <a:off x="5105750" y="3077085"/>
              <a:ext cx="3589202" cy="468383"/>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Interface ID</a:t>
              </a:r>
            </a:p>
          </p:txBody>
        </p:sp>
        <p:sp>
          <p:nvSpPr>
            <p:cNvPr id="45073" name="Right Brace 19"/>
            <p:cNvSpPr>
              <a:spLocks/>
            </p:cNvSpPr>
            <p:nvPr/>
          </p:nvSpPr>
          <p:spPr bwMode="auto">
            <a:xfrm rot="-5400000">
              <a:off x="6283190" y="620213"/>
              <a:ext cx="522288" cy="4302183"/>
            </a:xfrm>
            <a:prstGeom prst="rightBrace">
              <a:avLst>
                <a:gd name="adj1" fmla="val 53084"/>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45074" name="TextBox 50"/>
            <p:cNvSpPr txBox="1">
              <a:spLocks noChangeArrowheads="1"/>
            </p:cNvSpPr>
            <p:nvPr/>
          </p:nvSpPr>
          <p:spPr bwMode="auto">
            <a:xfrm>
              <a:off x="5229732" y="2079216"/>
              <a:ext cx="2485852" cy="400110"/>
            </a:xfrm>
            <a:prstGeom prst="rect">
              <a:avLst/>
            </a:prstGeom>
            <a:noFill/>
            <a:ln w="9525">
              <a:noFill/>
              <a:miter lim="800000"/>
              <a:headEnd/>
              <a:tailEnd/>
            </a:ln>
          </p:spPr>
          <p:txBody>
            <a:bodyPr wrap="none">
              <a:spAutoFit/>
            </a:bodyPr>
            <a:lstStyle/>
            <a:p>
              <a:pPr defTabSz="457200"/>
              <a:r>
                <a:rPr lang="en-US" sz="2000" b="1">
                  <a:solidFill>
                    <a:srgbClr val="0183B7"/>
                  </a:solidFill>
                  <a:latin typeface="Calibri" pitchFamily="34" charset="0"/>
                </a:rPr>
                <a:t>Subscriber IPv6 Prefix</a:t>
              </a:r>
            </a:p>
          </p:txBody>
        </p:sp>
      </p:grpSp>
      <p:grpSp>
        <p:nvGrpSpPr>
          <p:cNvPr id="45061" name="Group 20"/>
          <p:cNvGrpSpPr>
            <a:grpSpLocks/>
          </p:cNvGrpSpPr>
          <p:nvPr/>
        </p:nvGrpSpPr>
        <p:grpSpPr bwMode="auto">
          <a:xfrm>
            <a:off x="2063750" y="3086100"/>
            <a:ext cx="2616200" cy="1535113"/>
            <a:chOff x="2064426" y="3085365"/>
            <a:chExt cx="2614829" cy="1536262"/>
          </a:xfrm>
        </p:grpSpPr>
        <p:sp>
          <p:nvSpPr>
            <p:cNvPr id="57" name="Rectangle 56"/>
            <p:cNvSpPr/>
            <p:nvPr/>
          </p:nvSpPr>
          <p:spPr bwMode="auto">
            <a:xfrm>
              <a:off x="2425434" y="3085365"/>
              <a:ext cx="1967805" cy="460105"/>
            </a:xfrm>
            <a:prstGeom prst="rect">
              <a:avLst/>
            </a:prstGeom>
            <a:solidFill>
              <a:schemeClr val="accent1">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129.1.1.1</a:t>
              </a:r>
            </a:p>
          </p:txBody>
        </p:sp>
        <p:sp>
          <p:nvSpPr>
            <p:cNvPr id="45067" name="TextBox 68"/>
            <p:cNvSpPr txBox="1">
              <a:spLocks noChangeArrowheads="1"/>
            </p:cNvSpPr>
            <p:nvPr/>
          </p:nvSpPr>
          <p:spPr bwMode="auto">
            <a:xfrm>
              <a:off x="4066102" y="3499174"/>
              <a:ext cx="612517" cy="461665"/>
            </a:xfrm>
            <a:prstGeom prst="rect">
              <a:avLst/>
            </a:prstGeom>
            <a:noFill/>
            <a:ln w="9525">
              <a:noFill/>
              <a:miter lim="800000"/>
              <a:headEnd/>
              <a:tailEnd/>
            </a:ln>
          </p:spPr>
          <p:txBody>
            <a:bodyPr wrap="none">
              <a:spAutoFit/>
            </a:bodyPr>
            <a:lstStyle/>
            <a:p>
              <a:r>
                <a:rPr lang="en-US"/>
                <a:t>/60</a:t>
              </a:r>
            </a:p>
          </p:txBody>
        </p:sp>
        <p:sp>
          <p:nvSpPr>
            <p:cNvPr id="45068" name="Right Brace 19"/>
            <p:cNvSpPr>
              <a:spLocks/>
            </p:cNvSpPr>
            <p:nvPr/>
          </p:nvSpPr>
          <p:spPr bwMode="auto">
            <a:xfrm rot="16200000" flipH="1">
              <a:off x="3215728" y="3147819"/>
              <a:ext cx="398662" cy="1910602"/>
            </a:xfrm>
            <a:prstGeom prst="rightBrace">
              <a:avLst>
                <a:gd name="adj1" fmla="val 53051"/>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45069" name="TextBox 50"/>
            <p:cNvSpPr txBox="1">
              <a:spLocks noChangeArrowheads="1"/>
            </p:cNvSpPr>
            <p:nvPr/>
          </p:nvSpPr>
          <p:spPr bwMode="auto">
            <a:xfrm>
              <a:off x="2064426" y="4252295"/>
              <a:ext cx="2614829" cy="369332"/>
            </a:xfrm>
            <a:prstGeom prst="rect">
              <a:avLst/>
            </a:prstGeom>
            <a:noFill/>
            <a:ln w="9525">
              <a:noFill/>
              <a:miter lim="800000"/>
              <a:headEnd/>
              <a:tailEnd/>
            </a:ln>
          </p:spPr>
          <p:txBody>
            <a:bodyPr>
              <a:spAutoFit/>
            </a:bodyPr>
            <a:lstStyle/>
            <a:p>
              <a:pPr algn="ctr" defTabSz="457200"/>
              <a:r>
                <a:rPr lang="en-US" sz="1800" b="1">
                  <a:solidFill>
                    <a:srgbClr val="0183B7"/>
                  </a:solidFill>
                  <a:latin typeface="Calibri" pitchFamily="34" charset="0"/>
                </a:rPr>
                <a:t>Subscriber IPv4 Address</a:t>
              </a:r>
            </a:p>
          </p:txBody>
        </p:sp>
      </p:grpSp>
      <p:sp>
        <p:nvSpPr>
          <p:cNvPr id="18" name="Content Placeholder 2"/>
          <p:cNvSpPr txBox="1">
            <a:spLocks/>
          </p:cNvSpPr>
          <p:nvPr/>
        </p:nvSpPr>
        <p:spPr bwMode="auto">
          <a:xfrm>
            <a:off x="363538" y="4533900"/>
            <a:ext cx="8682037" cy="1914525"/>
          </a:xfrm>
          <a:prstGeom prst="rect">
            <a:avLst/>
          </a:prstGeom>
          <a:noFill/>
          <a:ln w="9525">
            <a:noFill/>
            <a:miter lim="800000"/>
            <a:headEnd/>
            <a:tailEnd/>
          </a:ln>
        </p:spPr>
        <p:txBody>
          <a:bodyPr lIns="82124" tIns="41061" rIns="82124" bIns="41061"/>
          <a:lstStyle/>
          <a:p>
            <a:pPr marL="236538" lvl="1" indent="-236538" defTabSz="814388">
              <a:lnSpc>
                <a:spcPct val="95000"/>
              </a:lnSpc>
              <a:spcBef>
                <a:spcPct val="50000"/>
              </a:spcBef>
              <a:buClr>
                <a:schemeClr val="tx2"/>
              </a:buClr>
              <a:buSzPct val="100000"/>
              <a:defRPr/>
            </a:pPr>
            <a:endParaRPr lang="en-US" sz="1800" kern="0" dirty="0">
              <a:solidFill>
                <a:srgbClr val="C00000"/>
              </a:solidFill>
              <a:latin typeface="+mn-lt"/>
              <a:ea typeface="ＭＳ Ｐゴシック" pitchFamily="-97" charset="-128"/>
              <a:cs typeface="ＭＳ Ｐゴシック" pitchFamily="-97" charset="-128"/>
            </a:endParaRPr>
          </a:p>
        </p:txBody>
      </p:sp>
      <p:sp>
        <p:nvSpPr>
          <p:cNvPr id="23" name="Content Placeholder 2"/>
          <p:cNvSpPr txBox="1">
            <a:spLocks/>
          </p:cNvSpPr>
          <p:nvPr/>
        </p:nvSpPr>
        <p:spPr bwMode="auto">
          <a:xfrm>
            <a:off x="593725" y="5011738"/>
            <a:ext cx="8188325" cy="1520825"/>
          </a:xfrm>
          <a:prstGeom prst="rect">
            <a:avLst/>
          </a:prstGeom>
          <a:noFill/>
          <a:ln w="9525">
            <a:noFill/>
            <a:miter lim="800000"/>
            <a:headEnd/>
            <a:tailEnd/>
          </a:ln>
        </p:spPr>
        <p:txBody>
          <a:bodyPr lIns="82124" tIns="41061" rIns="82124" bIns="41061"/>
          <a:lstStyle/>
          <a:p>
            <a:pPr marL="236538" indent="-236538" defTabSz="814388">
              <a:lnSpc>
                <a:spcPct val="95000"/>
              </a:lnSpc>
              <a:spcBef>
                <a:spcPct val="50000"/>
              </a:spcBef>
              <a:buClr>
                <a:schemeClr val="tx2"/>
              </a:buClr>
              <a:buSzPct val="100000"/>
              <a:buFont typeface="Wingdings" pitchFamily="-97" charset="2"/>
              <a:buChar char="§"/>
              <a:defRPr/>
            </a:pPr>
            <a:r>
              <a:rPr lang="en-US" kern="0" dirty="0">
                <a:latin typeface="+mn-lt"/>
                <a:ea typeface="ＭＳ Ｐゴシック" pitchFamily="-97" charset="-128"/>
                <a:cs typeface="ＭＳ Ｐゴシック" pitchFamily="-97" charset="-128"/>
              </a:rPr>
              <a:t>Allows up to 16 subnets in the home, which is far better than zero</a:t>
            </a:r>
          </a:p>
          <a:p>
            <a:pPr marL="236538" indent="-236538" defTabSz="814388">
              <a:lnSpc>
                <a:spcPct val="95000"/>
              </a:lnSpc>
              <a:spcBef>
                <a:spcPct val="50000"/>
              </a:spcBef>
              <a:buClr>
                <a:schemeClr val="tx2"/>
              </a:buClr>
              <a:buSzPct val="100000"/>
              <a:buFont typeface="Wingdings" pitchFamily="-97" charset="2"/>
              <a:buChar char="§"/>
              <a:defRPr/>
            </a:pPr>
            <a:r>
              <a:rPr lang="en-US" kern="0" dirty="0">
                <a:latin typeface="+mn-lt"/>
                <a:ea typeface="ＭＳ Ｐゴシック" pitchFamily="-97" charset="-128"/>
                <a:cs typeface="ＭＳ Ｐゴシック" pitchFamily="-97" charset="-128"/>
              </a:rPr>
              <a:t>Matches most </a:t>
            </a:r>
            <a:r>
              <a:rPr lang="en-US" kern="0" dirty="0" err="1">
                <a:latin typeface="+mn-lt"/>
                <a:ea typeface="ＭＳ Ｐゴシック" pitchFamily="-97" charset="-128"/>
                <a:cs typeface="ＭＳ Ｐゴシック" pitchFamily="-97" charset="-128"/>
              </a:rPr>
              <a:t>6rd</a:t>
            </a:r>
            <a:r>
              <a:rPr lang="en-US" kern="0" dirty="0">
                <a:latin typeface="+mn-lt"/>
                <a:ea typeface="ＭＳ Ｐゴシック" pitchFamily="-97" charset="-128"/>
                <a:cs typeface="ＭＳ Ｐゴシック" pitchFamily="-97" charset="-128"/>
              </a:rPr>
              <a:t> deployments today</a:t>
            </a:r>
          </a:p>
          <a:p>
            <a:pPr marL="236538" indent="-236538" defTabSz="814388">
              <a:lnSpc>
                <a:spcPct val="95000"/>
              </a:lnSpc>
              <a:spcBef>
                <a:spcPct val="50000"/>
              </a:spcBef>
              <a:buClr>
                <a:schemeClr val="tx2"/>
              </a:buClr>
              <a:buSzPct val="100000"/>
              <a:buFont typeface="Wingdings" pitchFamily="-97" charset="2"/>
              <a:buChar char="§"/>
              <a:defRPr/>
            </a:pPr>
            <a:endParaRPr lang="en-US" kern="0" dirty="0">
              <a:latin typeface="+mn-lt"/>
              <a:cs typeface="ＭＳ Ｐゴシック" pitchFamily="-97"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smtClean="0"/>
              <a:t>PPML: Possible ways to encode a size?</a:t>
            </a:r>
          </a:p>
        </p:txBody>
      </p:sp>
      <p:sp>
        <p:nvSpPr>
          <p:cNvPr id="3" name="Content Placeholder 2"/>
          <p:cNvSpPr>
            <a:spLocks noGrp="1"/>
          </p:cNvSpPr>
          <p:nvPr>
            <p:ph idx="1"/>
          </p:nvPr>
        </p:nvSpPr>
        <p:spPr/>
        <p:txBody>
          <a:bodyPr rtlCol="0">
            <a:normAutofit fontScale="92500" lnSpcReduction="10000"/>
          </a:bodyPr>
          <a:lstStyle/>
          <a:p>
            <a:pPr marL="237744" indent="-237744" fontAlgn="auto">
              <a:spcBef>
                <a:spcPts val="1440"/>
              </a:spcBef>
              <a:spcAft>
                <a:spcPts val="0"/>
              </a:spcAft>
              <a:defRPr/>
            </a:pPr>
            <a:r>
              <a:rPr lang="en-US" dirty="0" smtClean="0"/>
              <a:t>No organization can justify holding total IPv6 allocations that exceed /24 under this policy. </a:t>
            </a:r>
          </a:p>
          <a:p>
            <a:pPr marL="576072" lvl="1" fontAlgn="auto">
              <a:spcBef>
                <a:spcPts val="840"/>
              </a:spcBef>
              <a:spcAft>
                <a:spcPts val="0"/>
              </a:spcAft>
              <a:defRPr/>
            </a:pPr>
            <a:r>
              <a:rPr lang="en-US" dirty="0" smtClean="0"/>
              <a:t>Rationale: If you think you need more than that, you haven't thought it through well enough. </a:t>
            </a:r>
          </a:p>
          <a:p>
            <a:pPr marL="237744" indent="-237744" fontAlgn="auto">
              <a:spcBef>
                <a:spcPts val="1440"/>
              </a:spcBef>
              <a:spcAft>
                <a:spcPts val="0"/>
              </a:spcAft>
              <a:defRPr/>
            </a:pPr>
            <a:r>
              <a:rPr lang="en-US" dirty="0" smtClean="0"/>
              <a:t>No organization can justify more than two disaggregate allocations under this policy irrespective of individual or total size. </a:t>
            </a:r>
          </a:p>
          <a:p>
            <a:pPr marL="576072" lvl="1" fontAlgn="auto">
              <a:spcBef>
                <a:spcPts val="840"/>
              </a:spcBef>
              <a:spcAft>
                <a:spcPts val="0"/>
              </a:spcAft>
              <a:defRPr/>
            </a:pPr>
            <a:r>
              <a:rPr lang="en-US" dirty="0" smtClean="0"/>
              <a:t>Rationale: You get a couple tries but then you have to clear out and return one of your earlier tries before you can make attempt number three. </a:t>
            </a:r>
          </a:p>
          <a:p>
            <a:pPr marL="237744" indent="-237744" fontAlgn="auto">
              <a:spcBef>
                <a:spcPts val="1440"/>
              </a:spcBef>
              <a:spcAft>
                <a:spcPts val="0"/>
              </a:spcAft>
              <a:defRPr/>
            </a:pPr>
            <a:r>
              <a:rPr lang="en-US" dirty="0" smtClean="0"/>
              <a:t>Unless an organization is mapping more than “</a:t>
            </a:r>
            <a:r>
              <a:rPr lang="en-US" dirty="0" err="1" smtClean="0"/>
              <a:t>n</a:t>
            </a:r>
            <a:r>
              <a:rPr lang="en-US" dirty="0" smtClean="0"/>
              <a:t>” (5?) number of disaggregate IPv4 allocations with the transition mechanism the the largest additional allocation they can justify is a /32. </a:t>
            </a:r>
          </a:p>
          <a:p>
            <a:pPr marL="237744" indent="-237744" fontAlgn="auto">
              <a:spcBef>
                <a:spcPts val="1440"/>
              </a:spcBef>
              <a:spcAft>
                <a:spcPts val="0"/>
              </a:spcAft>
              <a:defRPr/>
            </a:pPr>
            <a:endParaRPr lang="en-US" dirty="0" smtClean="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algn="ctr"/>
            <a:r>
              <a:rPr lang="en-US" smtClean="0"/>
              <a:t>IPv6 Subsequent Allocation</a:t>
            </a:r>
          </a:p>
        </p:txBody>
      </p:sp>
      <p:sp>
        <p:nvSpPr>
          <p:cNvPr id="46082" name="Content Placeholder 2"/>
          <p:cNvSpPr>
            <a:spLocks noGrp="1"/>
          </p:cNvSpPr>
          <p:nvPr>
            <p:ph idx="1"/>
          </p:nvPr>
        </p:nvSpPr>
        <p:spPr>
          <a:xfrm>
            <a:off x="793750" y="2873375"/>
            <a:ext cx="7435850" cy="3252788"/>
          </a:xfrm>
        </p:spPr>
        <p:txBody>
          <a:bodyPr/>
          <a:lstStyle/>
          <a:p>
            <a:pPr marL="457200" indent="-457200"/>
            <a:r>
              <a:rPr lang="en-US" smtClean="0"/>
              <a:t>Alternative proposal thanks to community input</a:t>
            </a:r>
          </a:p>
          <a:p>
            <a:pPr marL="457200" indent="-457200"/>
            <a:r>
              <a:rPr lang="en-US" smtClean="0"/>
              <a:t>A cleaner proposal is born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736600" y="327025"/>
            <a:ext cx="7912100" cy="838200"/>
          </a:xfrm>
        </p:spPr>
        <p:txBody>
          <a:bodyPr/>
          <a:lstStyle/>
          <a:p>
            <a:r>
              <a:rPr lang="en-US" smtClean="0"/>
              <a:t>Draft Policy 2010-12:</a:t>
            </a:r>
            <a:br>
              <a:rPr lang="en-US" smtClean="0"/>
            </a:br>
            <a:r>
              <a:rPr lang="en-US" smtClean="0"/>
              <a:t>Subsequent for Transitional Technology</a:t>
            </a:r>
          </a:p>
        </p:txBody>
      </p:sp>
      <p:sp>
        <p:nvSpPr>
          <p:cNvPr id="3" name="Content Placeholder 2"/>
          <p:cNvSpPr>
            <a:spLocks noGrp="1"/>
          </p:cNvSpPr>
          <p:nvPr>
            <p:ph idx="1"/>
          </p:nvPr>
        </p:nvSpPr>
        <p:spPr/>
        <p:txBody>
          <a:bodyPr rtlCol="0">
            <a:normAutofit fontScale="92500" lnSpcReduction="10000"/>
          </a:bodyPr>
          <a:lstStyle/>
          <a:p>
            <a:pPr marL="514350" indent="-514350" fontAlgn="auto">
              <a:spcBef>
                <a:spcPts val="1440"/>
              </a:spcBef>
              <a:spcAft>
                <a:spcPts val="0"/>
              </a:spcAft>
              <a:defRPr/>
            </a:pPr>
            <a:r>
              <a:rPr lang="en-US" dirty="0" smtClean="0"/>
              <a:t>Modify 6.5.2.1 Subsequent allocation criteria. ADD the following sentence: </a:t>
            </a:r>
          </a:p>
          <a:p>
            <a:pPr marL="852678" lvl="1" indent="-514350" fontAlgn="auto">
              <a:spcBef>
                <a:spcPts val="840"/>
              </a:spcBef>
              <a:spcAft>
                <a:spcPts val="0"/>
              </a:spcAft>
              <a:defRPr/>
            </a:pPr>
            <a:r>
              <a:rPr lang="en-US" dirty="0" smtClean="0"/>
              <a:t>	</a:t>
            </a:r>
            <a:r>
              <a:rPr lang="en-US" b="1" dirty="0" smtClean="0"/>
              <a:t>Subsequent allocations will also be considered for transitional technologies that cannot be accommodated by, nor were accounted for, under the initial allocation</a:t>
            </a:r>
          </a:p>
          <a:p>
            <a:pPr marL="514350" indent="-514350" fontAlgn="auto">
              <a:spcBef>
                <a:spcPts val="1440"/>
              </a:spcBef>
              <a:spcAft>
                <a:spcPts val="0"/>
              </a:spcAft>
              <a:defRPr/>
            </a:pPr>
            <a:r>
              <a:rPr lang="en-US" dirty="0" smtClean="0"/>
              <a:t>Justification for the subsequent subnet size will be based on the plan and technology provided.</a:t>
            </a:r>
          </a:p>
          <a:p>
            <a:pPr marL="852678" lvl="1" indent="-514350" fontAlgn="auto">
              <a:spcBef>
                <a:spcPts val="840"/>
              </a:spcBef>
              <a:spcAft>
                <a:spcPts val="0"/>
              </a:spcAft>
              <a:defRPr/>
            </a:pPr>
            <a:r>
              <a:rPr lang="en-US" dirty="0" smtClean="0"/>
              <a:t>	</a:t>
            </a:r>
            <a:r>
              <a:rPr lang="en-US" b="1" dirty="0" smtClean="0"/>
              <a:t>Justification for these allocations will be reviewed every 3 years and reclaimed if it is not in use. Requester will be exempt from returning all or a portion of the address space if they can show justification for need of this allocation for other existing IPv6 addressing requirements be it Native V6 or some other V6 network technology.</a:t>
            </a:r>
          </a:p>
          <a:p>
            <a:pPr marL="237744" indent="-237744" fontAlgn="auto">
              <a:spcBef>
                <a:spcPts val="1440"/>
              </a:spcBef>
              <a:spcAft>
                <a:spcPts val="0"/>
              </a:spcAft>
              <a:defRPr/>
            </a:pPr>
            <a:endParaRPr lang="en-US" dirty="0" smtClean="0"/>
          </a:p>
          <a:p>
            <a:pPr marL="237744" indent="-237744" fontAlgn="auto">
              <a:spcBef>
                <a:spcPts val="1440"/>
              </a:spcBef>
              <a:spcAft>
                <a:spcPts val="0"/>
              </a:spcAft>
              <a:defRPr/>
            </a:pPr>
            <a:endParaRPr lang="en-US" dirty="0" smtClean="0"/>
          </a:p>
          <a:p>
            <a:pPr marL="237744" indent="-237744" fontAlgn="auto">
              <a:spcBef>
                <a:spcPts val="1440"/>
              </a:spcBef>
              <a:spcAft>
                <a:spcPts val="0"/>
              </a:spcAft>
              <a:defRPr/>
            </a:pPr>
            <a:endParaRPr lang="en-US" dirty="0" smtClean="0"/>
          </a:p>
          <a:p>
            <a:pPr marL="237744" indent="-237744" fontAlgn="auto">
              <a:spcBef>
                <a:spcPts val="1440"/>
              </a:spcBef>
              <a:spcAft>
                <a:spcPts val="0"/>
              </a:spcAft>
              <a:defRPr/>
            </a:pPr>
            <a:endParaRPr lang="en-US" dirty="0" smtClean="0"/>
          </a:p>
          <a:p>
            <a:pPr marL="576072" lvl="1" fontAlgn="auto">
              <a:spcBef>
                <a:spcPts val="840"/>
              </a:spcBef>
              <a:spcAft>
                <a:spcPts val="0"/>
              </a:spcAft>
              <a:defRPr/>
            </a:pP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701675" y="557213"/>
            <a:ext cx="7970838" cy="838200"/>
          </a:xfrm>
        </p:spPr>
        <p:txBody>
          <a:bodyPr/>
          <a:lstStyle/>
          <a:p>
            <a:r>
              <a:rPr lang="en-US" smtClean="0"/>
              <a:t>Instructive example (from DRAFT Draft Policy 2010-9)</a:t>
            </a:r>
          </a:p>
        </p:txBody>
      </p:sp>
      <p:sp>
        <p:nvSpPr>
          <p:cNvPr id="48130" name="Content Placeholder 2"/>
          <p:cNvSpPr>
            <a:spLocks noGrp="1"/>
          </p:cNvSpPr>
          <p:nvPr>
            <p:ph idx="1"/>
          </p:nvPr>
        </p:nvSpPr>
        <p:spPr>
          <a:xfrm>
            <a:off x="793750" y="1362075"/>
            <a:ext cx="7435850" cy="4764088"/>
          </a:xfrm>
        </p:spPr>
        <p:txBody>
          <a:bodyPr/>
          <a:lstStyle/>
          <a:p>
            <a:pPr marL="514350" indent="-514350">
              <a:buFont typeface="Wingdings" pitchFamily="2" charset="2"/>
              <a:buNone/>
            </a:pPr>
            <a:r>
              <a:rPr lang="en-US" sz="900" i="1" smtClean="0"/>
              <a:t> </a:t>
            </a:r>
          </a:p>
          <a:p>
            <a:pPr marL="514350" indent="-514350">
              <a:buFont typeface="Arial" pitchFamily="34" charset="0"/>
              <a:buAutoNum type="romanUcPeriod"/>
            </a:pPr>
            <a:r>
              <a:rPr lang="en-US" sz="1200" i="1" smtClean="0"/>
              <a:t>Transition mechanisms which embed IPv4 addresses within ISP allocated prefixes allow for and SP-Managed, stateless operation. One such mechanism is “6rd” defined in RFC 5969.</a:t>
            </a:r>
          </a:p>
          <a:p>
            <a:pPr marL="514350" indent="-514350">
              <a:buFont typeface="Arial" pitchFamily="34" charset="0"/>
              <a:buAutoNum type="romanUcPeriod"/>
            </a:pPr>
            <a:r>
              <a:rPr lang="en-US" sz="1200" smtClean="0"/>
              <a:t>6rd is intended to be an incremental method for deploying IPv6 and bridge the gap for End Users to the IPv6 Internet. The method provides a native dual-stack service to a subscriber site by leveraging existing infrastructure. If an entity already has a /32 of IPv6 they can not use the same /32 for native IPv6 as they do for the 6rd routing and a separate minimum size of a /32 is required while a larger subnet like a /28 may be needed based on a non-contiguous IPv4 addressing plan.</a:t>
            </a:r>
          </a:p>
          <a:p>
            <a:pPr marL="514350" indent="-514350">
              <a:buFont typeface="Arial" pitchFamily="34" charset="0"/>
              <a:buAutoNum type="romanUcPeriod"/>
            </a:pPr>
            <a:r>
              <a:rPr lang="en-US" sz="1200" smtClean="0"/>
              <a:t>The 6rd prefix is an RIR delegated IPv6 prefix. It must encapsulate an IPv4 address and must be short enough so that a /56 or /60 can be given to subscribers. This example shows how the 6rd prefix is created based on a /32 IPv6 prefix using RFC1918 address space from 10.0.0.0/8:</a:t>
            </a:r>
          </a:p>
          <a:p>
            <a:pPr marL="514350" indent="-514350">
              <a:buFont typeface="Arial" pitchFamily="34" charset="0"/>
              <a:buAutoNum type="romanUcPeriod"/>
            </a:pPr>
            <a:r>
              <a:rPr lang="en-US" sz="1200" smtClean="0"/>
              <a:t>SP IPv6 prefix: 2001:0DB8::/32 v4suffix-length: 24 (from 10/8, first octet (10) is excluded from the encoding) 6rd CE router IPv4 address: 10.100.100.1 6rd site IPv6 prefix: 2001:0DB8:6464:0100::/56</a:t>
            </a:r>
          </a:p>
          <a:p>
            <a:pPr marL="514350" indent="-514350">
              <a:buFont typeface="Arial" pitchFamily="34" charset="0"/>
              <a:buAutoNum type="romanUcPeriod"/>
            </a:pPr>
            <a:r>
              <a:rPr lang="en-US" sz="1200" smtClean="0"/>
              <a:t>This example shows how the 6rd prefix is created based on a /28 IPv6 prefix using one of several non-contiguous global address ranges:</a:t>
            </a:r>
          </a:p>
          <a:p>
            <a:pPr marL="514350" indent="-514350">
              <a:buFont typeface="Arial" pitchFamily="34" charset="0"/>
              <a:buAutoNum type="romanUcPeriod"/>
            </a:pPr>
            <a:r>
              <a:rPr lang="en-US" sz="1200" smtClean="0"/>
              <a:t>SP IPv6 prefix: 2001:0DB0::/28 v4suffix-length: 32 (unable to exclude common bits due to non-contiguous IPv4 allocations) 6rd CE router IPv4 address: 192.0.2.1 6rd site IPv6 prefix: 2001:0DBC:0000:2010::/60</a:t>
            </a:r>
            <a:endParaRPr lang="en-US" sz="900" i="1" smtClean="0"/>
          </a:p>
          <a:p>
            <a:pPr marL="514350" indent="-514350">
              <a:buFont typeface="Arial" pitchFamily="34" charset="0"/>
              <a:buAutoNum type="romanUcPeriod"/>
            </a:pPr>
            <a:endParaRPr lang="en-US" sz="900" smtClean="0"/>
          </a:p>
          <a:p>
            <a:pPr marL="514350" indent="-514350">
              <a:buFont typeface="Arial" pitchFamily="34" charset="0"/>
              <a:buAutoNum type="romanUcPeriod"/>
            </a:pPr>
            <a:endParaRPr lang="en-US" sz="90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idx="4294967295"/>
          </p:nvPr>
        </p:nvSpPr>
        <p:spPr/>
        <p:txBody>
          <a:bodyPr/>
          <a:lstStyle/>
          <a:p>
            <a:r>
              <a:rPr lang="en-US" smtClean="0"/>
              <a:t>Two Draft Policy Proposals</a:t>
            </a:r>
          </a:p>
        </p:txBody>
      </p:sp>
      <p:sp>
        <p:nvSpPr>
          <p:cNvPr id="94211" name="Content Placeholder 2"/>
          <p:cNvSpPr>
            <a:spLocks noGrp="1"/>
          </p:cNvSpPr>
          <p:nvPr>
            <p:ph idx="4294967295"/>
          </p:nvPr>
        </p:nvSpPr>
        <p:spPr/>
        <p:txBody>
          <a:bodyPr/>
          <a:lstStyle/>
          <a:p>
            <a:pPr marL="457200" indent="-457200">
              <a:buFont typeface="Wingdings" pitchFamily="2" charset="2"/>
              <a:buNone/>
            </a:pPr>
            <a:r>
              <a:rPr lang="en-US" b="1" smtClean="0"/>
              <a:t>2010-9:</a:t>
            </a:r>
            <a:r>
              <a:rPr lang="en-US" smtClean="0"/>
              <a:t> “IPv6 for 6rd” (latest rev: 24 Sept 2010)</a:t>
            </a:r>
          </a:p>
          <a:p>
            <a:pPr marL="1031875" lvl="1" indent="-457200"/>
            <a:r>
              <a:rPr lang="en-US" smtClean="0"/>
              <a:t>Con: Policy language not crisp and succinct</a:t>
            </a:r>
          </a:p>
          <a:p>
            <a:pPr marL="1031875" lvl="1" indent="-457200"/>
            <a:r>
              <a:rPr lang="en-US" smtClean="0"/>
              <a:t>Con: Too specific to 6rd</a:t>
            </a:r>
          </a:p>
          <a:p>
            <a:pPr marL="1031875" lvl="1" indent="-457200"/>
            <a:endParaRPr lang="en-US" smtClean="0"/>
          </a:p>
          <a:p>
            <a:pPr marL="457200" indent="-457200">
              <a:buFont typeface="Wingdings" pitchFamily="2" charset="2"/>
              <a:buNone/>
            </a:pPr>
            <a:r>
              <a:rPr lang="en-US" b="1" smtClean="0"/>
              <a:t>2010-12: </a:t>
            </a:r>
            <a:r>
              <a:rPr lang="en-US" smtClean="0"/>
              <a:t>“IPv6 Subsequent Allocation” (20 July 2010)</a:t>
            </a:r>
          </a:p>
          <a:p>
            <a:pPr marL="1031875" lvl="1" indent="-457200"/>
            <a:r>
              <a:rPr lang="en-US" smtClean="0"/>
              <a:t>Pro: Crisp and succinct policy language</a:t>
            </a:r>
          </a:p>
          <a:p>
            <a:pPr marL="1031875" lvl="1" indent="-457200"/>
            <a:r>
              <a:rPr lang="en-US" smtClean="0"/>
              <a:t>Pro: 6rd mentioned as an justification example only</a:t>
            </a:r>
          </a:p>
          <a:p>
            <a:pPr marL="1031875" lvl="1" indent="-457200"/>
            <a:r>
              <a:rPr lang="en-US" smtClean="0"/>
              <a:t>Con: Mailing List feedback that it is missing stronger policy language on allocation size and limits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idx="4294967295"/>
          </p:nvPr>
        </p:nvSpPr>
        <p:spPr/>
        <p:txBody>
          <a:bodyPr/>
          <a:lstStyle/>
          <a:p>
            <a:pPr algn="ctr"/>
            <a:r>
              <a:rPr lang="en-US" smtClean="0"/>
              <a:t>How to proceed</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idx="4294967295"/>
          </p:nvPr>
        </p:nvSpPr>
        <p:spPr/>
        <p:txBody>
          <a:bodyPr/>
          <a:lstStyle/>
          <a:p>
            <a:pPr algn="ctr"/>
            <a:r>
              <a:rPr lang="en-US" smtClean="0"/>
              <a:t>Which Draft?</a:t>
            </a:r>
          </a:p>
        </p:txBody>
      </p:sp>
      <p:sp>
        <p:nvSpPr>
          <p:cNvPr id="109571" name="Content Placeholder 2"/>
          <p:cNvSpPr>
            <a:spLocks noGrp="1"/>
          </p:cNvSpPr>
          <p:nvPr>
            <p:ph idx="4294967295"/>
          </p:nvPr>
        </p:nvSpPr>
        <p:spPr/>
        <p:txBody>
          <a:bodyPr/>
          <a:lstStyle/>
          <a:p>
            <a:pPr marL="457200" indent="-457200">
              <a:buFont typeface="Wingdings" pitchFamily="2" charset="2"/>
              <a:buNone/>
            </a:pPr>
            <a:r>
              <a:rPr lang="en-US" b="1" smtClean="0"/>
              <a:t>2010-9:</a:t>
            </a:r>
            <a:r>
              <a:rPr lang="en-US" smtClean="0"/>
              <a:t> “IPv6 for 6rd” (latest rev: 24 Sept 2010)</a:t>
            </a:r>
          </a:p>
          <a:p>
            <a:pPr marL="1031875" lvl="1" indent="-457200"/>
            <a:r>
              <a:rPr lang="en-US" smtClean="0"/>
              <a:t>Con: Policy language not crisp and succinct</a:t>
            </a:r>
          </a:p>
          <a:p>
            <a:pPr marL="1031875" lvl="1" indent="-457200"/>
            <a:r>
              <a:rPr lang="en-US" smtClean="0"/>
              <a:t>Con: Too specific to 6rd</a:t>
            </a:r>
          </a:p>
          <a:p>
            <a:pPr marL="1031875" lvl="1" indent="-457200"/>
            <a:endParaRPr lang="en-US" smtClean="0"/>
          </a:p>
          <a:p>
            <a:pPr marL="457200" indent="-457200">
              <a:buFont typeface="Wingdings" pitchFamily="2" charset="2"/>
              <a:buNone/>
            </a:pPr>
            <a:r>
              <a:rPr lang="en-US" b="1" smtClean="0"/>
              <a:t>2010-12: </a:t>
            </a:r>
            <a:r>
              <a:rPr lang="en-US" smtClean="0"/>
              <a:t>“IPv6 Subsequent Allocation” (20 July 2010)</a:t>
            </a:r>
          </a:p>
          <a:p>
            <a:pPr marL="1031875" lvl="1" indent="-457200"/>
            <a:r>
              <a:rPr lang="en-US" smtClean="0"/>
              <a:t>Pro: Crisp and succinct policy language</a:t>
            </a:r>
          </a:p>
          <a:p>
            <a:pPr marL="1031875" lvl="1" indent="-457200"/>
            <a:r>
              <a:rPr lang="en-US" smtClean="0"/>
              <a:t>Pro: 6rd mentioned as an justification example only</a:t>
            </a:r>
          </a:p>
          <a:p>
            <a:pPr marL="1031875" lvl="1" indent="-457200"/>
            <a:r>
              <a:rPr lang="en-US" smtClean="0"/>
              <a:t>Con: Mailing List feedback that it is missing stronger policy language on allocation size and limits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idx="4294967295"/>
          </p:nvPr>
        </p:nvSpPr>
        <p:spPr/>
        <p:txBody>
          <a:bodyPr/>
          <a:lstStyle/>
          <a:p>
            <a:pPr algn="ctr"/>
            <a:r>
              <a:rPr lang="en-US" smtClean="0"/>
              <a:t>GOAL</a:t>
            </a:r>
          </a:p>
        </p:txBody>
      </p:sp>
      <p:sp>
        <p:nvSpPr>
          <p:cNvPr id="90115" name="Content Placeholder 2"/>
          <p:cNvSpPr>
            <a:spLocks noGrp="1"/>
          </p:cNvSpPr>
          <p:nvPr>
            <p:ph idx="4294967295"/>
          </p:nvPr>
        </p:nvSpPr>
        <p:spPr>
          <a:xfrm>
            <a:off x="266700" y="1927225"/>
            <a:ext cx="8845550" cy="1670050"/>
          </a:xfrm>
        </p:spPr>
        <p:txBody>
          <a:bodyPr/>
          <a:lstStyle/>
          <a:p>
            <a:r>
              <a:rPr lang="en-US" smtClean="0"/>
              <a:t>Get the community to decide on one of the two proposals</a:t>
            </a:r>
          </a:p>
          <a:p>
            <a:r>
              <a:rPr lang="en-US" smtClean="0"/>
              <a:t>Get the community to decide on any modifications to the preferred proposal</a:t>
            </a:r>
          </a:p>
          <a:p>
            <a:pPr marL="742950" lvl="1" indent="-285750"/>
            <a:r>
              <a:rPr lang="en-US" smtClean="0"/>
              <a:t>What you want removed</a:t>
            </a:r>
          </a:p>
          <a:p>
            <a:pPr marL="742950" lvl="1" indent="-285750"/>
            <a:r>
              <a:rPr lang="en-US" smtClean="0"/>
              <a:t>What you want added</a:t>
            </a:r>
          </a:p>
          <a:p>
            <a:pPr marL="742950" lvl="1" indent="-285750"/>
            <a:endParaRPr lang="en-US" smtClean="0"/>
          </a:p>
          <a:p>
            <a:r>
              <a:rPr lang="en-US" smtClean="0"/>
              <a:t>Get ARIN AC to write the preferred modifications and move it forward for ratification so the current roadblock to IPv6 is removed now and not 6 to 12 months down the road.</a:t>
            </a:r>
          </a:p>
          <a:p>
            <a:pPr algn="r">
              <a:buFont typeface="Wingdings" pitchFamily="2" charset="2"/>
              <a:buNone/>
            </a:pPr>
            <a:endParaRPr lang="en-US" sz="2800" smtClean="0"/>
          </a:p>
          <a:p>
            <a:pPr algn="r"/>
            <a:endParaRPr lang="en-US" sz="2800" smtClean="0"/>
          </a:p>
          <a:p>
            <a:pPr algn="r"/>
            <a:endParaRPr lang="en-US" sz="2800" smtClean="0"/>
          </a:p>
          <a:p>
            <a:pPr algn="r"/>
            <a:endParaRPr lang="en-US" sz="2800" smtClean="0"/>
          </a:p>
          <a:p>
            <a:pPr algn="r"/>
            <a:endParaRPr lang="en-US" sz="28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idx="4294967295"/>
          </p:nvPr>
        </p:nvSpPr>
        <p:spPr>
          <a:xfrm>
            <a:off x="811213" y="239713"/>
            <a:ext cx="7435850" cy="838200"/>
          </a:xfrm>
        </p:spPr>
        <p:txBody>
          <a:bodyPr/>
          <a:lstStyle/>
          <a:p>
            <a:pPr algn="ctr"/>
            <a:r>
              <a:rPr lang="en-US" smtClean="0"/>
              <a:t>Size</a:t>
            </a:r>
          </a:p>
        </p:txBody>
      </p:sp>
      <p:sp>
        <p:nvSpPr>
          <p:cNvPr id="98307" name="Content Placeholder 2"/>
          <p:cNvSpPr>
            <a:spLocks noGrp="1"/>
          </p:cNvSpPr>
          <p:nvPr>
            <p:ph idx="4294967295"/>
          </p:nvPr>
        </p:nvSpPr>
        <p:spPr>
          <a:xfrm>
            <a:off x="760413" y="1550988"/>
            <a:ext cx="7435850" cy="4525962"/>
          </a:xfrm>
        </p:spPr>
        <p:txBody>
          <a:bodyPr/>
          <a:lstStyle/>
          <a:p>
            <a:pPr marL="457200" indent="-457200"/>
            <a:r>
              <a:rPr lang="en-US" smtClean="0"/>
              <a:t>Specify a size limit?</a:t>
            </a:r>
          </a:p>
          <a:p>
            <a:pPr marL="457200" indent="-457200"/>
            <a:r>
              <a:rPr lang="en-US" smtClean="0"/>
              <a:t>Specify a standard one size fits all size?</a:t>
            </a:r>
          </a:p>
          <a:p>
            <a:pPr marL="457200" indent="-457200"/>
            <a:r>
              <a:rPr lang="en-US" smtClean="0"/>
              <a:t>What size fits?</a:t>
            </a:r>
          </a:p>
          <a:p>
            <a:pPr marL="1031875" lvl="1" indent="-457200"/>
            <a:r>
              <a:rPr lang="en-US" smtClean="0"/>
              <a:t>/32    where   </a:t>
            </a:r>
            <a:r>
              <a:rPr lang="en-US" smtClean="0">
                <a:ea typeface="ＭＳ Ｐゴシック"/>
                <a:cs typeface="ＭＳ Ｐゴシック"/>
              </a:rPr>
              <a:t>n = /32, m = /64</a:t>
            </a:r>
            <a:endParaRPr lang="en-US" smtClean="0"/>
          </a:p>
          <a:p>
            <a:pPr marL="1031875" lvl="1" indent="-457200"/>
            <a:r>
              <a:rPr lang="en-US" smtClean="0"/>
              <a:t>/24    where   </a:t>
            </a:r>
            <a:r>
              <a:rPr lang="en-US" smtClean="0">
                <a:ea typeface="ＭＳ Ｐゴシック"/>
                <a:cs typeface="ＭＳ Ｐゴシック"/>
              </a:rPr>
              <a:t>n = /24, m = /56</a:t>
            </a:r>
            <a:endParaRPr lang="en-US" smtClean="0"/>
          </a:p>
          <a:p>
            <a:pPr marL="1031875" lvl="1" indent="-457200"/>
            <a:r>
              <a:rPr lang="en-US" smtClean="0"/>
              <a:t>/28    where   </a:t>
            </a:r>
            <a:r>
              <a:rPr lang="en-US" smtClean="0">
                <a:ea typeface="ＭＳ Ｐゴシック"/>
                <a:cs typeface="ＭＳ Ｐゴシック"/>
              </a:rPr>
              <a:t>n = /28, m = /60 the right balance?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811213" y="239713"/>
            <a:ext cx="7435850" cy="838200"/>
          </a:xfrm>
        </p:spPr>
        <p:txBody>
          <a:bodyPr/>
          <a:lstStyle/>
          <a:p>
            <a:pPr algn="ctr"/>
            <a:r>
              <a:rPr lang="en-US" smtClean="0"/>
              <a:t>Review Terms</a:t>
            </a:r>
          </a:p>
        </p:txBody>
      </p:sp>
      <p:sp>
        <p:nvSpPr>
          <p:cNvPr id="102403" name="Content Placeholder 2"/>
          <p:cNvSpPr>
            <a:spLocks noGrp="1"/>
          </p:cNvSpPr>
          <p:nvPr>
            <p:ph idx="4294967295"/>
          </p:nvPr>
        </p:nvSpPr>
        <p:spPr>
          <a:xfrm>
            <a:off x="760413" y="2628900"/>
            <a:ext cx="7435850" cy="3448050"/>
          </a:xfrm>
        </p:spPr>
        <p:txBody>
          <a:bodyPr/>
          <a:lstStyle/>
          <a:p>
            <a:pPr marL="457200" indent="-457200"/>
            <a:r>
              <a:rPr lang="en-US" smtClean="0"/>
              <a:t>Every 3 yrs?</a:t>
            </a:r>
          </a:p>
          <a:p>
            <a:pPr marL="457200" indent="-457200"/>
            <a:r>
              <a:rPr lang="en-US" smtClean="0"/>
              <a:t>One review after 3 yrs then BAU?</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3038475" y="2579688"/>
            <a:ext cx="7435850" cy="838200"/>
          </a:xfrm>
        </p:spPr>
        <p:txBody>
          <a:bodyPr/>
          <a:lstStyle/>
          <a:p>
            <a:r>
              <a:rPr lang="en-US" smtClean="0"/>
              <a:t>Backup</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AutoShape 17" descr="Light upward diagonal"/>
          <p:cNvSpPr>
            <a:spLocks noChangeArrowheads="1"/>
          </p:cNvSpPr>
          <p:nvPr/>
        </p:nvSpPr>
        <p:spPr bwMode="auto">
          <a:xfrm>
            <a:off x="798513" y="2019300"/>
            <a:ext cx="1852612" cy="273050"/>
          </a:xfrm>
          <a:prstGeom prst="roundRect">
            <a:avLst>
              <a:gd name="adj" fmla="val 7111"/>
            </a:avLst>
          </a:prstGeom>
          <a:pattFill prst="ltUpDiag">
            <a:fgClr>
              <a:srgbClr val="EAEAEA"/>
            </a:fgClr>
            <a:bgClr>
              <a:srgbClr val="FFFFFF"/>
            </a:bgClr>
          </a:pattFill>
          <a:ln w="9525">
            <a:solidFill>
              <a:srgbClr val="C2D1E8"/>
            </a:solidFill>
            <a:prstDash val="dash"/>
            <a:round/>
            <a:headEnd/>
            <a:tailEnd/>
          </a:ln>
        </p:spPr>
        <p:txBody>
          <a:bodyPr lIns="82124" tIns="41061" rIns="82124" bIns="41061" anchor="ctr"/>
          <a:lstStyle/>
          <a:p>
            <a:endParaRPr lang="en-US"/>
          </a:p>
        </p:txBody>
      </p:sp>
      <p:sp>
        <p:nvSpPr>
          <p:cNvPr id="52226" name="AutoShape 17" descr="Light upward diagonal"/>
          <p:cNvSpPr>
            <a:spLocks noChangeArrowheads="1"/>
          </p:cNvSpPr>
          <p:nvPr/>
        </p:nvSpPr>
        <p:spPr bwMode="auto">
          <a:xfrm>
            <a:off x="806450" y="2687638"/>
            <a:ext cx="1831975" cy="273050"/>
          </a:xfrm>
          <a:prstGeom prst="roundRect">
            <a:avLst>
              <a:gd name="adj" fmla="val 7111"/>
            </a:avLst>
          </a:prstGeom>
          <a:pattFill prst="ltUpDiag">
            <a:fgClr>
              <a:srgbClr val="EAEAEA"/>
            </a:fgClr>
            <a:bgClr>
              <a:srgbClr val="FFFFFF"/>
            </a:bgClr>
          </a:pattFill>
          <a:ln w="9525">
            <a:solidFill>
              <a:srgbClr val="C2D1E8"/>
            </a:solidFill>
            <a:prstDash val="dash"/>
            <a:round/>
            <a:headEnd/>
            <a:tailEnd/>
          </a:ln>
        </p:spPr>
        <p:txBody>
          <a:bodyPr lIns="82124" tIns="41061" rIns="82124" bIns="41061" anchor="ctr"/>
          <a:lstStyle/>
          <a:p>
            <a:endParaRPr lang="en-US"/>
          </a:p>
        </p:txBody>
      </p:sp>
      <p:sp>
        <p:nvSpPr>
          <p:cNvPr id="52227" name="AutoShape 17" descr="Light upward diagonal"/>
          <p:cNvSpPr>
            <a:spLocks noChangeArrowheads="1"/>
          </p:cNvSpPr>
          <p:nvPr/>
        </p:nvSpPr>
        <p:spPr bwMode="auto">
          <a:xfrm>
            <a:off x="811213" y="2346325"/>
            <a:ext cx="1852612" cy="271463"/>
          </a:xfrm>
          <a:prstGeom prst="roundRect">
            <a:avLst>
              <a:gd name="adj" fmla="val 7111"/>
            </a:avLst>
          </a:prstGeom>
          <a:pattFill prst="ltUpDiag">
            <a:fgClr>
              <a:srgbClr val="EAEAEA"/>
            </a:fgClr>
            <a:bgClr>
              <a:srgbClr val="FFFFFF"/>
            </a:bgClr>
          </a:pattFill>
          <a:ln w="9525">
            <a:solidFill>
              <a:srgbClr val="C2D1E8"/>
            </a:solidFill>
            <a:prstDash val="dash"/>
            <a:round/>
            <a:headEnd/>
            <a:tailEnd/>
          </a:ln>
        </p:spPr>
        <p:txBody>
          <a:bodyPr lIns="82124" tIns="41061" rIns="82124" bIns="41061" anchor="ctr"/>
          <a:lstStyle/>
          <a:p>
            <a:endParaRPr lang="en-US"/>
          </a:p>
        </p:txBody>
      </p:sp>
      <p:sp>
        <p:nvSpPr>
          <p:cNvPr id="52228" name="AutoShape 17" descr="Light upward diagonal"/>
          <p:cNvSpPr>
            <a:spLocks noChangeArrowheads="1"/>
          </p:cNvSpPr>
          <p:nvPr/>
        </p:nvSpPr>
        <p:spPr bwMode="auto">
          <a:xfrm>
            <a:off x="2824163" y="1682750"/>
            <a:ext cx="2578100" cy="1495425"/>
          </a:xfrm>
          <a:prstGeom prst="roundRect">
            <a:avLst>
              <a:gd name="adj" fmla="val 0"/>
            </a:avLst>
          </a:prstGeom>
          <a:pattFill prst="ltUpDiag">
            <a:fgClr>
              <a:srgbClr val="EAEAEA"/>
            </a:fgClr>
            <a:bgClr>
              <a:srgbClr val="FFFFFF"/>
            </a:bgClr>
          </a:pattFill>
          <a:ln w="9525">
            <a:solidFill>
              <a:srgbClr val="C2D1E8"/>
            </a:solidFill>
            <a:prstDash val="dash"/>
            <a:round/>
            <a:headEnd/>
            <a:tailEnd/>
          </a:ln>
        </p:spPr>
        <p:txBody>
          <a:bodyPr lIns="82124" tIns="41061" rIns="82124" bIns="41061" anchor="ctr"/>
          <a:lstStyle/>
          <a:p>
            <a:endParaRPr lang="en-US"/>
          </a:p>
        </p:txBody>
      </p:sp>
      <p:sp>
        <p:nvSpPr>
          <p:cNvPr id="52229" name="AutoShape 5"/>
          <p:cNvSpPr>
            <a:spLocks noChangeArrowheads="1"/>
          </p:cNvSpPr>
          <p:nvPr/>
        </p:nvSpPr>
        <p:spPr bwMode="auto">
          <a:xfrm>
            <a:off x="3122613" y="1681163"/>
            <a:ext cx="603250" cy="1473200"/>
          </a:xfrm>
          <a:prstGeom prst="roundRect">
            <a:avLst>
              <a:gd name="adj" fmla="val 16667"/>
            </a:avLst>
          </a:prstGeom>
          <a:noFill/>
          <a:ln w="9525">
            <a:solidFill>
              <a:srgbClr val="C2D1E8"/>
            </a:solidFill>
            <a:round/>
            <a:headEnd/>
            <a:tailEnd/>
          </a:ln>
        </p:spPr>
        <p:txBody>
          <a:bodyPr lIns="82124" tIns="41061" rIns="82124" bIns="41061" anchor="ctr">
            <a:spAutoFit/>
          </a:bodyPr>
          <a:lstStyle/>
          <a:p>
            <a:endParaRPr lang="en-US"/>
          </a:p>
        </p:txBody>
      </p:sp>
      <p:sp>
        <p:nvSpPr>
          <p:cNvPr id="52230" name="AutoShape 6"/>
          <p:cNvSpPr>
            <a:spLocks noChangeArrowheads="1"/>
          </p:cNvSpPr>
          <p:nvPr/>
        </p:nvSpPr>
        <p:spPr bwMode="auto">
          <a:xfrm>
            <a:off x="2217738" y="1681163"/>
            <a:ext cx="603250" cy="1473200"/>
          </a:xfrm>
          <a:prstGeom prst="roundRect">
            <a:avLst>
              <a:gd name="adj" fmla="val 16667"/>
            </a:avLst>
          </a:prstGeom>
          <a:solidFill>
            <a:srgbClr val="D1F2FF"/>
          </a:solidFill>
          <a:ln w="9525">
            <a:solidFill>
              <a:srgbClr val="C2D1E8"/>
            </a:solidFill>
            <a:round/>
            <a:headEnd/>
            <a:tailEnd/>
          </a:ln>
        </p:spPr>
        <p:txBody>
          <a:bodyPr lIns="82124" tIns="41061" rIns="82124" bIns="41061" anchor="ctr">
            <a:spAutoFit/>
          </a:bodyPr>
          <a:lstStyle/>
          <a:p>
            <a:endParaRPr lang="en-US"/>
          </a:p>
        </p:txBody>
      </p:sp>
      <p:pic>
        <p:nvPicPr>
          <p:cNvPr id="52231" name="Picture 9"/>
          <p:cNvPicPr>
            <a:picLocks noChangeArrowheads="1"/>
          </p:cNvPicPr>
          <p:nvPr/>
        </p:nvPicPr>
        <p:blipFill>
          <a:blip r:embed="rId3" cstate="print"/>
          <a:srcRect/>
          <a:stretch>
            <a:fillRect/>
          </a:stretch>
        </p:blipFill>
        <p:spPr bwMode="auto">
          <a:xfrm>
            <a:off x="2333625" y="2740025"/>
            <a:ext cx="334963" cy="198438"/>
          </a:xfrm>
          <a:prstGeom prst="rect">
            <a:avLst/>
          </a:prstGeom>
          <a:noFill/>
          <a:ln w="9525">
            <a:noFill/>
            <a:miter lim="800000"/>
            <a:headEnd/>
            <a:tailEnd/>
          </a:ln>
        </p:spPr>
      </p:pic>
      <p:pic>
        <p:nvPicPr>
          <p:cNvPr id="52232" name="Picture 8"/>
          <p:cNvPicPr>
            <a:picLocks noChangeAspect="1" noChangeArrowheads="1"/>
          </p:cNvPicPr>
          <p:nvPr/>
        </p:nvPicPr>
        <p:blipFill>
          <a:blip r:embed="rId4" cstate="print"/>
          <a:srcRect/>
          <a:stretch>
            <a:fillRect/>
          </a:stretch>
        </p:blipFill>
        <p:spPr bwMode="auto">
          <a:xfrm>
            <a:off x="3228975" y="2501900"/>
            <a:ext cx="396875" cy="171450"/>
          </a:xfrm>
          <a:prstGeom prst="rect">
            <a:avLst/>
          </a:prstGeom>
          <a:noFill/>
          <a:ln w="9525">
            <a:noFill/>
            <a:miter lim="800000"/>
            <a:headEnd/>
            <a:tailEnd/>
          </a:ln>
        </p:spPr>
      </p:pic>
      <p:sp>
        <p:nvSpPr>
          <p:cNvPr id="52233" name="Text Box 10"/>
          <p:cNvSpPr txBox="1">
            <a:spLocks noChangeArrowheads="1"/>
          </p:cNvSpPr>
          <p:nvPr/>
        </p:nvSpPr>
        <p:spPr bwMode="auto">
          <a:xfrm>
            <a:off x="2332038" y="2921000"/>
            <a:ext cx="396875" cy="266700"/>
          </a:xfrm>
          <a:prstGeom prst="rect">
            <a:avLst/>
          </a:prstGeom>
          <a:noFill/>
          <a:ln w="9525">
            <a:noFill/>
            <a:miter lim="800000"/>
            <a:headEnd/>
            <a:tailEnd/>
          </a:ln>
        </p:spPr>
        <p:txBody>
          <a:bodyPr wrap="none" lIns="82124" tIns="41061" rIns="82124" bIns="41061">
            <a:spAutoFit/>
          </a:bodyPr>
          <a:lstStyle/>
          <a:p>
            <a:r>
              <a:rPr lang="en-US" sz="1200"/>
              <a:t>RG</a:t>
            </a:r>
          </a:p>
        </p:txBody>
      </p:sp>
      <p:sp>
        <p:nvSpPr>
          <p:cNvPr id="15371" name="Text Box 11"/>
          <p:cNvSpPr txBox="1">
            <a:spLocks noChangeArrowheads="1"/>
          </p:cNvSpPr>
          <p:nvPr/>
        </p:nvSpPr>
        <p:spPr bwMode="auto">
          <a:xfrm>
            <a:off x="2333625" y="1774825"/>
            <a:ext cx="379413" cy="244475"/>
          </a:xfrm>
          <a:prstGeom prst="rect">
            <a:avLst/>
          </a:prstGeom>
          <a:solidFill>
            <a:srgbClr val="008000">
              <a:alpha val="51000"/>
            </a:srgbClr>
          </a:solidFill>
          <a:ln w="9525">
            <a:solidFill>
              <a:srgbClr val="008000"/>
            </a:solidFill>
            <a:miter lim="800000"/>
            <a:headEnd/>
            <a:tailEnd/>
          </a:ln>
        </p:spPr>
        <p:txBody>
          <a:bodyPr lIns="82124" tIns="41061" rIns="82124" bIns="41061">
            <a:spAutoFit/>
          </a:bodyPr>
          <a:lstStyle/>
          <a:p>
            <a:pPr>
              <a:defRPr/>
            </a:pPr>
            <a:r>
              <a:rPr lang="en-US" sz="1050" dirty="0">
                <a:latin typeface="Arial" charset="0"/>
                <a:cs typeface="Arial" charset="0"/>
              </a:rPr>
              <a:t>6rd</a:t>
            </a:r>
          </a:p>
        </p:txBody>
      </p:sp>
      <p:sp>
        <p:nvSpPr>
          <p:cNvPr id="52235" name="AutoShape 18"/>
          <p:cNvSpPr>
            <a:spLocks noChangeArrowheads="1"/>
          </p:cNvSpPr>
          <p:nvPr/>
        </p:nvSpPr>
        <p:spPr bwMode="auto">
          <a:xfrm>
            <a:off x="5430838" y="1689100"/>
            <a:ext cx="603250" cy="1473200"/>
          </a:xfrm>
          <a:prstGeom prst="roundRect">
            <a:avLst>
              <a:gd name="adj" fmla="val 16667"/>
            </a:avLst>
          </a:prstGeom>
          <a:solidFill>
            <a:srgbClr val="D1F2FF"/>
          </a:solidFill>
          <a:ln w="9525">
            <a:solidFill>
              <a:srgbClr val="C2D1E8"/>
            </a:solidFill>
            <a:round/>
            <a:headEnd/>
            <a:tailEnd/>
          </a:ln>
        </p:spPr>
        <p:txBody>
          <a:bodyPr lIns="82124" tIns="41061" rIns="82124" bIns="41061" anchor="ctr">
            <a:spAutoFit/>
          </a:bodyPr>
          <a:lstStyle/>
          <a:p>
            <a:endParaRPr lang="en-US"/>
          </a:p>
        </p:txBody>
      </p:sp>
      <p:pic>
        <p:nvPicPr>
          <p:cNvPr id="52236" name="Picture 20"/>
          <p:cNvPicPr>
            <a:picLocks noChangeArrowheads="1"/>
          </p:cNvPicPr>
          <p:nvPr/>
        </p:nvPicPr>
        <p:blipFill>
          <a:blip r:embed="rId5" cstate="print"/>
          <a:srcRect/>
          <a:stretch>
            <a:fillRect/>
          </a:stretch>
        </p:blipFill>
        <p:spPr bwMode="auto">
          <a:xfrm>
            <a:off x="5995988" y="1558925"/>
            <a:ext cx="2119312" cy="1681163"/>
          </a:xfrm>
          <a:prstGeom prst="rect">
            <a:avLst/>
          </a:prstGeom>
          <a:noFill/>
          <a:ln w="9525">
            <a:noFill/>
            <a:miter lim="800000"/>
            <a:headEnd/>
            <a:tailEnd/>
          </a:ln>
        </p:spPr>
      </p:pic>
      <p:sp>
        <p:nvSpPr>
          <p:cNvPr id="52237" name="AutoShape 22"/>
          <p:cNvSpPr>
            <a:spLocks noChangeArrowheads="1"/>
          </p:cNvSpPr>
          <p:nvPr/>
        </p:nvSpPr>
        <p:spPr bwMode="auto">
          <a:xfrm>
            <a:off x="4251325" y="1681163"/>
            <a:ext cx="603250" cy="1473200"/>
          </a:xfrm>
          <a:prstGeom prst="roundRect">
            <a:avLst>
              <a:gd name="adj" fmla="val 16667"/>
            </a:avLst>
          </a:prstGeom>
          <a:solidFill>
            <a:schemeClr val="bg1"/>
          </a:solidFill>
          <a:ln w="9525">
            <a:solidFill>
              <a:srgbClr val="C2D1E8"/>
            </a:solidFill>
            <a:round/>
            <a:headEnd/>
            <a:tailEnd/>
          </a:ln>
        </p:spPr>
        <p:txBody>
          <a:bodyPr lIns="82124" tIns="41061" rIns="82124" bIns="41061" anchor="ctr">
            <a:spAutoFit/>
          </a:bodyPr>
          <a:lstStyle/>
          <a:p>
            <a:endParaRPr lang="en-US"/>
          </a:p>
        </p:txBody>
      </p:sp>
      <p:grpSp>
        <p:nvGrpSpPr>
          <p:cNvPr id="52238" name="Group 23"/>
          <p:cNvGrpSpPr>
            <a:grpSpLocks/>
          </p:cNvGrpSpPr>
          <p:nvPr/>
        </p:nvGrpSpPr>
        <p:grpSpPr bwMode="auto">
          <a:xfrm>
            <a:off x="4432300" y="2357438"/>
            <a:ext cx="333375" cy="334962"/>
            <a:chOff x="4760" y="176"/>
            <a:chExt cx="524" cy="528"/>
          </a:xfrm>
        </p:grpSpPr>
        <p:sp>
          <p:nvSpPr>
            <p:cNvPr id="52335" name="Freeform 24"/>
            <p:cNvSpPr>
              <a:spLocks/>
            </p:cNvSpPr>
            <p:nvPr/>
          </p:nvSpPr>
          <p:spPr bwMode="auto">
            <a:xfrm>
              <a:off x="4763" y="189"/>
              <a:ext cx="490" cy="473"/>
            </a:xfrm>
            <a:custGeom>
              <a:avLst/>
              <a:gdLst>
                <a:gd name="T0" fmla="*/ 0 w 490"/>
                <a:gd name="T1" fmla="*/ 103 h 473"/>
                <a:gd name="T2" fmla="*/ 26 w 490"/>
                <a:gd name="T3" fmla="*/ 378 h 473"/>
                <a:gd name="T4" fmla="*/ 215 w 490"/>
                <a:gd name="T5" fmla="*/ 473 h 473"/>
                <a:gd name="T6" fmla="*/ 395 w 490"/>
                <a:gd name="T7" fmla="*/ 430 h 473"/>
                <a:gd name="T8" fmla="*/ 464 w 490"/>
                <a:gd name="T9" fmla="*/ 378 h 473"/>
                <a:gd name="T10" fmla="*/ 490 w 490"/>
                <a:gd name="T11" fmla="*/ 95 h 473"/>
                <a:gd name="T12" fmla="*/ 378 w 490"/>
                <a:gd name="T13" fmla="*/ 26 h 473"/>
                <a:gd name="T14" fmla="*/ 309 w 490"/>
                <a:gd name="T15" fmla="*/ 0 h 473"/>
                <a:gd name="T16" fmla="*/ 129 w 490"/>
                <a:gd name="T17" fmla="*/ 9 h 473"/>
                <a:gd name="T18" fmla="*/ 51 w 490"/>
                <a:gd name="T19" fmla="*/ 35 h 473"/>
                <a:gd name="T20" fmla="*/ 0 w 490"/>
                <a:gd name="T21" fmla="*/ 103 h 4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0"/>
                <a:gd name="T34" fmla="*/ 0 h 473"/>
                <a:gd name="T35" fmla="*/ 490 w 490"/>
                <a:gd name="T36" fmla="*/ 473 h 4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0" h="473">
                  <a:moveTo>
                    <a:pt x="0" y="103"/>
                  </a:moveTo>
                  <a:lnTo>
                    <a:pt x="26" y="378"/>
                  </a:lnTo>
                  <a:lnTo>
                    <a:pt x="215" y="473"/>
                  </a:lnTo>
                  <a:lnTo>
                    <a:pt x="395" y="430"/>
                  </a:lnTo>
                  <a:lnTo>
                    <a:pt x="464" y="378"/>
                  </a:lnTo>
                  <a:lnTo>
                    <a:pt x="490" y="95"/>
                  </a:lnTo>
                  <a:lnTo>
                    <a:pt x="378" y="26"/>
                  </a:lnTo>
                  <a:lnTo>
                    <a:pt x="309" y="0"/>
                  </a:lnTo>
                  <a:lnTo>
                    <a:pt x="129" y="9"/>
                  </a:lnTo>
                  <a:lnTo>
                    <a:pt x="51" y="35"/>
                  </a:lnTo>
                  <a:lnTo>
                    <a:pt x="0" y="103"/>
                  </a:lnTo>
                  <a:close/>
                </a:path>
              </a:pathLst>
            </a:custGeom>
            <a:solidFill>
              <a:schemeClr val="bg1"/>
            </a:solidFill>
            <a:ln w="9525">
              <a:noFill/>
              <a:round/>
              <a:headEnd/>
              <a:tailEnd/>
            </a:ln>
          </p:spPr>
          <p:txBody>
            <a:bodyPr lIns="82124" tIns="41061" rIns="82124" bIns="41061"/>
            <a:lstStyle/>
            <a:p>
              <a:endParaRPr lang="en-US"/>
            </a:p>
          </p:txBody>
        </p:sp>
        <p:pic>
          <p:nvPicPr>
            <p:cNvPr id="52336" name="Picture 25" descr="RouterBroadbnd"/>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760" y="176"/>
              <a:ext cx="524" cy="528"/>
            </a:xfrm>
            <a:prstGeom prst="rect">
              <a:avLst/>
            </a:prstGeom>
            <a:noFill/>
            <a:ln w="9525">
              <a:noFill/>
              <a:miter lim="800000"/>
              <a:headEnd/>
              <a:tailEnd/>
            </a:ln>
          </p:spPr>
        </p:pic>
      </p:grpSp>
      <p:grpSp>
        <p:nvGrpSpPr>
          <p:cNvPr id="52239" name="Group 32"/>
          <p:cNvGrpSpPr>
            <a:grpSpLocks/>
          </p:cNvGrpSpPr>
          <p:nvPr/>
        </p:nvGrpSpPr>
        <p:grpSpPr bwMode="auto">
          <a:xfrm>
            <a:off x="5599113" y="2054225"/>
            <a:ext cx="323850" cy="363538"/>
            <a:chOff x="4141" y="2567"/>
            <a:chExt cx="241" cy="271"/>
          </a:xfrm>
        </p:grpSpPr>
        <p:pic>
          <p:nvPicPr>
            <p:cNvPr id="52329" name="Picture 33" descr="Gateway"/>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141" y="2567"/>
              <a:ext cx="241" cy="271"/>
            </a:xfrm>
            <a:prstGeom prst="rect">
              <a:avLst/>
            </a:prstGeom>
            <a:noFill/>
            <a:ln w="9525">
              <a:noFill/>
              <a:miter lim="800000"/>
              <a:headEnd/>
              <a:tailEnd/>
            </a:ln>
          </p:spPr>
        </p:pic>
        <p:grpSp>
          <p:nvGrpSpPr>
            <p:cNvPr id="52330" name="Group 34"/>
            <p:cNvGrpSpPr>
              <a:grpSpLocks/>
            </p:cNvGrpSpPr>
            <p:nvPr/>
          </p:nvGrpSpPr>
          <p:grpSpPr bwMode="auto">
            <a:xfrm>
              <a:off x="4234" y="2709"/>
              <a:ext cx="44" cy="62"/>
              <a:chOff x="180" y="1883"/>
              <a:chExt cx="216" cy="441"/>
            </a:xfrm>
          </p:grpSpPr>
          <p:sp>
            <p:nvSpPr>
              <p:cNvPr id="52331" name="AutoShape 35"/>
              <p:cNvSpPr>
                <a:spLocks noChangeArrowheads="1"/>
              </p:cNvSpPr>
              <p:nvPr/>
            </p:nvSpPr>
            <p:spPr bwMode="auto">
              <a:xfrm>
                <a:off x="185" y="196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52332" name="AutoShape 36"/>
              <p:cNvSpPr>
                <a:spLocks noChangeArrowheads="1"/>
              </p:cNvSpPr>
              <p:nvPr/>
            </p:nvSpPr>
            <p:spPr bwMode="auto">
              <a:xfrm rot="10800000">
                <a:off x="241" y="2054"/>
                <a:ext cx="141" cy="181"/>
              </a:xfrm>
              <a:prstGeom prst="rightArrow">
                <a:avLst>
                  <a:gd name="adj1" fmla="val 72380"/>
                  <a:gd name="adj2" fmla="val 68083"/>
                </a:avLst>
              </a:prstGeom>
              <a:solidFill>
                <a:schemeClr val="accent2"/>
              </a:solidFill>
              <a:ln w="9525">
                <a:noFill/>
                <a:miter lim="800000"/>
                <a:headEnd/>
                <a:tailEnd/>
              </a:ln>
            </p:spPr>
            <p:txBody>
              <a:bodyPr lIns="82124" tIns="41061" rIns="82124" bIns="41061" anchor="ctr">
                <a:spAutoFit/>
              </a:bodyPr>
              <a:lstStyle/>
              <a:p>
                <a:endParaRPr lang="en-US"/>
              </a:p>
            </p:txBody>
          </p:sp>
          <p:sp>
            <p:nvSpPr>
              <p:cNvPr id="52333" name="AutoShape 37"/>
              <p:cNvSpPr>
                <a:spLocks noChangeArrowheads="1"/>
              </p:cNvSpPr>
              <p:nvPr/>
            </p:nvSpPr>
            <p:spPr bwMode="auto">
              <a:xfrm rot="10800000">
                <a:off x="255" y="188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52334" name="AutoShape 38"/>
              <p:cNvSpPr>
                <a:spLocks noChangeArrowheads="1"/>
              </p:cNvSpPr>
              <p:nvPr/>
            </p:nvSpPr>
            <p:spPr bwMode="auto">
              <a:xfrm>
                <a:off x="180" y="214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grpSp>
      </p:grpSp>
      <p:sp>
        <p:nvSpPr>
          <p:cNvPr id="52240" name="Text Box 39"/>
          <p:cNvSpPr txBox="1">
            <a:spLocks noChangeArrowheads="1"/>
          </p:cNvSpPr>
          <p:nvPr/>
        </p:nvSpPr>
        <p:spPr bwMode="auto">
          <a:xfrm>
            <a:off x="5299075" y="2778125"/>
            <a:ext cx="890588" cy="390525"/>
          </a:xfrm>
          <a:prstGeom prst="rect">
            <a:avLst/>
          </a:prstGeom>
          <a:noFill/>
          <a:ln w="9525">
            <a:noFill/>
            <a:miter lim="800000"/>
            <a:headEnd/>
            <a:tailEnd/>
          </a:ln>
        </p:spPr>
        <p:txBody>
          <a:bodyPr wrap="none" lIns="82124" tIns="41061" rIns="82124" bIns="41061">
            <a:spAutoFit/>
          </a:bodyPr>
          <a:lstStyle/>
          <a:p>
            <a:pPr algn="ctr"/>
            <a:r>
              <a:rPr lang="en-US" sz="1000" b="1"/>
              <a:t> 6rd Border </a:t>
            </a:r>
          </a:p>
          <a:p>
            <a:pPr algn="ctr"/>
            <a:r>
              <a:rPr lang="en-US" sz="1000" b="1"/>
              <a:t>Relays</a:t>
            </a:r>
          </a:p>
        </p:txBody>
      </p:sp>
      <p:sp>
        <p:nvSpPr>
          <p:cNvPr id="52241" name="Text Box 46"/>
          <p:cNvSpPr txBox="1">
            <a:spLocks noChangeArrowheads="1"/>
          </p:cNvSpPr>
          <p:nvPr/>
        </p:nvSpPr>
        <p:spPr bwMode="auto">
          <a:xfrm>
            <a:off x="984250" y="2016125"/>
            <a:ext cx="1320800" cy="474663"/>
          </a:xfrm>
          <a:prstGeom prst="rect">
            <a:avLst/>
          </a:prstGeom>
          <a:noFill/>
          <a:ln w="9525">
            <a:noFill/>
            <a:miter lim="800000"/>
            <a:headEnd/>
            <a:tailEnd/>
          </a:ln>
        </p:spPr>
        <p:txBody>
          <a:bodyPr lIns="82124" tIns="41061" rIns="82124" bIns="41061">
            <a:spAutoFit/>
          </a:bodyPr>
          <a:lstStyle/>
          <a:p>
            <a:r>
              <a:rPr lang="en-US" sz="1400">
                <a:solidFill>
                  <a:srgbClr val="008000"/>
                </a:solidFill>
              </a:rPr>
              <a:t>IPv4 + IPv6</a:t>
            </a:r>
          </a:p>
          <a:p>
            <a:endParaRPr lang="en-US" sz="1400">
              <a:solidFill>
                <a:srgbClr val="008000"/>
              </a:solidFill>
            </a:endParaRPr>
          </a:p>
        </p:txBody>
      </p:sp>
      <p:sp>
        <p:nvSpPr>
          <p:cNvPr id="52242" name="Text Box 16"/>
          <p:cNvSpPr txBox="1">
            <a:spLocks noChangeArrowheads="1"/>
          </p:cNvSpPr>
          <p:nvPr/>
        </p:nvSpPr>
        <p:spPr bwMode="auto">
          <a:xfrm>
            <a:off x="2439988" y="2417763"/>
            <a:ext cx="165100" cy="166687"/>
          </a:xfrm>
          <a:prstGeom prst="rect">
            <a:avLst/>
          </a:prstGeom>
          <a:noFill/>
          <a:ln w="9525">
            <a:noFill/>
            <a:miter lim="800000"/>
            <a:headEnd/>
            <a:tailEnd/>
          </a:ln>
        </p:spPr>
        <p:txBody>
          <a:bodyPr wrap="none" lIns="82124" tIns="41061" rIns="82124" bIns="41061">
            <a:spAutoFit/>
          </a:bodyPr>
          <a:lstStyle/>
          <a:p>
            <a:endParaRPr lang="en-US" sz="600"/>
          </a:p>
        </p:txBody>
      </p:sp>
      <p:sp>
        <p:nvSpPr>
          <p:cNvPr id="52243" name="Right Brace 19"/>
          <p:cNvSpPr>
            <a:spLocks/>
          </p:cNvSpPr>
          <p:nvPr/>
        </p:nvSpPr>
        <p:spPr bwMode="auto">
          <a:xfrm rot="16200000" flipH="1">
            <a:off x="3954463" y="1709738"/>
            <a:ext cx="323850" cy="3263900"/>
          </a:xfrm>
          <a:prstGeom prst="rightBrace">
            <a:avLst>
              <a:gd name="adj1" fmla="val 52912"/>
              <a:gd name="adj2" fmla="val 50361"/>
            </a:avLst>
          </a:prstGeom>
          <a:noFill/>
          <a:ln w="19050">
            <a:solidFill>
              <a:schemeClr val="accent1"/>
            </a:solidFill>
            <a:round/>
            <a:headEnd/>
            <a:tailEnd/>
          </a:ln>
        </p:spPr>
        <p:txBody>
          <a:bodyPr vert="eaVert" wrap="none"/>
          <a:lstStyle/>
          <a:p>
            <a:endParaRPr lang="en-US">
              <a:solidFill>
                <a:srgbClr val="008000"/>
              </a:solidFill>
              <a:latin typeface="Calibri" pitchFamily="34" charset="0"/>
            </a:endParaRPr>
          </a:p>
        </p:txBody>
      </p:sp>
      <p:sp>
        <p:nvSpPr>
          <p:cNvPr id="52244" name="TextBox 53"/>
          <p:cNvSpPr txBox="1">
            <a:spLocks noChangeArrowheads="1"/>
          </p:cNvSpPr>
          <p:nvPr/>
        </p:nvSpPr>
        <p:spPr bwMode="auto">
          <a:xfrm>
            <a:off x="3881438" y="3448050"/>
            <a:ext cx="617537" cy="276225"/>
          </a:xfrm>
          <a:prstGeom prst="rect">
            <a:avLst/>
          </a:prstGeom>
          <a:noFill/>
          <a:ln w="9525">
            <a:noFill/>
            <a:miter lim="800000"/>
            <a:headEnd/>
            <a:tailEnd/>
          </a:ln>
        </p:spPr>
        <p:txBody>
          <a:bodyPr>
            <a:spAutoFit/>
          </a:bodyPr>
          <a:lstStyle/>
          <a:p>
            <a:r>
              <a:rPr lang="en-US" sz="1200" b="1">
                <a:solidFill>
                  <a:schemeClr val="tx2"/>
                </a:solidFill>
              </a:rPr>
              <a:t>IPv4 </a:t>
            </a:r>
          </a:p>
        </p:txBody>
      </p:sp>
      <p:sp>
        <p:nvSpPr>
          <p:cNvPr id="52245" name="Text Box 46"/>
          <p:cNvSpPr txBox="1">
            <a:spLocks noChangeArrowheads="1"/>
          </p:cNvSpPr>
          <p:nvPr/>
        </p:nvSpPr>
        <p:spPr bwMode="auto">
          <a:xfrm>
            <a:off x="6376988" y="2193925"/>
            <a:ext cx="1377950" cy="574675"/>
          </a:xfrm>
          <a:prstGeom prst="rect">
            <a:avLst/>
          </a:prstGeom>
          <a:noFill/>
          <a:ln w="9525">
            <a:noFill/>
            <a:miter lim="800000"/>
            <a:headEnd/>
            <a:tailEnd/>
          </a:ln>
        </p:spPr>
        <p:txBody>
          <a:bodyPr lIns="82124" tIns="41061" rIns="82124" bIns="41061">
            <a:spAutoFit/>
          </a:bodyPr>
          <a:lstStyle/>
          <a:p>
            <a:pPr algn="ctr"/>
            <a:r>
              <a:rPr lang="en-US" sz="1600" b="1">
                <a:solidFill>
                  <a:srgbClr val="008000"/>
                </a:solidFill>
              </a:rPr>
              <a:t>IPv4 + IPv6 Core</a:t>
            </a:r>
          </a:p>
        </p:txBody>
      </p:sp>
      <p:pic>
        <p:nvPicPr>
          <p:cNvPr id="52246" name="Picture 9"/>
          <p:cNvPicPr>
            <a:picLocks noChangeArrowheads="1"/>
          </p:cNvPicPr>
          <p:nvPr/>
        </p:nvPicPr>
        <p:blipFill>
          <a:blip r:embed="rId3" cstate="print"/>
          <a:srcRect/>
          <a:stretch>
            <a:fillRect/>
          </a:stretch>
        </p:blipFill>
        <p:spPr bwMode="auto">
          <a:xfrm>
            <a:off x="2328863" y="2439988"/>
            <a:ext cx="334962" cy="198437"/>
          </a:xfrm>
          <a:prstGeom prst="rect">
            <a:avLst/>
          </a:prstGeom>
          <a:noFill/>
          <a:ln w="9525">
            <a:noFill/>
            <a:miter lim="800000"/>
            <a:headEnd/>
            <a:tailEnd/>
          </a:ln>
        </p:spPr>
      </p:pic>
      <p:pic>
        <p:nvPicPr>
          <p:cNvPr id="52247" name="Picture 9"/>
          <p:cNvPicPr>
            <a:picLocks noChangeArrowheads="1"/>
          </p:cNvPicPr>
          <p:nvPr/>
        </p:nvPicPr>
        <p:blipFill>
          <a:blip r:embed="rId3" cstate="print"/>
          <a:srcRect/>
          <a:stretch>
            <a:fillRect/>
          </a:stretch>
        </p:blipFill>
        <p:spPr bwMode="auto">
          <a:xfrm>
            <a:off x="2328863" y="2117725"/>
            <a:ext cx="334962" cy="198438"/>
          </a:xfrm>
          <a:prstGeom prst="rect">
            <a:avLst/>
          </a:prstGeom>
          <a:noFill/>
          <a:ln w="9525">
            <a:noFill/>
            <a:miter lim="800000"/>
            <a:headEnd/>
            <a:tailEnd/>
          </a:ln>
        </p:spPr>
      </p:pic>
      <p:pic>
        <p:nvPicPr>
          <p:cNvPr id="52248" name="Picture 8"/>
          <p:cNvPicPr>
            <a:picLocks noChangeAspect="1" noChangeArrowheads="1"/>
          </p:cNvPicPr>
          <p:nvPr/>
        </p:nvPicPr>
        <p:blipFill>
          <a:blip r:embed="rId4" cstate="print"/>
          <a:srcRect/>
          <a:stretch>
            <a:fillRect/>
          </a:stretch>
        </p:blipFill>
        <p:spPr bwMode="auto">
          <a:xfrm>
            <a:off x="3257550" y="2109788"/>
            <a:ext cx="396875" cy="171450"/>
          </a:xfrm>
          <a:prstGeom prst="rect">
            <a:avLst/>
          </a:prstGeom>
          <a:noFill/>
          <a:ln w="9525">
            <a:noFill/>
            <a:miter lim="800000"/>
            <a:headEnd/>
            <a:tailEnd/>
          </a:ln>
        </p:spPr>
      </p:pic>
      <p:grpSp>
        <p:nvGrpSpPr>
          <p:cNvPr id="52249" name="Group 23"/>
          <p:cNvGrpSpPr>
            <a:grpSpLocks/>
          </p:cNvGrpSpPr>
          <p:nvPr/>
        </p:nvGrpSpPr>
        <p:grpSpPr bwMode="auto">
          <a:xfrm>
            <a:off x="4435475" y="1981200"/>
            <a:ext cx="333375" cy="334963"/>
            <a:chOff x="4760" y="176"/>
            <a:chExt cx="524" cy="528"/>
          </a:xfrm>
        </p:grpSpPr>
        <p:sp>
          <p:nvSpPr>
            <p:cNvPr id="52327" name="Freeform 24"/>
            <p:cNvSpPr>
              <a:spLocks/>
            </p:cNvSpPr>
            <p:nvPr/>
          </p:nvSpPr>
          <p:spPr bwMode="auto">
            <a:xfrm>
              <a:off x="4763" y="189"/>
              <a:ext cx="490" cy="473"/>
            </a:xfrm>
            <a:custGeom>
              <a:avLst/>
              <a:gdLst>
                <a:gd name="T0" fmla="*/ 0 w 490"/>
                <a:gd name="T1" fmla="*/ 103 h 473"/>
                <a:gd name="T2" fmla="*/ 26 w 490"/>
                <a:gd name="T3" fmla="*/ 378 h 473"/>
                <a:gd name="T4" fmla="*/ 215 w 490"/>
                <a:gd name="T5" fmla="*/ 473 h 473"/>
                <a:gd name="T6" fmla="*/ 395 w 490"/>
                <a:gd name="T7" fmla="*/ 430 h 473"/>
                <a:gd name="T8" fmla="*/ 464 w 490"/>
                <a:gd name="T9" fmla="*/ 378 h 473"/>
                <a:gd name="T10" fmla="*/ 490 w 490"/>
                <a:gd name="T11" fmla="*/ 95 h 473"/>
                <a:gd name="T12" fmla="*/ 378 w 490"/>
                <a:gd name="T13" fmla="*/ 26 h 473"/>
                <a:gd name="T14" fmla="*/ 309 w 490"/>
                <a:gd name="T15" fmla="*/ 0 h 473"/>
                <a:gd name="T16" fmla="*/ 129 w 490"/>
                <a:gd name="T17" fmla="*/ 9 h 473"/>
                <a:gd name="T18" fmla="*/ 51 w 490"/>
                <a:gd name="T19" fmla="*/ 35 h 473"/>
                <a:gd name="T20" fmla="*/ 0 w 490"/>
                <a:gd name="T21" fmla="*/ 103 h 4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0"/>
                <a:gd name="T34" fmla="*/ 0 h 473"/>
                <a:gd name="T35" fmla="*/ 490 w 490"/>
                <a:gd name="T36" fmla="*/ 473 h 4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0" h="473">
                  <a:moveTo>
                    <a:pt x="0" y="103"/>
                  </a:moveTo>
                  <a:lnTo>
                    <a:pt x="26" y="378"/>
                  </a:lnTo>
                  <a:lnTo>
                    <a:pt x="215" y="473"/>
                  </a:lnTo>
                  <a:lnTo>
                    <a:pt x="395" y="430"/>
                  </a:lnTo>
                  <a:lnTo>
                    <a:pt x="464" y="378"/>
                  </a:lnTo>
                  <a:lnTo>
                    <a:pt x="490" y="95"/>
                  </a:lnTo>
                  <a:lnTo>
                    <a:pt x="378" y="26"/>
                  </a:lnTo>
                  <a:lnTo>
                    <a:pt x="309" y="0"/>
                  </a:lnTo>
                  <a:lnTo>
                    <a:pt x="129" y="9"/>
                  </a:lnTo>
                  <a:lnTo>
                    <a:pt x="51" y="35"/>
                  </a:lnTo>
                  <a:lnTo>
                    <a:pt x="0" y="103"/>
                  </a:lnTo>
                  <a:close/>
                </a:path>
              </a:pathLst>
            </a:custGeom>
            <a:solidFill>
              <a:schemeClr val="bg1"/>
            </a:solidFill>
            <a:ln w="9525">
              <a:noFill/>
              <a:round/>
              <a:headEnd/>
              <a:tailEnd/>
            </a:ln>
          </p:spPr>
          <p:txBody>
            <a:bodyPr lIns="82124" tIns="41061" rIns="82124" bIns="41061"/>
            <a:lstStyle/>
            <a:p>
              <a:endParaRPr lang="en-US"/>
            </a:p>
          </p:txBody>
        </p:sp>
        <p:pic>
          <p:nvPicPr>
            <p:cNvPr id="52328" name="Picture 25" descr="RouterBroadbnd"/>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760" y="176"/>
              <a:ext cx="524" cy="528"/>
            </a:xfrm>
            <a:prstGeom prst="rect">
              <a:avLst/>
            </a:prstGeom>
            <a:noFill/>
            <a:ln w="9525">
              <a:noFill/>
              <a:miter lim="800000"/>
              <a:headEnd/>
              <a:tailEnd/>
            </a:ln>
          </p:spPr>
        </p:pic>
      </p:grpSp>
      <p:grpSp>
        <p:nvGrpSpPr>
          <p:cNvPr id="52250" name="Group 32"/>
          <p:cNvGrpSpPr>
            <a:grpSpLocks/>
          </p:cNvGrpSpPr>
          <p:nvPr/>
        </p:nvGrpSpPr>
        <p:grpSpPr bwMode="auto">
          <a:xfrm>
            <a:off x="5595938" y="2446338"/>
            <a:ext cx="323850" cy="363537"/>
            <a:chOff x="4141" y="2567"/>
            <a:chExt cx="241" cy="271"/>
          </a:xfrm>
        </p:grpSpPr>
        <p:pic>
          <p:nvPicPr>
            <p:cNvPr id="52321" name="Picture 33" descr="Gateway"/>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141" y="2567"/>
              <a:ext cx="241" cy="271"/>
            </a:xfrm>
            <a:prstGeom prst="rect">
              <a:avLst/>
            </a:prstGeom>
            <a:noFill/>
            <a:ln w="9525">
              <a:noFill/>
              <a:miter lim="800000"/>
              <a:headEnd/>
              <a:tailEnd/>
            </a:ln>
          </p:spPr>
        </p:pic>
        <p:grpSp>
          <p:nvGrpSpPr>
            <p:cNvPr id="52322" name="Group 34"/>
            <p:cNvGrpSpPr>
              <a:grpSpLocks/>
            </p:cNvGrpSpPr>
            <p:nvPr/>
          </p:nvGrpSpPr>
          <p:grpSpPr bwMode="auto">
            <a:xfrm>
              <a:off x="4234" y="2704"/>
              <a:ext cx="45" cy="61"/>
              <a:chOff x="180" y="1883"/>
              <a:chExt cx="216" cy="441"/>
            </a:xfrm>
          </p:grpSpPr>
          <p:sp>
            <p:nvSpPr>
              <p:cNvPr id="52323" name="AutoShape 35"/>
              <p:cNvSpPr>
                <a:spLocks noChangeArrowheads="1"/>
              </p:cNvSpPr>
              <p:nvPr/>
            </p:nvSpPr>
            <p:spPr bwMode="auto">
              <a:xfrm>
                <a:off x="185" y="196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52324" name="AutoShape 36"/>
              <p:cNvSpPr>
                <a:spLocks noChangeArrowheads="1"/>
              </p:cNvSpPr>
              <p:nvPr/>
            </p:nvSpPr>
            <p:spPr bwMode="auto">
              <a:xfrm rot="10800000">
                <a:off x="241" y="2054"/>
                <a:ext cx="141" cy="181"/>
              </a:xfrm>
              <a:prstGeom prst="rightArrow">
                <a:avLst>
                  <a:gd name="adj1" fmla="val 72380"/>
                  <a:gd name="adj2" fmla="val 68083"/>
                </a:avLst>
              </a:prstGeom>
              <a:solidFill>
                <a:schemeClr val="accent2"/>
              </a:solidFill>
              <a:ln w="9525">
                <a:noFill/>
                <a:miter lim="800000"/>
                <a:headEnd/>
                <a:tailEnd/>
              </a:ln>
            </p:spPr>
            <p:txBody>
              <a:bodyPr lIns="82124" tIns="41061" rIns="82124" bIns="41061" anchor="ctr">
                <a:spAutoFit/>
              </a:bodyPr>
              <a:lstStyle/>
              <a:p>
                <a:endParaRPr lang="en-US"/>
              </a:p>
            </p:txBody>
          </p:sp>
          <p:sp>
            <p:nvSpPr>
              <p:cNvPr id="52325" name="AutoShape 37"/>
              <p:cNvSpPr>
                <a:spLocks noChangeArrowheads="1"/>
              </p:cNvSpPr>
              <p:nvPr/>
            </p:nvSpPr>
            <p:spPr bwMode="auto">
              <a:xfrm rot="10800000">
                <a:off x="255" y="188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52326" name="AutoShape 38"/>
              <p:cNvSpPr>
                <a:spLocks noChangeArrowheads="1"/>
              </p:cNvSpPr>
              <p:nvPr/>
            </p:nvSpPr>
            <p:spPr bwMode="auto">
              <a:xfrm>
                <a:off x="180" y="214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grpSp>
      </p:grpSp>
      <p:pic>
        <p:nvPicPr>
          <p:cNvPr id="52251" name="Picture 33" descr="Gateway"/>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931025" y="3022600"/>
            <a:ext cx="323850" cy="363538"/>
          </a:xfrm>
          <a:prstGeom prst="rect">
            <a:avLst/>
          </a:prstGeom>
          <a:noFill/>
          <a:ln w="9525">
            <a:noFill/>
            <a:miter lim="800000"/>
            <a:headEnd/>
            <a:tailEnd/>
          </a:ln>
        </p:spPr>
      </p:pic>
      <p:grpSp>
        <p:nvGrpSpPr>
          <p:cNvPr id="52252" name="Group 34"/>
          <p:cNvGrpSpPr>
            <a:grpSpLocks/>
          </p:cNvGrpSpPr>
          <p:nvPr/>
        </p:nvGrpSpPr>
        <p:grpSpPr bwMode="auto">
          <a:xfrm>
            <a:off x="7056438" y="3206750"/>
            <a:ext cx="60325" cy="82550"/>
            <a:chOff x="180" y="1883"/>
            <a:chExt cx="216" cy="441"/>
          </a:xfrm>
        </p:grpSpPr>
        <p:sp>
          <p:nvSpPr>
            <p:cNvPr id="52317" name="AutoShape 35"/>
            <p:cNvSpPr>
              <a:spLocks noChangeArrowheads="1"/>
            </p:cNvSpPr>
            <p:nvPr/>
          </p:nvSpPr>
          <p:spPr bwMode="auto">
            <a:xfrm>
              <a:off x="185" y="196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52318" name="AutoShape 36"/>
            <p:cNvSpPr>
              <a:spLocks noChangeArrowheads="1"/>
            </p:cNvSpPr>
            <p:nvPr/>
          </p:nvSpPr>
          <p:spPr bwMode="auto">
            <a:xfrm rot="10800000">
              <a:off x="241" y="2054"/>
              <a:ext cx="141" cy="181"/>
            </a:xfrm>
            <a:prstGeom prst="rightArrow">
              <a:avLst>
                <a:gd name="adj1" fmla="val 72380"/>
                <a:gd name="adj2" fmla="val 68083"/>
              </a:avLst>
            </a:prstGeom>
            <a:solidFill>
              <a:schemeClr val="accent2"/>
            </a:solidFill>
            <a:ln w="9525">
              <a:noFill/>
              <a:miter lim="800000"/>
              <a:headEnd/>
              <a:tailEnd/>
            </a:ln>
          </p:spPr>
          <p:txBody>
            <a:bodyPr lIns="82124" tIns="41061" rIns="82124" bIns="41061" anchor="ctr">
              <a:spAutoFit/>
            </a:bodyPr>
            <a:lstStyle/>
            <a:p>
              <a:endParaRPr lang="en-US"/>
            </a:p>
          </p:txBody>
        </p:sp>
        <p:sp>
          <p:nvSpPr>
            <p:cNvPr id="52319" name="AutoShape 37"/>
            <p:cNvSpPr>
              <a:spLocks noChangeArrowheads="1"/>
            </p:cNvSpPr>
            <p:nvPr/>
          </p:nvSpPr>
          <p:spPr bwMode="auto">
            <a:xfrm rot="10800000">
              <a:off x="255" y="188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52320" name="AutoShape 38"/>
            <p:cNvSpPr>
              <a:spLocks noChangeArrowheads="1"/>
            </p:cNvSpPr>
            <p:nvPr/>
          </p:nvSpPr>
          <p:spPr bwMode="auto">
            <a:xfrm>
              <a:off x="180" y="214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grpSp>
      <p:grpSp>
        <p:nvGrpSpPr>
          <p:cNvPr id="52253" name="Group 32"/>
          <p:cNvGrpSpPr>
            <a:grpSpLocks/>
          </p:cNvGrpSpPr>
          <p:nvPr/>
        </p:nvGrpSpPr>
        <p:grpSpPr bwMode="auto">
          <a:xfrm>
            <a:off x="7369175" y="1538288"/>
            <a:ext cx="323850" cy="363537"/>
            <a:chOff x="4141" y="2567"/>
            <a:chExt cx="241" cy="271"/>
          </a:xfrm>
        </p:grpSpPr>
        <p:pic>
          <p:nvPicPr>
            <p:cNvPr id="52311" name="Picture 33" descr="Gateway"/>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141" y="2567"/>
              <a:ext cx="241" cy="271"/>
            </a:xfrm>
            <a:prstGeom prst="rect">
              <a:avLst/>
            </a:prstGeom>
            <a:noFill/>
            <a:ln w="9525">
              <a:noFill/>
              <a:miter lim="800000"/>
              <a:headEnd/>
              <a:tailEnd/>
            </a:ln>
          </p:spPr>
        </p:pic>
        <p:grpSp>
          <p:nvGrpSpPr>
            <p:cNvPr id="52312" name="Group 34"/>
            <p:cNvGrpSpPr>
              <a:grpSpLocks/>
            </p:cNvGrpSpPr>
            <p:nvPr/>
          </p:nvGrpSpPr>
          <p:grpSpPr bwMode="auto">
            <a:xfrm>
              <a:off x="4234" y="2704"/>
              <a:ext cx="45" cy="61"/>
              <a:chOff x="180" y="1883"/>
              <a:chExt cx="216" cy="441"/>
            </a:xfrm>
          </p:grpSpPr>
          <p:sp>
            <p:nvSpPr>
              <p:cNvPr id="52313" name="AutoShape 35"/>
              <p:cNvSpPr>
                <a:spLocks noChangeArrowheads="1"/>
              </p:cNvSpPr>
              <p:nvPr/>
            </p:nvSpPr>
            <p:spPr bwMode="auto">
              <a:xfrm>
                <a:off x="185" y="196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52314" name="AutoShape 36"/>
              <p:cNvSpPr>
                <a:spLocks noChangeArrowheads="1"/>
              </p:cNvSpPr>
              <p:nvPr/>
            </p:nvSpPr>
            <p:spPr bwMode="auto">
              <a:xfrm rot="10800000">
                <a:off x="241" y="2054"/>
                <a:ext cx="141" cy="181"/>
              </a:xfrm>
              <a:prstGeom prst="rightArrow">
                <a:avLst>
                  <a:gd name="adj1" fmla="val 72380"/>
                  <a:gd name="adj2" fmla="val 68083"/>
                </a:avLst>
              </a:prstGeom>
              <a:solidFill>
                <a:schemeClr val="accent2"/>
              </a:solidFill>
              <a:ln w="9525">
                <a:noFill/>
                <a:miter lim="800000"/>
                <a:headEnd/>
                <a:tailEnd/>
              </a:ln>
            </p:spPr>
            <p:txBody>
              <a:bodyPr lIns="82124" tIns="41061" rIns="82124" bIns="41061" anchor="ctr">
                <a:spAutoFit/>
              </a:bodyPr>
              <a:lstStyle/>
              <a:p>
                <a:endParaRPr lang="en-US"/>
              </a:p>
            </p:txBody>
          </p:sp>
          <p:sp>
            <p:nvSpPr>
              <p:cNvPr id="52315" name="AutoShape 37"/>
              <p:cNvSpPr>
                <a:spLocks noChangeArrowheads="1"/>
              </p:cNvSpPr>
              <p:nvPr/>
            </p:nvSpPr>
            <p:spPr bwMode="auto">
              <a:xfrm rot="10800000">
                <a:off x="255" y="188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52316" name="AutoShape 38"/>
              <p:cNvSpPr>
                <a:spLocks noChangeArrowheads="1"/>
              </p:cNvSpPr>
              <p:nvPr/>
            </p:nvSpPr>
            <p:spPr bwMode="auto">
              <a:xfrm>
                <a:off x="180" y="214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grpSp>
      </p:grpSp>
      <p:sp>
        <p:nvSpPr>
          <p:cNvPr id="52254" name="Text Box 46"/>
          <p:cNvSpPr txBox="1">
            <a:spLocks noChangeArrowheads="1"/>
          </p:cNvSpPr>
          <p:nvPr/>
        </p:nvSpPr>
        <p:spPr bwMode="auto">
          <a:xfrm>
            <a:off x="981075" y="2325688"/>
            <a:ext cx="1319213" cy="474662"/>
          </a:xfrm>
          <a:prstGeom prst="rect">
            <a:avLst/>
          </a:prstGeom>
          <a:noFill/>
          <a:ln w="9525">
            <a:noFill/>
            <a:miter lim="800000"/>
            <a:headEnd/>
            <a:tailEnd/>
          </a:ln>
        </p:spPr>
        <p:txBody>
          <a:bodyPr lIns="82124" tIns="41061" rIns="82124" bIns="41061">
            <a:spAutoFit/>
          </a:bodyPr>
          <a:lstStyle/>
          <a:p>
            <a:r>
              <a:rPr lang="en-US" sz="1400">
                <a:solidFill>
                  <a:srgbClr val="008000"/>
                </a:solidFill>
              </a:rPr>
              <a:t>IPv4 + IPv6</a:t>
            </a:r>
          </a:p>
          <a:p>
            <a:endParaRPr lang="en-US" sz="1400">
              <a:solidFill>
                <a:srgbClr val="008000"/>
              </a:solidFill>
            </a:endParaRPr>
          </a:p>
        </p:txBody>
      </p:sp>
      <p:sp>
        <p:nvSpPr>
          <p:cNvPr id="52255" name="Text Box 46"/>
          <p:cNvSpPr txBox="1">
            <a:spLocks noChangeArrowheads="1"/>
          </p:cNvSpPr>
          <p:nvPr/>
        </p:nvSpPr>
        <p:spPr bwMode="auto">
          <a:xfrm>
            <a:off x="984250" y="2659063"/>
            <a:ext cx="1319213" cy="474662"/>
          </a:xfrm>
          <a:prstGeom prst="rect">
            <a:avLst/>
          </a:prstGeom>
          <a:noFill/>
          <a:ln w="9525">
            <a:noFill/>
            <a:miter lim="800000"/>
            <a:headEnd/>
            <a:tailEnd/>
          </a:ln>
        </p:spPr>
        <p:txBody>
          <a:bodyPr lIns="82124" tIns="41061" rIns="82124" bIns="41061">
            <a:spAutoFit/>
          </a:bodyPr>
          <a:lstStyle/>
          <a:p>
            <a:r>
              <a:rPr lang="en-US" sz="1400">
                <a:solidFill>
                  <a:srgbClr val="008000"/>
                </a:solidFill>
              </a:rPr>
              <a:t>IPv4 + IPv6</a:t>
            </a:r>
          </a:p>
          <a:p>
            <a:endParaRPr lang="en-US" sz="1400">
              <a:solidFill>
                <a:srgbClr val="008000"/>
              </a:solidFill>
            </a:endParaRPr>
          </a:p>
        </p:txBody>
      </p:sp>
      <p:sp>
        <p:nvSpPr>
          <p:cNvPr id="110" name="Text Box 11"/>
          <p:cNvSpPr txBox="1">
            <a:spLocks noChangeArrowheads="1"/>
          </p:cNvSpPr>
          <p:nvPr/>
        </p:nvSpPr>
        <p:spPr bwMode="auto">
          <a:xfrm>
            <a:off x="5554663" y="1770063"/>
            <a:ext cx="379412" cy="252412"/>
          </a:xfrm>
          <a:prstGeom prst="rect">
            <a:avLst/>
          </a:prstGeom>
          <a:solidFill>
            <a:srgbClr val="008000">
              <a:alpha val="51000"/>
            </a:srgbClr>
          </a:solidFill>
          <a:ln w="9525">
            <a:solidFill>
              <a:srgbClr val="008000"/>
            </a:solidFill>
            <a:miter lim="800000"/>
            <a:headEnd/>
            <a:tailEnd/>
          </a:ln>
        </p:spPr>
        <p:txBody>
          <a:bodyPr lIns="82124" tIns="41061" rIns="82124" bIns="41061">
            <a:spAutoFit/>
          </a:bodyPr>
          <a:lstStyle/>
          <a:p>
            <a:pPr>
              <a:defRPr/>
            </a:pPr>
            <a:r>
              <a:rPr lang="en-US" sz="1050" dirty="0">
                <a:latin typeface="Arial" charset="0"/>
                <a:cs typeface="Arial" charset="0"/>
              </a:rPr>
              <a:t>6rd</a:t>
            </a:r>
          </a:p>
        </p:txBody>
      </p:sp>
      <p:grpSp>
        <p:nvGrpSpPr>
          <p:cNvPr id="52257" name="Group 34"/>
          <p:cNvGrpSpPr>
            <a:grpSpLocks/>
          </p:cNvGrpSpPr>
          <p:nvPr/>
        </p:nvGrpSpPr>
        <p:grpSpPr bwMode="auto">
          <a:xfrm>
            <a:off x="2482850" y="2773363"/>
            <a:ext cx="60325" cy="82550"/>
            <a:chOff x="180" y="1883"/>
            <a:chExt cx="216" cy="441"/>
          </a:xfrm>
        </p:grpSpPr>
        <p:sp>
          <p:nvSpPr>
            <p:cNvPr id="52307" name="AutoShape 35"/>
            <p:cNvSpPr>
              <a:spLocks noChangeArrowheads="1"/>
            </p:cNvSpPr>
            <p:nvPr/>
          </p:nvSpPr>
          <p:spPr bwMode="auto">
            <a:xfrm>
              <a:off x="185" y="196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52308" name="AutoShape 36"/>
            <p:cNvSpPr>
              <a:spLocks noChangeArrowheads="1"/>
            </p:cNvSpPr>
            <p:nvPr/>
          </p:nvSpPr>
          <p:spPr bwMode="auto">
            <a:xfrm rot="10800000">
              <a:off x="241" y="2054"/>
              <a:ext cx="141" cy="181"/>
            </a:xfrm>
            <a:prstGeom prst="rightArrow">
              <a:avLst>
                <a:gd name="adj1" fmla="val 72380"/>
                <a:gd name="adj2" fmla="val 68083"/>
              </a:avLst>
            </a:prstGeom>
            <a:solidFill>
              <a:schemeClr val="accent2"/>
            </a:solidFill>
            <a:ln w="9525">
              <a:noFill/>
              <a:miter lim="800000"/>
              <a:headEnd/>
              <a:tailEnd/>
            </a:ln>
          </p:spPr>
          <p:txBody>
            <a:bodyPr lIns="82124" tIns="41061" rIns="82124" bIns="41061" anchor="ctr">
              <a:spAutoFit/>
            </a:bodyPr>
            <a:lstStyle/>
            <a:p>
              <a:endParaRPr lang="en-US"/>
            </a:p>
          </p:txBody>
        </p:sp>
        <p:sp>
          <p:nvSpPr>
            <p:cNvPr id="52309" name="AutoShape 37"/>
            <p:cNvSpPr>
              <a:spLocks noChangeArrowheads="1"/>
            </p:cNvSpPr>
            <p:nvPr/>
          </p:nvSpPr>
          <p:spPr bwMode="auto">
            <a:xfrm rot="10800000">
              <a:off x="255" y="188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52310" name="AutoShape 38"/>
            <p:cNvSpPr>
              <a:spLocks noChangeArrowheads="1"/>
            </p:cNvSpPr>
            <p:nvPr/>
          </p:nvSpPr>
          <p:spPr bwMode="auto">
            <a:xfrm>
              <a:off x="180" y="214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grpSp>
      <p:grpSp>
        <p:nvGrpSpPr>
          <p:cNvPr id="52258" name="Group 34"/>
          <p:cNvGrpSpPr>
            <a:grpSpLocks/>
          </p:cNvGrpSpPr>
          <p:nvPr/>
        </p:nvGrpSpPr>
        <p:grpSpPr bwMode="auto">
          <a:xfrm>
            <a:off x="2466975" y="2138363"/>
            <a:ext cx="60325" cy="82550"/>
            <a:chOff x="180" y="1883"/>
            <a:chExt cx="216" cy="441"/>
          </a:xfrm>
        </p:grpSpPr>
        <p:sp>
          <p:nvSpPr>
            <p:cNvPr id="52303" name="AutoShape 35"/>
            <p:cNvSpPr>
              <a:spLocks noChangeArrowheads="1"/>
            </p:cNvSpPr>
            <p:nvPr/>
          </p:nvSpPr>
          <p:spPr bwMode="auto">
            <a:xfrm>
              <a:off x="185" y="196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52304" name="AutoShape 36"/>
            <p:cNvSpPr>
              <a:spLocks noChangeArrowheads="1"/>
            </p:cNvSpPr>
            <p:nvPr/>
          </p:nvSpPr>
          <p:spPr bwMode="auto">
            <a:xfrm rot="10800000">
              <a:off x="241" y="2054"/>
              <a:ext cx="141" cy="181"/>
            </a:xfrm>
            <a:prstGeom prst="rightArrow">
              <a:avLst>
                <a:gd name="adj1" fmla="val 72380"/>
                <a:gd name="adj2" fmla="val 68083"/>
              </a:avLst>
            </a:prstGeom>
            <a:solidFill>
              <a:schemeClr val="accent2"/>
            </a:solidFill>
            <a:ln w="9525">
              <a:noFill/>
              <a:miter lim="800000"/>
              <a:headEnd/>
              <a:tailEnd/>
            </a:ln>
          </p:spPr>
          <p:txBody>
            <a:bodyPr lIns="82124" tIns="41061" rIns="82124" bIns="41061" anchor="ctr">
              <a:spAutoFit/>
            </a:bodyPr>
            <a:lstStyle/>
            <a:p>
              <a:endParaRPr lang="en-US"/>
            </a:p>
          </p:txBody>
        </p:sp>
        <p:sp>
          <p:nvSpPr>
            <p:cNvPr id="52305" name="AutoShape 37"/>
            <p:cNvSpPr>
              <a:spLocks noChangeArrowheads="1"/>
            </p:cNvSpPr>
            <p:nvPr/>
          </p:nvSpPr>
          <p:spPr bwMode="auto">
            <a:xfrm rot="10800000">
              <a:off x="255" y="188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52306" name="AutoShape 38"/>
            <p:cNvSpPr>
              <a:spLocks noChangeArrowheads="1"/>
            </p:cNvSpPr>
            <p:nvPr/>
          </p:nvSpPr>
          <p:spPr bwMode="auto">
            <a:xfrm>
              <a:off x="180" y="214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grpSp>
      <p:grpSp>
        <p:nvGrpSpPr>
          <p:cNvPr id="52259" name="Group 34"/>
          <p:cNvGrpSpPr>
            <a:grpSpLocks/>
          </p:cNvGrpSpPr>
          <p:nvPr/>
        </p:nvGrpSpPr>
        <p:grpSpPr bwMode="auto">
          <a:xfrm>
            <a:off x="2462213" y="2463800"/>
            <a:ext cx="60325" cy="82550"/>
            <a:chOff x="180" y="1883"/>
            <a:chExt cx="216" cy="441"/>
          </a:xfrm>
        </p:grpSpPr>
        <p:sp>
          <p:nvSpPr>
            <p:cNvPr id="52299" name="AutoShape 35"/>
            <p:cNvSpPr>
              <a:spLocks noChangeArrowheads="1"/>
            </p:cNvSpPr>
            <p:nvPr/>
          </p:nvSpPr>
          <p:spPr bwMode="auto">
            <a:xfrm>
              <a:off x="185" y="196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52300" name="AutoShape 36"/>
            <p:cNvSpPr>
              <a:spLocks noChangeArrowheads="1"/>
            </p:cNvSpPr>
            <p:nvPr/>
          </p:nvSpPr>
          <p:spPr bwMode="auto">
            <a:xfrm rot="10800000">
              <a:off x="241" y="2054"/>
              <a:ext cx="141" cy="181"/>
            </a:xfrm>
            <a:prstGeom prst="rightArrow">
              <a:avLst>
                <a:gd name="adj1" fmla="val 72380"/>
                <a:gd name="adj2" fmla="val 68083"/>
              </a:avLst>
            </a:prstGeom>
            <a:solidFill>
              <a:schemeClr val="accent2"/>
            </a:solidFill>
            <a:ln w="9525">
              <a:noFill/>
              <a:miter lim="800000"/>
              <a:headEnd/>
              <a:tailEnd/>
            </a:ln>
          </p:spPr>
          <p:txBody>
            <a:bodyPr lIns="82124" tIns="41061" rIns="82124" bIns="41061" anchor="ctr">
              <a:spAutoFit/>
            </a:bodyPr>
            <a:lstStyle/>
            <a:p>
              <a:endParaRPr lang="en-US"/>
            </a:p>
          </p:txBody>
        </p:sp>
        <p:sp>
          <p:nvSpPr>
            <p:cNvPr id="52301" name="AutoShape 37"/>
            <p:cNvSpPr>
              <a:spLocks noChangeArrowheads="1"/>
            </p:cNvSpPr>
            <p:nvPr/>
          </p:nvSpPr>
          <p:spPr bwMode="auto">
            <a:xfrm rot="10800000">
              <a:off x="255" y="188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52302" name="AutoShape 38"/>
            <p:cNvSpPr>
              <a:spLocks noChangeArrowheads="1"/>
            </p:cNvSpPr>
            <p:nvPr/>
          </p:nvSpPr>
          <p:spPr bwMode="auto">
            <a:xfrm>
              <a:off x="180" y="214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grpSp>
      <p:sp>
        <p:nvSpPr>
          <p:cNvPr id="52260" name="Text Box 11"/>
          <p:cNvSpPr txBox="1">
            <a:spLocks noChangeArrowheads="1"/>
          </p:cNvSpPr>
          <p:nvPr/>
        </p:nvSpPr>
        <p:spPr bwMode="auto">
          <a:xfrm>
            <a:off x="7620000" y="1782763"/>
            <a:ext cx="515938" cy="252412"/>
          </a:xfrm>
          <a:prstGeom prst="rect">
            <a:avLst/>
          </a:prstGeom>
          <a:solidFill>
            <a:srgbClr val="008000">
              <a:alpha val="50980"/>
            </a:srgbClr>
          </a:solidFill>
          <a:ln w="9525">
            <a:solidFill>
              <a:srgbClr val="008000"/>
            </a:solidFill>
            <a:miter lim="800000"/>
            <a:headEnd/>
            <a:tailEnd/>
          </a:ln>
        </p:spPr>
        <p:txBody>
          <a:bodyPr lIns="82124" tIns="41061" rIns="82124" bIns="41061">
            <a:spAutoFit/>
          </a:bodyPr>
          <a:lstStyle/>
          <a:p>
            <a:r>
              <a:rPr lang="en-US" sz="1100" b="1"/>
              <a:t>6rd</a:t>
            </a:r>
          </a:p>
        </p:txBody>
      </p:sp>
      <p:sp>
        <p:nvSpPr>
          <p:cNvPr id="52261" name="Text Box 11"/>
          <p:cNvSpPr txBox="1">
            <a:spLocks noChangeArrowheads="1"/>
          </p:cNvSpPr>
          <p:nvPr/>
        </p:nvSpPr>
        <p:spPr bwMode="auto">
          <a:xfrm>
            <a:off x="7183438" y="2995613"/>
            <a:ext cx="471487" cy="252412"/>
          </a:xfrm>
          <a:prstGeom prst="rect">
            <a:avLst/>
          </a:prstGeom>
          <a:solidFill>
            <a:srgbClr val="008000">
              <a:alpha val="50980"/>
            </a:srgbClr>
          </a:solidFill>
          <a:ln w="9525">
            <a:solidFill>
              <a:srgbClr val="008000"/>
            </a:solidFill>
            <a:miter lim="800000"/>
            <a:headEnd/>
            <a:tailEnd/>
          </a:ln>
        </p:spPr>
        <p:txBody>
          <a:bodyPr lIns="82124" tIns="41061" rIns="82124" bIns="41061">
            <a:spAutoFit/>
          </a:bodyPr>
          <a:lstStyle/>
          <a:p>
            <a:r>
              <a:rPr lang="en-US" sz="1100" b="1"/>
              <a:t>6rd</a:t>
            </a:r>
          </a:p>
        </p:txBody>
      </p:sp>
      <p:pic>
        <p:nvPicPr>
          <p:cNvPr id="52262" name="Picture 26"/>
          <p:cNvPicPr>
            <a:picLocks noChangeArrowheads="1"/>
          </p:cNvPicPr>
          <p:nvPr/>
        </p:nvPicPr>
        <p:blipFill>
          <a:blip r:embed="rId8" cstate="print"/>
          <a:srcRect/>
          <a:stretch>
            <a:fillRect/>
          </a:stretch>
        </p:blipFill>
        <p:spPr bwMode="auto">
          <a:xfrm>
            <a:off x="460375" y="2316163"/>
            <a:ext cx="498475" cy="331787"/>
          </a:xfrm>
          <a:prstGeom prst="rect">
            <a:avLst/>
          </a:prstGeom>
          <a:noFill/>
          <a:ln w="9525">
            <a:noFill/>
            <a:miter lim="800000"/>
            <a:headEnd/>
            <a:tailEnd/>
          </a:ln>
        </p:spPr>
      </p:pic>
      <p:pic>
        <p:nvPicPr>
          <p:cNvPr id="52263" name="Picture 26"/>
          <p:cNvPicPr>
            <a:picLocks noChangeArrowheads="1"/>
          </p:cNvPicPr>
          <p:nvPr/>
        </p:nvPicPr>
        <p:blipFill>
          <a:blip r:embed="rId8" cstate="print"/>
          <a:srcRect/>
          <a:stretch>
            <a:fillRect/>
          </a:stretch>
        </p:blipFill>
        <p:spPr bwMode="auto">
          <a:xfrm>
            <a:off x="460375" y="1978025"/>
            <a:ext cx="498475" cy="331788"/>
          </a:xfrm>
          <a:prstGeom prst="rect">
            <a:avLst/>
          </a:prstGeom>
          <a:noFill/>
          <a:ln w="9525">
            <a:noFill/>
            <a:miter lim="800000"/>
            <a:headEnd/>
            <a:tailEnd/>
          </a:ln>
        </p:spPr>
      </p:pic>
      <p:pic>
        <p:nvPicPr>
          <p:cNvPr id="52264" name="Picture 26"/>
          <p:cNvPicPr>
            <a:picLocks noChangeArrowheads="1"/>
          </p:cNvPicPr>
          <p:nvPr/>
        </p:nvPicPr>
        <p:blipFill>
          <a:blip r:embed="rId8" cstate="print"/>
          <a:srcRect/>
          <a:stretch>
            <a:fillRect/>
          </a:stretch>
        </p:blipFill>
        <p:spPr bwMode="auto">
          <a:xfrm>
            <a:off x="460375" y="2662238"/>
            <a:ext cx="498475" cy="331787"/>
          </a:xfrm>
          <a:prstGeom prst="rect">
            <a:avLst/>
          </a:prstGeom>
          <a:noFill/>
          <a:ln w="9525">
            <a:noFill/>
            <a:miter lim="800000"/>
            <a:headEnd/>
            <a:tailEnd/>
          </a:ln>
        </p:spPr>
      </p:pic>
      <p:sp>
        <p:nvSpPr>
          <p:cNvPr id="52265" name="Title 1"/>
          <p:cNvSpPr>
            <a:spLocks noGrp="1"/>
          </p:cNvSpPr>
          <p:nvPr>
            <p:ph type="title"/>
          </p:nvPr>
        </p:nvSpPr>
        <p:spPr>
          <a:xfrm>
            <a:off x="585788" y="304800"/>
            <a:ext cx="7643812" cy="838200"/>
          </a:xfrm>
        </p:spPr>
        <p:txBody>
          <a:bodyPr/>
          <a:lstStyle/>
          <a:p>
            <a:r>
              <a:rPr lang="en-US" smtClean="0"/>
              <a:t>6rd - Packet Flow and Encapsulation</a:t>
            </a:r>
          </a:p>
        </p:txBody>
      </p:sp>
      <p:grpSp>
        <p:nvGrpSpPr>
          <p:cNvPr id="101" name="Group 100"/>
          <p:cNvGrpSpPr>
            <a:grpSpLocks/>
          </p:cNvGrpSpPr>
          <p:nvPr/>
        </p:nvGrpSpPr>
        <p:grpSpPr bwMode="auto">
          <a:xfrm>
            <a:off x="2667000" y="2049463"/>
            <a:ext cx="3803650" cy="769937"/>
            <a:chOff x="2666706" y="2050218"/>
            <a:chExt cx="3804432" cy="769216"/>
          </a:xfrm>
        </p:grpSpPr>
        <p:cxnSp>
          <p:nvCxnSpPr>
            <p:cNvPr id="52297" name="Straight Arrow Connector 108"/>
            <p:cNvCxnSpPr>
              <a:cxnSpLocks noChangeShapeType="1"/>
            </p:cNvCxnSpPr>
            <p:nvPr/>
          </p:nvCxnSpPr>
          <p:spPr bwMode="auto">
            <a:xfrm>
              <a:off x="2807087" y="2050218"/>
              <a:ext cx="3664051" cy="141997"/>
            </a:xfrm>
            <a:prstGeom prst="straightConnector1">
              <a:avLst/>
            </a:prstGeom>
            <a:noFill/>
            <a:ln w="34925" algn="ctr">
              <a:solidFill>
                <a:srgbClr val="008000"/>
              </a:solidFill>
              <a:round/>
              <a:headEnd type="arrow" w="med" len="med"/>
              <a:tailEnd/>
            </a:ln>
          </p:spPr>
        </p:cxnSp>
        <p:sp>
          <p:nvSpPr>
            <p:cNvPr id="52298" name="Line 44"/>
            <p:cNvSpPr>
              <a:spLocks noChangeShapeType="1"/>
            </p:cNvSpPr>
            <p:nvPr/>
          </p:nvSpPr>
          <p:spPr bwMode="auto">
            <a:xfrm rot="20926191" flipV="1">
              <a:off x="2666706" y="2109591"/>
              <a:ext cx="1157694" cy="709843"/>
            </a:xfrm>
            <a:custGeom>
              <a:avLst/>
              <a:gdLst>
                <a:gd name="T0" fmla="*/ 0 w 7967755"/>
                <a:gd name="T1" fmla="*/ 1 h 11507265"/>
                <a:gd name="T2" fmla="*/ 5382 w 7967755"/>
                <a:gd name="T3" fmla="*/ 1 h 11507265"/>
                <a:gd name="T4" fmla="*/ 5583 w 7967755"/>
                <a:gd name="T5" fmla="*/ 5 h 11507265"/>
                <a:gd name="T6" fmla="*/ 375 w 7967755"/>
                <a:gd name="T7" fmla="*/ 12 h 11507265"/>
                <a:gd name="T8" fmla="*/ 0 60000 65536"/>
                <a:gd name="T9" fmla="*/ 0 60000 65536"/>
                <a:gd name="T10" fmla="*/ 0 60000 65536"/>
                <a:gd name="T11" fmla="*/ 0 60000 65536"/>
                <a:gd name="T12" fmla="*/ 0 w 7967755"/>
                <a:gd name="T13" fmla="*/ 0 h 11507265"/>
                <a:gd name="T14" fmla="*/ 7967755 w 7967755"/>
                <a:gd name="T15" fmla="*/ 11507265 h 11507265"/>
              </a:gdLst>
              <a:ahLst/>
              <a:cxnLst>
                <a:cxn ang="T8">
                  <a:pos x="T0" y="T1"/>
                </a:cxn>
                <a:cxn ang="T9">
                  <a:pos x="T2" y="T3"/>
                </a:cxn>
                <a:cxn ang="T10">
                  <a:pos x="T4" y="T5"/>
                </a:cxn>
                <a:cxn ang="T11">
                  <a:pos x="T6" y="T7"/>
                </a:cxn>
              </a:cxnLst>
              <a:rect l="T12" t="T13" r="T14" b="T15"/>
              <a:pathLst>
                <a:path w="7967755" h="11507265">
                  <a:moveTo>
                    <a:pt x="0" y="965057"/>
                  </a:moveTo>
                  <a:cubicBezTo>
                    <a:pt x="1146140" y="1348365"/>
                    <a:pt x="5526644" y="-4"/>
                    <a:pt x="6681926" y="659855"/>
                  </a:cubicBezTo>
                  <a:cubicBezTo>
                    <a:pt x="7837209" y="1319714"/>
                    <a:pt x="7967755" y="3116308"/>
                    <a:pt x="6931695" y="4924210"/>
                  </a:cubicBezTo>
                  <a:cubicBezTo>
                    <a:pt x="5895635" y="6732112"/>
                    <a:pt x="2697286" y="9199582"/>
                    <a:pt x="465564" y="11507265"/>
                  </a:cubicBezTo>
                </a:path>
              </a:pathLst>
            </a:custGeom>
            <a:noFill/>
            <a:ln w="34925">
              <a:solidFill>
                <a:srgbClr val="008000"/>
              </a:solidFill>
              <a:round/>
              <a:headEnd type="triangle" w="med" len="med"/>
              <a:tailEnd type="triangle" w="med" len="med"/>
            </a:ln>
          </p:spPr>
          <p:txBody>
            <a:bodyPr lIns="82124" tIns="41061" rIns="82124" bIns="41061" anchor="ctr"/>
            <a:lstStyle/>
            <a:p>
              <a:endParaRPr lang="en-US"/>
            </a:p>
          </p:txBody>
        </p:sp>
      </p:grpSp>
      <p:grpSp>
        <p:nvGrpSpPr>
          <p:cNvPr id="107" name="Group 106"/>
          <p:cNvGrpSpPr>
            <a:grpSpLocks/>
          </p:cNvGrpSpPr>
          <p:nvPr/>
        </p:nvGrpSpPr>
        <p:grpSpPr bwMode="auto">
          <a:xfrm>
            <a:off x="1314450" y="3902075"/>
            <a:ext cx="6270625" cy="1050925"/>
            <a:chOff x="2619212" y="3936569"/>
            <a:chExt cx="6270700" cy="1050841"/>
          </a:xfrm>
        </p:grpSpPr>
        <p:grpSp>
          <p:nvGrpSpPr>
            <p:cNvPr id="52282" name="Group 135"/>
            <p:cNvGrpSpPr>
              <a:grpSpLocks/>
            </p:cNvGrpSpPr>
            <p:nvPr/>
          </p:nvGrpSpPr>
          <p:grpSpPr bwMode="auto">
            <a:xfrm>
              <a:off x="3634152" y="4571999"/>
              <a:ext cx="5255760" cy="415411"/>
              <a:chOff x="717879" y="4881716"/>
              <a:chExt cx="7925850" cy="469109"/>
            </a:xfrm>
          </p:grpSpPr>
          <p:sp>
            <p:nvSpPr>
              <p:cNvPr id="127" name="Rectangle 126"/>
              <p:cNvSpPr/>
              <p:nvPr/>
            </p:nvSpPr>
            <p:spPr bwMode="auto">
              <a:xfrm>
                <a:off x="717879" y="4891448"/>
                <a:ext cx="1756296" cy="459377"/>
              </a:xfrm>
              <a:prstGeom prst="rect">
                <a:avLst/>
              </a:prstGeom>
              <a:solidFill>
                <a:schemeClr val="accent4">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600" b="1" dirty="0">
                    <a:solidFill>
                      <a:schemeClr val="bg2"/>
                    </a:solidFill>
                    <a:latin typeface="Arial Narrow" pitchFamily="-97" charset="0"/>
                    <a:ea typeface="ＭＳ Ｐゴシック" pitchFamily="-97" charset="-128"/>
                    <a:cs typeface="ＭＳ Ｐゴシック" pitchFamily="-97" charset="-128"/>
                  </a:rPr>
                  <a:t>2001:100</a:t>
                </a:r>
                <a:endParaRPr lang="en-US" sz="1600" b="1" dirty="0">
                  <a:solidFill>
                    <a:schemeClr val="bg2"/>
                  </a:solidFill>
                  <a:latin typeface="Arial Narrow" pitchFamily="-97" charset="0"/>
                  <a:ea typeface="ＭＳ Ｐゴシック" pitchFamily="-97" charset="-128"/>
                  <a:cs typeface="ＭＳ Ｐゴシック" pitchFamily="-97" charset="-128"/>
                </a:endParaRPr>
              </a:p>
            </p:txBody>
          </p:sp>
          <p:sp>
            <p:nvSpPr>
              <p:cNvPr id="132" name="Rectangle 131"/>
              <p:cNvSpPr/>
              <p:nvPr/>
            </p:nvSpPr>
            <p:spPr bwMode="auto">
              <a:xfrm>
                <a:off x="2467049" y="4890719"/>
                <a:ext cx="2209139" cy="460105"/>
              </a:xfrm>
              <a:prstGeom prst="rect">
                <a:avLst/>
              </a:prstGeom>
              <a:solidFill>
                <a:schemeClr val="tx2">
                  <a:lumMod val="75000"/>
                  <a:lumOff val="25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600" b="1" dirty="0">
                    <a:solidFill>
                      <a:schemeClr val="bg2"/>
                    </a:solidFill>
                    <a:latin typeface="Arial Narrow" pitchFamily="-97" charset="0"/>
                    <a:ea typeface="ＭＳ Ｐゴシック" pitchFamily="-97" charset="-128"/>
                    <a:cs typeface="ＭＳ Ｐゴシック" pitchFamily="-97" charset="-128"/>
                  </a:rPr>
                  <a:t>8101:0101</a:t>
                </a:r>
                <a:endParaRPr lang="en-US" sz="1600" b="1" dirty="0">
                  <a:solidFill>
                    <a:schemeClr val="bg2"/>
                  </a:solidFill>
                  <a:latin typeface="Arial Narrow" pitchFamily="-97" charset="0"/>
                  <a:ea typeface="ＭＳ Ｐゴシック" pitchFamily="-97" charset="-128"/>
                  <a:cs typeface="ＭＳ Ｐゴシック" pitchFamily="-97" charset="-128"/>
                </a:endParaRPr>
              </a:p>
            </p:txBody>
          </p:sp>
          <p:sp>
            <p:nvSpPr>
              <p:cNvPr id="133" name="Rectangle 132"/>
              <p:cNvSpPr/>
              <p:nvPr/>
            </p:nvSpPr>
            <p:spPr bwMode="auto">
              <a:xfrm>
                <a:off x="5287107" y="4882439"/>
                <a:ext cx="3356622" cy="468383"/>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endParaRPr lang="en-US" sz="1600" b="1" dirty="0">
                  <a:solidFill>
                    <a:schemeClr val="bg2"/>
                  </a:solidFill>
                  <a:latin typeface="Arial Narrow" pitchFamily="-97" charset="0"/>
                  <a:ea typeface="ＭＳ Ｐゴシック" pitchFamily="-97" charset="-128"/>
                  <a:cs typeface="ＭＳ Ｐゴシック" pitchFamily="-97" charset="-128"/>
                </a:endParaRPr>
              </a:p>
            </p:txBody>
          </p:sp>
          <p:sp>
            <p:nvSpPr>
              <p:cNvPr id="134" name="Rectangle 133"/>
              <p:cNvSpPr/>
              <p:nvPr/>
            </p:nvSpPr>
            <p:spPr bwMode="auto">
              <a:xfrm>
                <a:off x="4667243" y="4881716"/>
                <a:ext cx="643309" cy="468383"/>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endParaRPr lang="en-US" sz="1200" b="1" dirty="0">
                  <a:solidFill>
                    <a:schemeClr val="bg2"/>
                  </a:solidFill>
                  <a:latin typeface="Arial Narrow" pitchFamily="-97" charset="0"/>
                  <a:ea typeface="ＭＳ Ｐゴシック" pitchFamily="-97" charset="-128"/>
                  <a:cs typeface="ＭＳ Ｐゴシック" pitchFamily="-97" charset="-128"/>
                </a:endParaRPr>
              </a:p>
            </p:txBody>
          </p:sp>
        </p:grpSp>
        <p:sp>
          <p:nvSpPr>
            <p:cNvPr id="52" name="AutoShape 42"/>
            <p:cNvSpPr>
              <a:spLocks noChangeArrowheads="1"/>
            </p:cNvSpPr>
            <p:nvPr/>
          </p:nvSpPr>
          <p:spPr bwMode="auto">
            <a:xfrm flipH="1">
              <a:off x="2619212" y="3936569"/>
              <a:ext cx="2005037" cy="519072"/>
            </a:xfrm>
            <a:prstGeom prst="wedgeEllipseCallout">
              <a:avLst>
                <a:gd name="adj1" fmla="val -23005"/>
                <a:gd name="adj2" fmla="val 78480"/>
              </a:avLst>
            </a:prstGeom>
            <a:solidFill>
              <a:schemeClr val="bg2">
                <a:lumMod val="95000"/>
              </a:schemeClr>
            </a:solidFill>
            <a:ln w="9525">
              <a:solidFill>
                <a:schemeClr val="bg2"/>
              </a:solidFill>
              <a:miter lim="800000"/>
              <a:headEnd/>
              <a:tailEnd/>
            </a:ln>
            <a:effectLst>
              <a:outerShdw blurRad="63500" dist="38099" dir="2700000" algn="ctr" rotWithShape="0">
                <a:srgbClr val="000000">
                  <a:alpha val="50000"/>
                </a:srgbClr>
              </a:outerShdw>
            </a:effectLst>
          </p:spPr>
          <p:txBody>
            <a:bodyPr lIns="82124" tIns="41061" rIns="82124" bIns="41061" anchor="ctr"/>
            <a:lstStyle/>
            <a:p>
              <a:pPr>
                <a:defRPr/>
              </a:pPr>
              <a:r>
                <a:rPr lang="en-GB" sz="1400" dirty="0">
                  <a:solidFill>
                    <a:schemeClr val="tx2"/>
                  </a:solidFill>
                  <a:latin typeface="Arial Narrow" pitchFamily="-97" charset="0"/>
                  <a:ea typeface="ＭＳ Ｐゴシック" pitchFamily="-97" charset="-128"/>
                  <a:cs typeface="ＭＳ Ｐゴシック" pitchFamily="-97" charset="-128"/>
                </a:rPr>
                <a:t>IF (</a:t>
              </a:r>
              <a:r>
                <a:rPr lang="en-GB" sz="1400" dirty="0" err="1">
                  <a:solidFill>
                    <a:schemeClr val="tx2"/>
                  </a:solidFill>
                  <a:latin typeface="Arial Narrow" pitchFamily="-97" charset="0"/>
                  <a:ea typeface="ＭＳ Ｐゴシック" pitchFamily="-97" charset="-128"/>
                  <a:cs typeface="ＭＳ Ｐゴシック" pitchFamily="-97" charset="-128"/>
                </a:rPr>
                <a:t>6rd</a:t>
              </a:r>
              <a:r>
                <a:rPr lang="en-GB" sz="1400" dirty="0">
                  <a:solidFill>
                    <a:schemeClr val="tx2"/>
                  </a:solidFill>
                  <a:latin typeface="Arial Narrow" pitchFamily="-97" charset="0"/>
                  <a:ea typeface="ＭＳ Ｐゴシック" pitchFamily="-97" charset="-128"/>
                  <a:cs typeface="ＭＳ Ｐゴシック" pitchFamily="-97" charset="-128"/>
                </a:rPr>
                <a:t> IPv6 prefix)</a:t>
              </a:r>
              <a:endParaRPr lang="en-GB" sz="1400" dirty="0">
                <a:solidFill>
                  <a:schemeClr val="tx2"/>
                </a:solidFill>
                <a:latin typeface="Arial Narrow" pitchFamily="-97" charset="0"/>
                <a:ea typeface="ＭＳ Ｐゴシック" pitchFamily="-97" charset="-128"/>
                <a:cs typeface="ＭＳ Ｐゴシック" pitchFamily="-97" charset="-128"/>
              </a:endParaRPr>
            </a:p>
          </p:txBody>
        </p:sp>
        <p:sp>
          <p:nvSpPr>
            <p:cNvPr id="113" name="AutoShape 42"/>
            <p:cNvSpPr>
              <a:spLocks noChangeArrowheads="1"/>
            </p:cNvSpPr>
            <p:nvPr/>
          </p:nvSpPr>
          <p:spPr bwMode="auto">
            <a:xfrm flipH="1">
              <a:off x="4682987" y="3936569"/>
              <a:ext cx="2508280" cy="549231"/>
            </a:xfrm>
            <a:prstGeom prst="wedgeEllipseCallout">
              <a:avLst>
                <a:gd name="adj1" fmla="val 13438"/>
                <a:gd name="adj2" fmla="val 72192"/>
              </a:avLst>
            </a:prstGeom>
            <a:solidFill>
              <a:schemeClr val="bg2">
                <a:lumMod val="95000"/>
              </a:schemeClr>
            </a:solidFill>
            <a:ln w="9525">
              <a:solidFill>
                <a:schemeClr val="bg2"/>
              </a:solidFill>
              <a:miter lim="800000"/>
              <a:headEnd/>
              <a:tailEnd/>
            </a:ln>
            <a:effectLst>
              <a:outerShdw blurRad="63500" dist="38099" dir="2700000" algn="ctr" rotWithShape="0">
                <a:srgbClr val="000000">
                  <a:alpha val="50000"/>
                </a:srgbClr>
              </a:outerShdw>
            </a:effectLst>
          </p:spPr>
          <p:txBody>
            <a:bodyPr lIns="82124" tIns="41061" rIns="82124" bIns="41061" anchor="ctr"/>
            <a:lstStyle/>
            <a:p>
              <a:pPr>
                <a:defRPr/>
              </a:pPr>
              <a:r>
                <a:rPr lang="en-GB" sz="1400" dirty="0">
                  <a:solidFill>
                    <a:schemeClr val="tx2"/>
                  </a:solidFill>
                  <a:latin typeface="Arial Narrow" pitchFamily="-97" charset="0"/>
                  <a:ea typeface="ＭＳ Ｐゴシック" pitchFamily="-97" charset="-128"/>
                  <a:cs typeface="ＭＳ Ｐゴシック" pitchFamily="-97" charset="-128"/>
                </a:rPr>
                <a:t>THEN </a:t>
              </a:r>
              <a:r>
                <a:rPr lang="en-GB" sz="1400" dirty="0" err="1">
                  <a:solidFill>
                    <a:schemeClr val="tx2"/>
                  </a:solidFill>
                  <a:latin typeface="Arial Narrow" pitchFamily="-97" charset="0"/>
                  <a:ea typeface="ＭＳ Ｐゴシック" pitchFamily="-97" charset="-128"/>
                  <a:cs typeface="ＭＳ Ｐゴシック" pitchFamily="-97" charset="-128"/>
                </a:rPr>
                <a:t>encap</a:t>
              </a:r>
              <a:r>
                <a:rPr lang="en-GB" sz="1400" dirty="0">
                  <a:solidFill>
                    <a:schemeClr val="tx2"/>
                  </a:solidFill>
                  <a:latin typeface="Arial Narrow" pitchFamily="-97" charset="0"/>
                  <a:ea typeface="ＭＳ Ｐゴシック" pitchFamily="-97" charset="-128"/>
                  <a:cs typeface="ＭＳ Ｐゴシック" pitchFamily="-97" charset="-128"/>
                </a:rPr>
                <a:t> in </a:t>
              </a:r>
              <a:r>
                <a:rPr lang="en-GB" sz="1400" dirty="0" err="1">
                  <a:solidFill>
                    <a:schemeClr val="tx2"/>
                  </a:solidFill>
                  <a:latin typeface="Arial Narrow" pitchFamily="-97" charset="0"/>
                  <a:ea typeface="ＭＳ Ｐゴシック" pitchFamily="-97" charset="-128"/>
                  <a:cs typeface="ＭＳ Ｐゴシック" pitchFamily="-97" charset="-128"/>
                </a:rPr>
                <a:t>IPv4</a:t>
              </a:r>
              <a:r>
                <a:rPr lang="en-GB" sz="1400" dirty="0">
                  <a:solidFill>
                    <a:schemeClr val="tx2"/>
                  </a:solidFill>
                  <a:latin typeface="Arial Narrow" pitchFamily="-97" charset="0"/>
                  <a:ea typeface="ＭＳ Ｐゴシック" pitchFamily="-97" charset="-128"/>
                  <a:cs typeface="ＭＳ Ｐゴシック" pitchFamily="-97" charset="-128"/>
                </a:rPr>
                <a:t> with embedded address</a:t>
              </a:r>
              <a:endParaRPr lang="en-GB" sz="1400" dirty="0">
                <a:solidFill>
                  <a:schemeClr val="tx2"/>
                </a:solidFill>
                <a:latin typeface="Arial Narrow" pitchFamily="-97" charset="0"/>
                <a:ea typeface="ＭＳ Ｐゴシック" pitchFamily="-97" charset="-128"/>
                <a:cs typeface="ＭＳ Ｐゴシック" pitchFamily="-97" charset="-128"/>
              </a:endParaRPr>
            </a:p>
          </p:txBody>
        </p:sp>
      </p:grpSp>
      <p:cxnSp>
        <p:nvCxnSpPr>
          <p:cNvPr id="95" name="Straight Arrow Connector 94"/>
          <p:cNvCxnSpPr/>
          <p:nvPr/>
        </p:nvCxnSpPr>
        <p:spPr bwMode="auto">
          <a:xfrm flipV="1">
            <a:off x="2795588" y="2566988"/>
            <a:ext cx="3522662" cy="374650"/>
          </a:xfrm>
          <a:prstGeom prst="straightConnector1">
            <a:avLst/>
          </a:prstGeom>
          <a:noFill/>
          <a:ln w="34925" cap="flat" cmpd="sng" algn="ctr">
            <a:solidFill>
              <a:schemeClr val="accent1">
                <a:lumMod val="50000"/>
              </a:schemeClr>
            </a:solidFill>
            <a:prstDash val="solid"/>
            <a:round/>
            <a:headEnd type="none" w="med" len="med"/>
            <a:tailEnd type="arrow" w="med" len="med"/>
          </a:ln>
          <a:effectLst/>
        </p:spPr>
      </p:cxnSp>
      <p:grpSp>
        <p:nvGrpSpPr>
          <p:cNvPr id="108" name="Group 107"/>
          <p:cNvGrpSpPr>
            <a:grpSpLocks/>
          </p:cNvGrpSpPr>
          <p:nvPr/>
        </p:nvGrpSpPr>
        <p:grpSpPr bwMode="auto">
          <a:xfrm>
            <a:off x="1455738" y="5072063"/>
            <a:ext cx="6129337" cy="1074737"/>
            <a:chOff x="2760227" y="5209511"/>
            <a:chExt cx="6129685" cy="1074588"/>
          </a:xfrm>
        </p:grpSpPr>
        <p:grpSp>
          <p:nvGrpSpPr>
            <p:cNvPr id="52270" name="Group 144"/>
            <p:cNvGrpSpPr>
              <a:grpSpLocks/>
            </p:cNvGrpSpPr>
            <p:nvPr/>
          </p:nvGrpSpPr>
          <p:grpSpPr bwMode="auto">
            <a:xfrm>
              <a:off x="3634151" y="5868688"/>
              <a:ext cx="5255761" cy="415411"/>
              <a:chOff x="3634151" y="5716289"/>
              <a:chExt cx="5255761" cy="415411"/>
            </a:xfrm>
          </p:grpSpPr>
          <p:sp>
            <p:nvSpPr>
              <p:cNvPr id="139" name="Rectangle 138"/>
              <p:cNvSpPr/>
              <p:nvPr/>
            </p:nvSpPr>
            <p:spPr bwMode="auto">
              <a:xfrm>
                <a:off x="3634151" y="5724907"/>
                <a:ext cx="2611665" cy="406793"/>
              </a:xfrm>
              <a:prstGeom prst="rect">
                <a:avLst/>
              </a:prstGeom>
              <a:solidFill>
                <a:schemeClr val="accent4">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defRPr/>
                </a:pPr>
                <a:r>
                  <a:rPr lang="en-US" sz="1600" b="1" dirty="0">
                    <a:solidFill>
                      <a:schemeClr val="bg2"/>
                    </a:solidFill>
                    <a:latin typeface="Arial Narrow" pitchFamily="-97" charset="0"/>
                    <a:ea typeface="ＭＳ Ｐゴシック" pitchFamily="-97" charset="-128"/>
                    <a:cs typeface="ＭＳ Ｐゴシック" pitchFamily="-97" charset="-128"/>
                  </a:rPr>
                  <a:t>  Not 2001:100...</a:t>
                </a:r>
                <a:endParaRPr lang="en-US" sz="1600" b="1" dirty="0">
                  <a:solidFill>
                    <a:schemeClr val="bg2"/>
                  </a:solidFill>
                  <a:latin typeface="Arial Narrow" pitchFamily="-97" charset="0"/>
                  <a:ea typeface="ＭＳ Ｐゴシック" pitchFamily="-97" charset="-128"/>
                  <a:cs typeface="ＭＳ Ｐゴシック" pitchFamily="-97" charset="-128"/>
                </a:endParaRPr>
              </a:p>
            </p:txBody>
          </p:sp>
          <p:sp>
            <p:nvSpPr>
              <p:cNvPr id="141" name="Rectangle 140"/>
              <p:cNvSpPr/>
              <p:nvPr/>
            </p:nvSpPr>
            <p:spPr bwMode="auto">
              <a:xfrm>
                <a:off x="6664081" y="5716929"/>
                <a:ext cx="2225831" cy="414768"/>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endParaRPr lang="en-US" sz="1600" b="1" dirty="0">
                  <a:solidFill>
                    <a:schemeClr val="bg2"/>
                  </a:solidFill>
                  <a:latin typeface="Arial Narrow" pitchFamily="-97" charset="0"/>
                  <a:ea typeface="ＭＳ Ｐゴシック" pitchFamily="-97" charset="-128"/>
                  <a:cs typeface="ＭＳ Ｐゴシック" pitchFamily="-97" charset="-128"/>
                </a:endParaRPr>
              </a:p>
            </p:txBody>
          </p:sp>
          <p:sp>
            <p:nvSpPr>
              <p:cNvPr id="144" name="Rectangle 143"/>
              <p:cNvSpPr/>
              <p:nvPr/>
            </p:nvSpPr>
            <p:spPr bwMode="auto">
              <a:xfrm>
                <a:off x="6253039" y="5716289"/>
                <a:ext cx="426589" cy="414768"/>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endParaRPr lang="en-US" sz="1200" b="1" dirty="0">
                  <a:solidFill>
                    <a:schemeClr val="bg2"/>
                  </a:solidFill>
                  <a:latin typeface="Arial Narrow" pitchFamily="-97" charset="0"/>
                  <a:ea typeface="ＭＳ Ｐゴシック" pitchFamily="-97" charset="-128"/>
                  <a:cs typeface="ＭＳ Ｐゴシック" pitchFamily="-97" charset="-128"/>
                </a:endParaRPr>
              </a:p>
            </p:txBody>
          </p:sp>
        </p:grpSp>
        <p:sp>
          <p:nvSpPr>
            <p:cNvPr id="146" name="AutoShape 42"/>
            <p:cNvSpPr>
              <a:spLocks noChangeArrowheads="1"/>
            </p:cNvSpPr>
            <p:nvPr/>
          </p:nvSpPr>
          <p:spPr bwMode="auto">
            <a:xfrm flipH="1">
              <a:off x="2760227" y="5209511"/>
              <a:ext cx="1627279" cy="519040"/>
            </a:xfrm>
            <a:prstGeom prst="wedgeEllipseCallout">
              <a:avLst>
                <a:gd name="adj1" fmla="val -23005"/>
                <a:gd name="adj2" fmla="val 78480"/>
              </a:avLst>
            </a:prstGeom>
            <a:solidFill>
              <a:schemeClr val="bg2">
                <a:lumMod val="95000"/>
              </a:schemeClr>
            </a:solidFill>
            <a:ln w="9525">
              <a:solidFill>
                <a:schemeClr val="bg2"/>
              </a:solidFill>
              <a:miter lim="800000"/>
              <a:headEnd/>
              <a:tailEnd/>
            </a:ln>
            <a:effectLst>
              <a:outerShdw blurRad="63500" dist="38099" dir="2700000" algn="ctr" rotWithShape="0">
                <a:srgbClr val="000000">
                  <a:alpha val="50000"/>
                </a:srgbClr>
              </a:outerShdw>
            </a:effectLst>
          </p:spPr>
          <p:txBody>
            <a:bodyPr lIns="82124" tIns="41061" rIns="82124" bIns="41061" anchor="ctr"/>
            <a:lstStyle/>
            <a:p>
              <a:pPr>
                <a:defRPr/>
              </a:pPr>
              <a:r>
                <a:rPr lang="en-GB" sz="1400" dirty="0">
                  <a:solidFill>
                    <a:schemeClr val="tx2"/>
                  </a:solidFill>
                  <a:latin typeface="Arial Narrow" pitchFamily="-97" charset="0"/>
                  <a:ea typeface="ＭＳ Ｐゴシック" pitchFamily="-97" charset="-128"/>
                  <a:cs typeface="ＭＳ Ｐゴシック" pitchFamily="-97" charset="-128"/>
                </a:rPr>
                <a:t>ELSE</a:t>
              </a:r>
              <a:endParaRPr lang="en-GB" sz="1400" dirty="0">
                <a:solidFill>
                  <a:schemeClr val="tx2"/>
                </a:solidFill>
                <a:latin typeface="Arial Narrow" pitchFamily="-97" charset="0"/>
                <a:ea typeface="ＭＳ Ｐゴシック" pitchFamily="-97" charset="-128"/>
                <a:cs typeface="ＭＳ Ｐゴシック" pitchFamily="-97" charset="-128"/>
              </a:endParaRPr>
            </a:p>
          </p:txBody>
        </p:sp>
        <p:sp>
          <p:nvSpPr>
            <p:cNvPr id="149" name="AutoShape 42"/>
            <p:cNvSpPr>
              <a:spLocks noChangeArrowheads="1"/>
            </p:cNvSpPr>
            <p:nvPr/>
          </p:nvSpPr>
          <p:spPr bwMode="auto">
            <a:xfrm flipH="1">
              <a:off x="5165426" y="5217447"/>
              <a:ext cx="2508392" cy="547612"/>
            </a:xfrm>
            <a:prstGeom prst="wedgeEllipseCallout">
              <a:avLst>
                <a:gd name="adj1" fmla="val 65430"/>
                <a:gd name="adj2" fmla="val 5545"/>
              </a:avLst>
            </a:prstGeom>
            <a:solidFill>
              <a:schemeClr val="bg2">
                <a:lumMod val="95000"/>
              </a:schemeClr>
            </a:solidFill>
            <a:ln w="9525">
              <a:solidFill>
                <a:schemeClr val="bg2"/>
              </a:solidFill>
              <a:miter lim="800000"/>
              <a:headEnd/>
              <a:tailEnd/>
            </a:ln>
            <a:effectLst>
              <a:outerShdw blurRad="63500" dist="38099" dir="2700000" algn="ctr" rotWithShape="0">
                <a:srgbClr val="000000">
                  <a:alpha val="50000"/>
                </a:srgbClr>
              </a:outerShdw>
            </a:effectLst>
          </p:spPr>
          <p:txBody>
            <a:bodyPr lIns="82124" tIns="41061" rIns="82124" bIns="41061" anchor="ctr"/>
            <a:lstStyle/>
            <a:p>
              <a:pPr>
                <a:defRPr/>
              </a:pPr>
              <a:r>
                <a:rPr lang="en-GB" sz="1400" dirty="0" err="1">
                  <a:solidFill>
                    <a:schemeClr val="tx2"/>
                  </a:solidFill>
                  <a:latin typeface="Arial Narrow" pitchFamily="-97" charset="0"/>
                  <a:ea typeface="ＭＳ Ｐゴシック" pitchFamily="-97" charset="-128"/>
                  <a:cs typeface="ＭＳ Ｐゴシック" pitchFamily="-97" charset="-128"/>
                </a:rPr>
                <a:t>ENCAP</a:t>
              </a:r>
              <a:r>
                <a:rPr lang="en-GB" sz="1400" dirty="0">
                  <a:solidFill>
                    <a:schemeClr val="tx2"/>
                  </a:solidFill>
                  <a:latin typeface="Arial Narrow" pitchFamily="-97" charset="0"/>
                  <a:ea typeface="ＭＳ Ｐゴシック" pitchFamily="-97" charset="-128"/>
                  <a:cs typeface="ＭＳ Ｐゴシック" pitchFamily="-97" charset="-128"/>
                </a:rPr>
                <a:t> with BR </a:t>
              </a:r>
              <a:r>
                <a:rPr lang="en-GB" sz="1400" dirty="0" err="1">
                  <a:solidFill>
                    <a:schemeClr val="tx2"/>
                  </a:solidFill>
                  <a:latin typeface="Arial Narrow" pitchFamily="-97" charset="0"/>
                  <a:ea typeface="ＭＳ Ｐゴシック" pitchFamily="-97" charset="-128"/>
                  <a:cs typeface="ＭＳ Ｐゴシック" pitchFamily="-97" charset="-128"/>
                </a:rPr>
                <a:t>IPv4</a:t>
              </a:r>
              <a:r>
                <a:rPr lang="en-GB" sz="1400" dirty="0">
                  <a:solidFill>
                    <a:schemeClr val="tx2"/>
                  </a:solidFill>
                  <a:latin typeface="Arial Narrow" pitchFamily="-97" charset="0"/>
                  <a:ea typeface="ＭＳ Ｐゴシック" pitchFamily="-97" charset="-128"/>
                  <a:cs typeface="ＭＳ Ｐゴシック" pitchFamily="-97" charset="-128"/>
                </a:rPr>
                <a:t> </a:t>
              </a:r>
              <a:r>
                <a:rPr lang="en-GB" sz="1400" dirty="0" err="1">
                  <a:solidFill>
                    <a:schemeClr val="tx2"/>
                  </a:solidFill>
                  <a:latin typeface="Arial Narrow" pitchFamily="-97" charset="0"/>
                  <a:ea typeface="ＭＳ Ｐゴシック" pitchFamily="-97" charset="-128"/>
                  <a:cs typeface="ＭＳ Ｐゴシック" pitchFamily="-97" charset="-128"/>
                </a:rPr>
                <a:t>Anycast</a:t>
              </a:r>
              <a:r>
                <a:rPr lang="en-GB" sz="1400" dirty="0">
                  <a:solidFill>
                    <a:schemeClr val="tx2"/>
                  </a:solidFill>
                  <a:latin typeface="Arial Narrow" pitchFamily="-97" charset="0"/>
                  <a:ea typeface="ＭＳ Ｐゴシック" pitchFamily="-97" charset="-128"/>
                  <a:cs typeface="ＭＳ Ｐゴシック" pitchFamily="-97" charset="-128"/>
                </a:rPr>
                <a:t> address </a:t>
              </a:r>
              <a:endParaRPr lang="en-GB" sz="1400" dirty="0">
                <a:solidFill>
                  <a:schemeClr val="tx2"/>
                </a:solidFill>
                <a:latin typeface="Arial Narrow" pitchFamily="-97" charset="0"/>
                <a:ea typeface="ＭＳ Ｐゴシック" pitchFamily="-97" charset="-128"/>
                <a:cs typeface="ＭＳ Ｐゴシック" pitchFamily="-97"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ipe(right)">
                                      <p:cBhvr>
                                        <p:cTn id="7" dur="5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0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95"/>
                                        </p:tgtEl>
                                        <p:attrNameLst>
                                          <p:attrName>style.visibility</p:attrName>
                                        </p:attrNameLst>
                                      </p:cBhvr>
                                      <p:to>
                                        <p:strVal val="visible"/>
                                      </p:to>
                                    </p:set>
                                    <p:animEffect transition="in" filter="wipe(down)">
                                      <p:cBhvr>
                                        <p:cTn id="16" dur="500"/>
                                        <p:tgtEl>
                                          <p:spTgt spid="9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idx="4294967295"/>
          </p:nvPr>
        </p:nvSpPr>
        <p:spPr>
          <a:xfrm>
            <a:off x="608013" y="393700"/>
            <a:ext cx="7970837" cy="838200"/>
          </a:xfrm>
        </p:spPr>
        <p:txBody>
          <a:bodyPr/>
          <a:lstStyle/>
          <a:p>
            <a:pPr algn="ctr"/>
            <a:r>
              <a:rPr lang="en-US" smtClean="0"/>
              <a:t>Policy 2010-9 IPv6 for 6rd</a:t>
            </a:r>
          </a:p>
        </p:txBody>
      </p:sp>
      <p:sp>
        <p:nvSpPr>
          <p:cNvPr id="92163" name="Content Placeholder 2"/>
          <p:cNvSpPr>
            <a:spLocks noGrp="1"/>
          </p:cNvSpPr>
          <p:nvPr>
            <p:ph idx="4294967295"/>
          </p:nvPr>
        </p:nvSpPr>
        <p:spPr>
          <a:xfrm>
            <a:off x="793750" y="1362075"/>
            <a:ext cx="7435850" cy="4764088"/>
          </a:xfrm>
        </p:spPr>
        <p:txBody>
          <a:bodyPr/>
          <a:lstStyle/>
          <a:p>
            <a:pPr marL="514350" indent="-514350">
              <a:buFont typeface="Wingdings" pitchFamily="2" charset="2"/>
              <a:buNone/>
            </a:pPr>
            <a:r>
              <a:rPr lang="en-US" sz="1200" i="1" smtClean="0"/>
              <a:t> Policy statement:</a:t>
            </a:r>
          </a:p>
          <a:p>
            <a:pPr marL="514350" indent="-514350">
              <a:buFont typeface="Wingdings" pitchFamily="2" charset="2"/>
              <a:buNone/>
            </a:pPr>
            <a:r>
              <a:rPr lang="en-US" sz="1200" i="1" smtClean="0"/>
              <a:t>6rd is an incremental method for Service Providers to deploy IPv6, defined in the IETF Standards Track RFC 5969.</a:t>
            </a:r>
          </a:p>
          <a:p>
            <a:pPr marL="514350" indent="-514350">
              <a:buFont typeface="Wingdings" pitchFamily="2" charset="2"/>
              <a:buNone/>
            </a:pPr>
            <a:r>
              <a:rPr lang="en-US" sz="1200" i="1" smtClean="0"/>
              <a:t>If you have IPv4 addresses then you automatically qualify for IPv6 space for 6rd.  Upon receipt of a 6rd request, an appropriate  additional IPv6 allocation will be made that supports 6rd to be counted as a separate &amp; parallel deployment to IPv4 and native IPv6. There is no requirement to segregate address space requested under this policy from regular IPv6 Allocation Supernets.  From a management perspective  this address space is to be treated as regular IPv6 address space.</a:t>
            </a:r>
          </a:p>
          <a:p>
            <a:pPr marL="514350" indent="-514350">
              <a:buFont typeface="Wingdings" pitchFamily="2" charset="2"/>
              <a:buNone/>
            </a:pPr>
            <a:r>
              <a:rPr lang="en-US" sz="1200" i="1" smtClean="0"/>
              <a:t>While it is possible for an operator to transition to native IPv6 within the same address space used by 6rd, some operators may wish to keep native IPv6 users separate from 6rd users to permit optimization of aggregation. If an operator chooses to renumber users to an address space outside the 6rd aggregate when transitioning them to native IPv6, the 6rd allocation may be returned to ARIN when it is no longer in use.</a:t>
            </a:r>
          </a:p>
          <a:p>
            <a:pPr marL="514350" indent="-514350">
              <a:buFont typeface="Wingdings" pitchFamily="2" charset="2"/>
              <a:buNone/>
            </a:pPr>
            <a:r>
              <a:rPr lang="en-US" sz="1200" i="1" smtClean="0"/>
              <a:t>It is suggested that contiguous allocations be made to any prior existing ones in the event justification for more IPv6 address space exists when the organization transitions 6rd out of their network.</a:t>
            </a:r>
          </a:p>
          <a:p>
            <a:pPr marL="514350" indent="-514350">
              <a:buFont typeface="Wingdings" pitchFamily="2" charset="2"/>
              <a:buNone/>
            </a:pPr>
            <a:r>
              <a:rPr lang="en-US" sz="1200" i="1" smtClean="0"/>
              <a:t>Justification for use of IPv6 for 6rd will be reviewed after the first 3 years and reclaimed if it is not in use. After the first 3 years, any additional reviews will follow regular IPv6 policy. Requester will be exempt from returning all or a portion of the address space when 6rd is no longer  used if they can show justification for need of the 6rd address space for other existing IPv6 addressing requirements be it native IPv6 or some other IPv6 network technology.</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idx="4294967295"/>
          </p:nvPr>
        </p:nvSpPr>
        <p:spPr>
          <a:xfrm>
            <a:off x="701675" y="557213"/>
            <a:ext cx="7970838" cy="838200"/>
          </a:xfrm>
        </p:spPr>
        <p:txBody>
          <a:bodyPr/>
          <a:lstStyle/>
          <a:p>
            <a:r>
              <a:rPr lang="en-US" smtClean="0"/>
              <a:t>Instructive example (from DRAFT Draft Policy 2010-9)</a:t>
            </a:r>
          </a:p>
        </p:txBody>
      </p:sp>
      <p:sp>
        <p:nvSpPr>
          <p:cNvPr id="104451" name="Content Placeholder 2"/>
          <p:cNvSpPr>
            <a:spLocks noGrp="1"/>
          </p:cNvSpPr>
          <p:nvPr>
            <p:ph idx="4294967295"/>
          </p:nvPr>
        </p:nvSpPr>
        <p:spPr>
          <a:xfrm>
            <a:off x="793750" y="1362075"/>
            <a:ext cx="7435850" cy="4764088"/>
          </a:xfrm>
        </p:spPr>
        <p:txBody>
          <a:bodyPr/>
          <a:lstStyle/>
          <a:p>
            <a:pPr marL="514350" indent="-514350">
              <a:buFont typeface="Wingdings" pitchFamily="2" charset="2"/>
              <a:buNone/>
            </a:pPr>
            <a:r>
              <a:rPr lang="en-US" sz="900" i="1" smtClean="0"/>
              <a:t> </a:t>
            </a:r>
          </a:p>
          <a:p>
            <a:pPr marL="514350" indent="-514350">
              <a:buFont typeface="Arial" pitchFamily="34" charset="0"/>
              <a:buAutoNum type="romanUcPeriod"/>
            </a:pPr>
            <a:r>
              <a:rPr lang="en-US" sz="1200" i="1" smtClean="0"/>
              <a:t>Transition mechanisms which embed IPv4 addresses within ISP allocated prefixes allow for and SP-Managed, stateless operation. One such mechanism is “6rd” defined in RFC 5969.</a:t>
            </a:r>
          </a:p>
          <a:p>
            <a:pPr marL="514350" indent="-514350">
              <a:buFont typeface="Arial" pitchFamily="34" charset="0"/>
              <a:buAutoNum type="romanUcPeriod"/>
            </a:pPr>
            <a:r>
              <a:rPr lang="en-US" sz="1200" smtClean="0"/>
              <a:t>6rd is intended to be an incremental method for deploying IPv6 and bridge the gap for End Users to the IPv6 Internet. The method provides a native dual-stack service to a subscriber site by leveraging existing infrastructure. If an entity already has a /32 of IPv6 they can not use the same /32 for native IPv6 as they do for the 6rd routing and a separate minimum size of a /32 is required while a larger subnet like a /28 may be needed based on a non-contiguous IPv4 addressing plan.</a:t>
            </a:r>
          </a:p>
          <a:p>
            <a:pPr marL="514350" indent="-514350">
              <a:buFont typeface="Arial" pitchFamily="34" charset="0"/>
              <a:buAutoNum type="romanUcPeriod"/>
            </a:pPr>
            <a:r>
              <a:rPr lang="en-US" sz="1200" smtClean="0"/>
              <a:t>The 6rd prefix is an RIR delegated IPv6 prefix. It must encapsulate an IPv4 address and must be short enough so that a /56 or /60 can be given to subscribers. This example shows how the 6rd prefix is created based on a /32 IPv6 prefix using RFC1918 address space from 10.0.0.0/8:</a:t>
            </a:r>
          </a:p>
          <a:p>
            <a:pPr marL="514350" indent="-514350">
              <a:buFont typeface="Arial" pitchFamily="34" charset="0"/>
              <a:buAutoNum type="romanUcPeriod"/>
            </a:pPr>
            <a:r>
              <a:rPr lang="en-US" sz="1200" smtClean="0"/>
              <a:t>SP IPv6 prefix: 2001:0DB8::/32 v4suffix-length: 24 (from 10/8, first octet (10) is excluded from the encoding) 6rd CE router IPv4 address: 10.100.100.1 6rd site IPv6 prefix: 2001:0DB8:6464:0100::/56</a:t>
            </a:r>
          </a:p>
          <a:p>
            <a:pPr marL="514350" indent="-514350">
              <a:buFont typeface="Arial" pitchFamily="34" charset="0"/>
              <a:buAutoNum type="romanUcPeriod"/>
            </a:pPr>
            <a:r>
              <a:rPr lang="en-US" sz="1200" smtClean="0"/>
              <a:t>This example shows how the 6rd prefix is created based on a /28 IPv6 prefix using one of several non-contiguous global address ranges:</a:t>
            </a:r>
          </a:p>
          <a:p>
            <a:pPr marL="514350" indent="-514350">
              <a:buFont typeface="Arial" pitchFamily="34" charset="0"/>
              <a:buAutoNum type="romanUcPeriod"/>
            </a:pPr>
            <a:r>
              <a:rPr lang="en-US" sz="1200" smtClean="0"/>
              <a:t>SP IPv6 prefix: 2001:0DB0::/28 v4suffix-length: 32 (unable to exclude common bits due to non-contiguous IPv4 allocations) 6rd CE router IPv4 address: 192.0.2.1 6rd site IPv6 prefix: 2001:0DBC:0000:2010::/60</a:t>
            </a:r>
            <a:endParaRPr lang="en-US" sz="900" i="1" smtClean="0"/>
          </a:p>
          <a:p>
            <a:pPr marL="514350" indent="-514350">
              <a:buFont typeface="Arial" pitchFamily="34" charset="0"/>
              <a:buAutoNum type="romanUcPeriod"/>
            </a:pPr>
            <a:endParaRPr lang="en-US" sz="900" smtClean="0"/>
          </a:p>
          <a:p>
            <a:pPr marL="514350" indent="-514350">
              <a:buFont typeface="Arial" pitchFamily="34" charset="0"/>
              <a:buAutoNum type="romanUcPeriod"/>
            </a:pPr>
            <a:endParaRPr lang="en-US" sz="90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idx="4294967295"/>
          </p:nvPr>
        </p:nvSpPr>
        <p:spPr/>
        <p:txBody>
          <a:bodyPr/>
          <a:lstStyle/>
          <a:p>
            <a:r>
              <a:rPr lang="en-US" smtClean="0"/>
              <a:t>Aspects of IPv6 Transition Mechanisms</a:t>
            </a:r>
          </a:p>
        </p:txBody>
      </p:sp>
      <p:sp>
        <p:nvSpPr>
          <p:cNvPr id="88067" name="Content Placeholder 2"/>
          <p:cNvSpPr>
            <a:spLocks noGrp="1"/>
          </p:cNvSpPr>
          <p:nvPr>
            <p:ph idx="4294967295"/>
          </p:nvPr>
        </p:nvSpPr>
        <p:spPr>
          <a:xfrm>
            <a:off x="1831975" y="2301875"/>
            <a:ext cx="8845550" cy="1670050"/>
          </a:xfrm>
        </p:spPr>
        <p:txBody>
          <a:bodyPr/>
          <a:lstStyle/>
          <a:p>
            <a:pPr>
              <a:buFont typeface="Wingdings" pitchFamily="2" charset="2"/>
              <a:buNone/>
            </a:pPr>
            <a:r>
              <a:rPr lang="en-US" sz="2800" smtClean="0"/>
              <a:t>Tunnel              or      Translate</a:t>
            </a:r>
          </a:p>
          <a:p>
            <a:pPr>
              <a:buFont typeface="Wingdings" pitchFamily="2" charset="2"/>
              <a:buNone/>
            </a:pPr>
            <a:r>
              <a:rPr lang="en-US" sz="2800" smtClean="0"/>
              <a:t>Stateless          or      Stateful</a:t>
            </a:r>
          </a:p>
          <a:p>
            <a:pPr>
              <a:buFont typeface="Wingdings" pitchFamily="2" charset="2"/>
              <a:buNone/>
            </a:pPr>
            <a:r>
              <a:rPr lang="en-US" sz="2800" smtClean="0"/>
              <a:t>SP-Managed    or      not SP-Managed</a:t>
            </a:r>
          </a:p>
          <a:p>
            <a:pPr>
              <a:buFont typeface="Wingdings" pitchFamily="2" charset="2"/>
              <a:buNone/>
            </a:pPr>
            <a:endParaRPr lang="en-US" sz="2800" smtClean="0"/>
          </a:p>
          <a:p>
            <a:pPr>
              <a:buFont typeface="Wingdings" pitchFamily="2" charset="2"/>
              <a:buNone/>
            </a:pPr>
            <a:endParaRPr lang="en-US" sz="2800" smtClean="0"/>
          </a:p>
          <a:p>
            <a:pPr>
              <a:buFont typeface="Wingdings" pitchFamily="2" charset="2"/>
              <a:buNone/>
            </a:pPr>
            <a:endParaRPr lang="en-US" sz="2800" smtClean="0"/>
          </a:p>
          <a:p>
            <a:pPr>
              <a:buFont typeface="Wingdings" pitchFamily="2" charset="2"/>
              <a:buNone/>
            </a:pPr>
            <a:endParaRPr lang="en-US" sz="2800" smtClean="0"/>
          </a:p>
          <a:p>
            <a:pPr>
              <a:buFont typeface="Wingdings" pitchFamily="2" charset="2"/>
              <a:buNone/>
            </a:pPr>
            <a:endParaRPr lang="en-US" sz="2800" smtClean="0"/>
          </a:p>
        </p:txBody>
      </p:sp>
      <p:grpSp>
        <p:nvGrpSpPr>
          <p:cNvPr id="7" name="Group 6"/>
          <p:cNvGrpSpPr>
            <a:grpSpLocks/>
          </p:cNvGrpSpPr>
          <p:nvPr/>
        </p:nvGrpSpPr>
        <p:grpSpPr bwMode="auto">
          <a:xfrm>
            <a:off x="501650" y="1866900"/>
            <a:ext cx="7610475" cy="3933825"/>
            <a:chOff x="648630" y="1797647"/>
            <a:chExt cx="7611574" cy="3934754"/>
          </a:xfrm>
        </p:grpSpPr>
        <p:sp>
          <p:nvSpPr>
            <p:cNvPr id="5" name="Oval 4"/>
            <p:cNvSpPr/>
            <p:nvPr/>
          </p:nvSpPr>
          <p:spPr>
            <a:xfrm>
              <a:off x="1444083" y="1797647"/>
              <a:ext cx="2951588" cy="2837533"/>
            </a:xfrm>
            <a:prstGeom prst="ellipse">
              <a:avLst/>
            </a:prstGeom>
            <a:noFill/>
            <a:ln w="5715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Content Placeholder 2"/>
            <p:cNvSpPr txBox="1">
              <a:spLocks/>
            </p:cNvSpPr>
            <p:nvPr/>
          </p:nvSpPr>
          <p:spPr>
            <a:xfrm>
              <a:off x="648630" y="5000391"/>
              <a:ext cx="7611574" cy="732010"/>
            </a:xfrm>
            <a:prstGeom prst="rect">
              <a:avLst/>
            </a:prstGeom>
          </p:spPr>
          <p:txBody>
            <a:bodyPr>
              <a:normAutofit/>
            </a:bodyPr>
            <a:lstStyle/>
            <a:p>
              <a:pPr marL="237744" indent="-237744" fontAlgn="auto">
                <a:lnSpc>
                  <a:spcPct val="95000"/>
                </a:lnSpc>
                <a:spcBef>
                  <a:spcPts val="1440"/>
                </a:spcBef>
                <a:spcAft>
                  <a:spcPts val="0"/>
                </a:spcAft>
                <a:buClr>
                  <a:schemeClr val="accent1"/>
                </a:buClr>
                <a:buFont typeface="Wingdings" pitchFamily="2" charset="2"/>
                <a:buNone/>
                <a:defRPr/>
              </a:pPr>
              <a:r>
                <a:rPr lang="en-US" b="1" dirty="0" err="1">
                  <a:latin typeface="+mn-lt"/>
                  <a:cs typeface="+mn-cs"/>
                </a:rPr>
                <a:t>6rd</a:t>
              </a:r>
              <a:r>
                <a:rPr lang="en-US" b="1" dirty="0">
                  <a:latin typeface="+mn-lt"/>
                  <a:cs typeface="+mn-cs"/>
                </a:rPr>
                <a:t> is a Stateless, SP-Managed, Tunneling Protocol </a:t>
              </a:r>
            </a:p>
            <a:p>
              <a:pPr marL="237744" indent="-237744" fontAlgn="auto">
                <a:lnSpc>
                  <a:spcPct val="95000"/>
                </a:lnSpc>
                <a:spcBef>
                  <a:spcPts val="1440"/>
                </a:spcBef>
                <a:spcAft>
                  <a:spcPts val="0"/>
                </a:spcAft>
                <a:buClr>
                  <a:schemeClr val="accent1"/>
                </a:buClr>
                <a:buFont typeface="Wingdings" pitchFamily="2" charset="2"/>
                <a:buNone/>
                <a:defRPr/>
              </a:pPr>
              <a:endParaRPr lang="en-US" dirty="0">
                <a:latin typeface="+mn-lt"/>
                <a:cs typeface="+mn-cs"/>
              </a:endParaRPr>
            </a:p>
            <a:p>
              <a:pPr marL="237744" indent="-237744" fontAlgn="auto">
                <a:lnSpc>
                  <a:spcPct val="95000"/>
                </a:lnSpc>
                <a:spcBef>
                  <a:spcPts val="1440"/>
                </a:spcBef>
                <a:spcAft>
                  <a:spcPts val="0"/>
                </a:spcAft>
                <a:buClr>
                  <a:schemeClr val="accent1"/>
                </a:buClr>
                <a:buFont typeface="Wingdings" pitchFamily="2" charset="2"/>
                <a:buNone/>
                <a:defRPr/>
              </a:pPr>
              <a:endParaRPr lang="en-US" dirty="0">
                <a:latin typeface="+mn-lt"/>
                <a:cs typeface="+mn-cs"/>
              </a:endParaRPr>
            </a:p>
            <a:p>
              <a:pPr marL="237744" indent="-237744" fontAlgn="auto">
                <a:lnSpc>
                  <a:spcPct val="95000"/>
                </a:lnSpc>
                <a:spcBef>
                  <a:spcPts val="1440"/>
                </a:spcBef>
                <a:spcAft>
                  <a:spcPts val="0"/>
                </a:spcAft>
                <a:buClr>
                  <a:schemeClr val="accent1"/>
                </a:buClr>
                <a:buFont typeface="Wingdings" pitchFamily="2" charset="2"/>
                <a:buNone/>
                <a:defRPr/>
              </a:pPr>
              <a:endParaRPr lang="en-US" dirty="0">
                <a:latin typeface="+mn-lt"/>
                <a:cs typeface="+mn-cs"/>
              </a:endParaRPr>
            </a:p>
            <a:p>
              <a:pPr marL="237744" indent="-237744" fontAlgn="auto">
                <a:lnSpc>
                  <a:spcPct val="95000"/>
                </a:lnSpc>
                <a:spcBef>
                  <a:spcPts val="1440"/>
                </a:spcBef>
                <a:spcAft>
                  <a:spcPts val="0"/>
                </a:spcAft>
                <a:buClr>
                  <a:schemeClr val="accent1"/>
                </a:buClr>
                <a:buFont typeface="Wingdings" pitchFamily="2" charset="2"/>
                <a:buNone/>
                <a:defRPr/>
              </a:pPr>
              <a:endParaRPr lang="en-US" dirty="0">
                <a:latin typeface="+mn-lt"/>
                <a:cs typeface="+mn-cs"/>
              </a:endParaRPr>
            </a:p>
            <a:p>
              <a:pPr marL="237744" indent="-237744" fontAlgn="auto">
                <a:lnSpc>
                  <a:spcPct val="95000"/>
                </a:lnSpc>
                <a:spcBef>
                  <a:spcPts val="1440"/>
                </a:spcBef>
                <a:spcAft>
                  <a:spcPts val="0"/>
                </a:spcAft>
                <a:buClr>
                  <a:schemeClr val="accent1"/>
                </a:buClr>
                <a:buFont typeface="Wingdings" pitchFamily="2" charset="2"/>
                <a:buNone/>
                <a:defRPr/>
              </a:pPr>
              <a:endParaRPr lang="en-US" dirty="0">
                <a:latin typeface="+mn-lt"/>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15925" y="474663"/>
            <a:ext cx="8323263" cy="838200"/>
          </a:xfrm>
        </p:spPr>
        <p:txBody>
          <a:bodyPr/>
          <a:lstStyle/>
          <a:p>
            <a:r>
              <a:rPr lang="en-US" smtClean="0">
                <a:ea typeface="ＭＳ Ｐゴシック"/>
                <a:cs typeface="ＭＳ Ｐゴシック"/>
              </a:rPr>
              <a:t>IPv6 Prefix from an IPv4 Address</a:t>
            </a:r>
            <a:endParaRPr lang="en-US" sz="2000" smtClean="0">
              <a:solidFill>
                <a:schemeClr val="tx1"/>
              </a:solidFill>
              <a:ea typeface="ＭＳ Ｐゴシック"/>
              <a:cs typeface="ＭＳ Ｐゴシック"/>
            </a:endParaRPr>
          </a:p>
        </p:txBody>
      </p:sp>
      <p:grpSp>
        <p:nvGrpSpPr>
          <p:cNvPr id="22" name="Group 21"/>
          <p:cNvGrpSpPr>
            <a:grpSpLocks/>
          </p:cNvGrpSpPr>
          <p:nvPr/>
        </p:nvGrpSpPr>
        <p:grpSpPr bwMode="auto">
          <a:xfrm>
            <a:off x="4383088" y="3076575"/>
            <a:ext cx="795337" cy="633413"/>
            <a:chOff x="4382911" y="3076362"/>
            <a:chExt cx="795329" cy="633290"/>
          </a:xfrm>
        </p:grpSpPr>
        <p:sp>
          <p:nvSpPr>
            <p:cNvPr id="64" name="Rectangle 63"/>
            <p:cNvSpPr/>
            <p:nvPr/>
          </p:nvSpPr>
          <p:spPr bwMode="auto">
            <a:xfrm>
              <a:off x="4382911" y="3076362"/>
              <a:ext cx="731085" cy="468383"/>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200" b="1" dirty="0">
                  <a:solidFill>
                    <a:schemeClr val="bg2"/>
                  </a:solidFill>
                  <a:latin typeface="Arial Narrow" pitchFamily="-97" charset="0"/>
                  <a:ea typeface="ＭＳ Ｐゴシック" pitchFamily="-97" charset="-128"/>
                  <a:cs typeface="ＭＳ Ｐゴシック" pitchFamily="-97" charset="-128"/>
                </a:rPr>
                <a:t>Subnet-ID</a:t>
              </a:r>
            </a:p>
          </p:txBody>
        </p:sp>
        <p:sp>
          <p:nvSpPr>
            <p:cNvPr id="38941" name="TextBox 69"/>
            <p:cNvSpPr txBox="1">
              <a:spLocks noChangeArrowheads="1"/>
            </p:cNvSpPr>
            <p:nvPr/>
          </p:nvSpPr>
          <p:spPr bwMode="auto">
            <a:xfrm>
              <a:off x="4876615" y="3476290"/>
              <a:ext cx="301625" cy="233362"/>
            </a:xfrm>
            <a:prstGeom prst="rect">
              <a:avLst/>
            </a:prstGeom>
            <a:noFill/>
            <a:ln w="9525">
              <a:noFill/>
              <a:miter lim="800000"/>
              <a:headEnd/>
              <a:tailEnd/>
            </a:ln>
          </p:spPr>
          <p:txBody>
            <a:bodyPr wrap="none">
              <a:spAutoFit/>
            </a:bodyPr>
            <a:lstStyle/>
            <a:p>
              <a:r>
                <a:rPr lang="en-US"/>
                <a:t>64</a:t>
              </a:r>
            </a:p>
          </p:txBody>
        </p:sp>
      </p:grpSp>
      <p:grpSp>
        <p:nvGrpSpPr>
          <p:cNvPr id="20" name="Group 19"/>
          <p:cNvGrpSpPr>
            <a:grpSpLocks/>
          </p:cNvGrpSpPr>
          <p:nvPr/>
        </p:nvGrpSpPr>
        <p:grpSpPr bwMode="auto">
          <a:xfrm>
            <a:off x="573088" y="2027238"/>
            <a:ext cx="2268537" cy="1935162"/>
            <a:chOff x="572591" y="2027440"/>
            <a:chExt cx="2268319" cy="1934986"/>
          </a:xfrm>
        </p:grpSpPr>
        <p:sp>
          <p:nvSpPr>
            <p:cNvPr id="55" name="Rectangle 54"/>
            <p:cNvSpPr/>
            <p:nvPr/>
          </p:nvSpPr>
          <p:spPr bwMode="auto">
            <a:xfrm>
              <a:off x="788218" y="3086094"/>
              <a:ext cx="1756296" cy="459377"/>
            </a:xfrm>
            <a:prstGeom prst="rect">
              <a:avLst/>
            </a:prstGeom>
            <a:solidFill>
              <a:schemeClr val="accent4">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2011:100</a:t>
              </a:r>
            </a:p>
          </p:txBody>
        </p:sp>
        <p:sp>
          <p:nvSpPr>
            <p:cNvPr id="38934" name="TextBox 64"/>
            <p:cNvSpPr txBox="1">
              <a:spLocks noChangeArrowheads="1"/>
            </p:cNvSpPr>
            <p:nvPr/>
          </p:nvSpPr>
          <p:spPr bwMode="auto">
            <a:xfrm>
              <a:off x="653149" y="3508699"/>
              <a:ext cx="242887" cy="233362"/>
            </a:xfrm>
            <a:prstGeom prst="rect">
              <a:avLst/>
            </a:prstGeom>
            <a:noFill/>
            <a:ln w="9525">
              <a:noFill/>
              <a:miter lim="800000"/>
              <a:headEnd/>
              <a:tailEnd/>
            </a:ln>
          </p:spPr>
          <p:txBody>
            <a:bodyPr wrap="none">
              <a:spAutoFit/>
            </a:bodyPr>
            <a:lstStyle/>
            <a:p>
              <a:r>
                <a:rPr lang="en-US"/>
                <a:t>0</a:t>
              </a:r>
            </a:p>
          </p:txBody>
        </p:sp>
        <p:sp>
          <p:nvSpPr>
            <p:cNvPr id="38935" name="TextBox 66"/>
            <p:cNvSpPr txBox="1">
              <a:spLocks noChangeArrowheads="1"/>
            </p:cNvSpPr>
            <p:nvPr/>
          </p:nvSpPr>
          <p:spPr bwMode="auto">
            <a:xfrm>
              <a:off x="2179417" y="3500761"/>
              <a:ext cx="441347" cy="461665"/>
            </a:xfrm>
            <a:prstGeom prst="rect">
              <a:avLst/>
            </a:prstGeom>
            <a:noFill/>
            <a:ln w="9525">
              <a:noFill/>
              <a:miter lim="800000"/>
              <a:headEnd/>
              <a:tailEnd/>
            </a:ln>
          </p:spPr>
          <p:txBody>
            <a:bodyPr wrap="none">
              <a:spAutoFit/>
            </a:bodyPr>
            <a:lstStyle/>
            <a:p>
              <a:r>
                <a:rPr lang="en-US"/>
                <a:t>/n</a:t>
              </a:r>
            </a:p>
          </p:txBody>
        </p:sp>
        <p:sp>
          <p:nvSpPr>
            <p:cNvPr id="38936" name="Right Brace 19"/>
            <p:cNvSpPr>
              <a:spLocks/>
            </p:cNvSpPr>
            <p:nvPr/>
          </p:nvSpPr>
          <p:spPr bwMode="auto">
            <a:xfrm rot="-5400000">
              <a:off x="1311649" y="1951672"/>
              <a:ext cx="601663" cy="1648789"/>
            </a:xfrm>
            <a:prstGeom prst="rightBrace">
              <a:avLst>
                <a:gd name="adj1" fmla="val 53209"/>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38937" name="TextBox 50"/>
            <p:cNvSpPr txBox="1">
              <a:spLocks noChangeArrowheads="1"/>
            </p:cNvSpPr>
            <p:nvPr/>
          </p:nvSpPr>
          <p:spPr bwMode="auto">
            <a:xfrm>
              <a:off x="572591" y="2027440"/>
              <a:ext cx="2268319" cy="400110"/>
            </a:xfrm>
            <a:prstGeom prst="rect">
              <a:avLst/>
            </a:prstGeom>
            <a:noFill/>
            <a:ln w="9525">
              <a:noFill/>
              <a:miter lim="800000"/>
              <a:headEnd/>
              <a:tailEnd/>
            </a:ln>
          </p:spPr>
          <p:txBody>
            <a:bodyPr wrap="none">
              <a:spAutoFit/>
            </a:bodyPr>
            <a:lstStyle/>
            <a:p>
              <a:pPr defTabSz="457200"/>
              <a:r>
                <a:rPr lang="en-US" sz="2000" b="1">
                  <a:solidFill>
                    <a:schemeClr val="accent1"/>
                  </a:solidFill>
                  <a:latin typeface="Calibri" pitchFamily="34" charset="0"/>
                </a:rPr>
                <a:t>ISP’s 6rd IPv6 Prefix</a:t>
              </a:r>
            </a:p>
          </p:txBody>
        </p:sp>
      </p:grpSp>
      <p:grpSp>
        <p:nvGrpSpPr>
          <p:cNvPr id="23" name="Group 22"/>
          <p:cNvGrpSpPr>
            <a:grpSpLocks/>
          </p:cNvGrpSpPr>
          <p:nvPr/>
        </p:nvGrpSpPr>
        <p:grpSpPr bwMode="auto">
          <a:xfrm>
            <a:off x="4392613" y="2079625"/>
            <a:ext cx="4302125" cy="1465263"/>
            <a:chOff x="4393242" y="2079216"/>
            <a:chExt cx="4302183" cy="1466252"/>
          </a:xfrm>
        </p:grpSpPr>
        <p:sp>
          <p:nvSpPr>
            <p:cNvPr id="61" name="Rectangle 60"/>
            <p:cNvSpPr/>
            <p:nvPr/>
          </p:nvSpPr>
          <p:spPr bwMode="auto">
            <a:xfrm>
              <a:off x="5105750" y="3077085"/>
              <a:ext cx="3589202" cy="468383"/>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Interface ID</a:t>
              </a:r>
            </a:p>
          </p:txBody>
        </p:sp>
        <p:sp>
          <p:nvSpPr>
            <p:cNvPr id="38929" name="Right Brace 19"/>
            <p:cNvSpPr>
              <a:spLocks/>
            </p:cNvSpPr>
            <p:nvPr/>
          </p:nvSpPr>
          <p:spPr bwMode="auto">
            <a:xfrm rot="-5400000">
              <a:off x="6283190" y="620213"/>
              <a:ext cx="522288" cy="4302183"/>
            </a:xfrm>
            <a:prstGeom prst="rightBrace">
              <a:avLst>
                <a:gd name="adj1" fmla="val 53084"/>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38930" name="TextBox 50"/>
            <p:cNvSpPr txBox="1">
              <a:spLocks noChangeArrowheads="1"/>
            </p:cNvSpPr>
            <p:nvPr/>
          </p:nvSpPr>
          <p:spPr bwMode="auto">
            <a:xfrm>
              <a:off x="5229732" y="2079216"/>
              <a:ext cx="2485852" cy="400110"/>
            </a:xfrm>
            <a:prstGeom prst="rect">
              <a:avLst/>
            </a:prstGeom>
            <a:noFill/>
            <a:ln w="9525">
              <a:noFill/>
              <a:miter lim="800000"/>
              <a:headEnd/>
              <a:tailEnd/>
            </a:ln>
          </p:spPr>
          <p:txBody>
            <a:bodyPr wrap="none">
              <a:spAutoFit/>
            </a:bodyPr>
            <a:lstStyle/>
            <a:p>
              <a:pPr defTabSz="457200"/>
              <a:r>
                <a:rPr lang="en-US" sz="2000" b="1">
                  <a:solidFill>
                    <a:srgbClr val="0183B7"/>
                  </a:solidFill>
                  <a:latin typeface="Calibri" pitchFamily="34" charset="0"/>
                </a:rPr>
                <a:t>Subscriber IPv6 Prefix</a:t>
              </a:r>
            </a:p>
          </p:txBody>
        </p:sp>
      </p:grpSp>
      <p:grpSp>
        <p:nvGrpSpPr>
          <p:cNvPr id="21" name="Group 20"/>
          <p:cNvGrpSpPr>
            <a:grpSpLocks/>
          </p:cNvGrpSpPr>
          <p:nvPr/>
        </p:nvGrpSpPr>
        <p:grpSpPr bwMode="auto">
          <a:xfrm>
            <a:off x="1522413" y="3086100"/>
            <a:ext cx="3854450" cy="1535113"/>
            <a:chOff x="1521622" y="3085365"/>
            <a:chExt cx="3855525" cy="1536262"/>
          </a:xfrm>
        </p:grpSpPr>
        <p:sp>
          <p:nvSpPr>
            <p:cNvPr id="57" name="Rectangle 56"/>
            <p:cNvSpPr/>
            <p:nvPr/>
          </p:nvSpPr>
          <p:spPr bwMode="auto">
            <a:xfrm>
              <a:off x="2425434" y="3085365"/>
              <a:ext cx="1967805" cy="460105"/>
            </a:xfrm>
            <a:prstGeom prst="rect">
              <a:avLst/>
            </a:prstGeom>
            <a:solidFill>
              <a:schemeClr val="accent1">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129.1.1.1</a:t>
              </a:r>
            </a:p>
          </p:txBody>
        </p:sp>
        <p:sp>
          <p:nvSpPr>
            <p:cNvPr id="38923" name="TextBox 68"/>
            <p:cNvSpPr txBox="1">
              <a:spLocks noChangeArrowheads="1"/>
            </p:cNvSpPr>
            <p:nvPr/>
          </p:nvSpPr>
          <p:spPr bwMode="auto">
            <a:xfrm>
              <a:off x="4066102" y="3499174"/>
              <a:ext cx="526556" cy="461665"/>
            </a:xfrm>
            <a:prstGeom prst="rect">
              <a:avLst/>
            </a:prstGeom>
            <a:noFill/>
            <a:ln w="9525">
              <a:noFill/>
              <a:miter lim="800000"/>
              <a:headEnd/>
              <a:tailEnd/>
            </a:ln>
          </p:spPr>
          <p:txBody>
            <a:bodyPr wrap="none">
              <a:spAutoFit/>
            </a:bodyPr>
            <a:lstStyle/>
            <a:p>
              <a:r>
                <a:rPr lang="en-US"/>
                <a:t>/m</a:t>
              </a:r>
            </a:p>
          </p:txBody>
        </p:sp>
        <p:sp>
          <p:nvSpPr>
            <p:cNvPr id="38924" name="Right Brace 19"/>
            <p:cNvSpPr>
              <a:spLocks/>
            </p:cNvSpPr>
            <p:nvPr/>
          </p:nvSpPr>
          <p:spPr bwMode="auto">
            <a:xfrm rot="16200000" flipH="1">
              <a:off x="3215728" y="3147819"/>
              <a:ext cx="398662" cy="1910602"/>
            </a:xfrm>
            <a:prstGeom prst="rightBrace">
              <a:avLst>
                <a:gd name="adj1" fmla="val 53051"/>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38925" name="TextBox 50"/>
            <p:cNvSpPr txBox="1">
              <a:spLocks noChangeArrowheads="1"/>
            </p:cNvSpPr>
            <p:nvPr/>
          </p:nvSpPr>
          <p:spPr bwMode="auto">
            <a:xfrm>
              <a:off x="1521622" y="4252295"/>
              <a:ext cx="3855525" cy="369332"/>
            </a:xfrm>
            <a:prstGeom prst="rect">
              <a:avLst/>
            </a:prstGeom>
            <a:noFill/>
            <a:ln w="9525">
              <a:noFill/>
              <a:miter lim="800000"/>
              <a:headEnd/>
              <a:tailEnd/>
            </a:ln>
          </p:spPr>
          <p:txBody>
            <a:bodyPr>
              <a:spAutoFit/>
            </a:bodyPr>
            <a:lstStyle/>
            <a:p>
              <a:pPr algn="ctr" defTabSz="457200"/>
              <a:r>
                <a:rPr lang="en-US" sz="1800" b="1">
                  <a:solidFill>
                    <a:srgbClr val="0183B7"/>
                  </a:solidFill>
                  <a:latin typeface="Calibri" pitchFamily="34" charset="0"/>
                </a:rPr>
                <a:t>Subscriber IPv4 Address (0 to 32 bits)</a:t>
              </a:r>
            </a:p>
          </p:txBody>
        </p:sp>
      </p:grpSp>
      <p:sp>
        <p:nvSpPr>
          <p:cNvPr id="18" name="Content Placeholder 2"/>
          <p:cNvSpPr txBox="1">
            <a:spLocks/>
          </p:cNvSpPr>
          <p:nvPr/>
        </p:nvSpPr>
        <p:spPr bwMode="auto">
          <a:xfrm>
            <a:off x="363538" y="4533900"/>
            <a:ext cx="8682037" cy="1914525"/>
          </a:xfrm>
          <a:prstGeom prst="rect">
            <a:avLst/>
          </a:prstGeom>
          <a:noFill/>
          <a:ln w="9525">
            <a:noFill/>
            <a:miter lim="800000"/>
            <a:headEnd/>
            <a:tailEnd/>
          </a:ln>
        </p:spPr>
        <p:txBody>
          <a:bodyPr lIns="82124" tIns="41061" rIns="82124" bIns="41061"/>
          <a:lstStyle/>
          <a:p>
            <a:pPr marL="236538" lvl="1" indent="-236538" defTabSz="814388">
              <a:lnSpc>
                <a:spcPct val="95000"/>
              </a:lnSpc>
              <a:spcBef>
                <a:spcPct val="50000"/>
              </a:spcBef>
              <a:buClr>
                <a:schemeClr val="tx2"/>
              </a:buClr>
              <a:buSzPct val="100000"/>
              <a:defRPr/>
            </a:pPr>
            <a:endParaRPr lang="en-US" sz="1800" kern="0" dirty="0">
              <a:solidFill>
                <a:srgbClr val="C00000"/>
              </a:solidFill>
              <a:latin typeface="+mn-lt"/>
              <a:ea typeface="ＭＳ Ｐゴシック" pitchFamily="-97" charset="-128"/>
              <a:cs typeface="ＭＳ Ｐゴシック" pitchFamily="-97" charset="-128"/>
            </a:endParaRPr>
          </a:p>
        </p:txBody>
      </p:sp>
      <p:sp>
        <p:nvSpPr>
          <p:cNvPr id="19" name="Content Placeholder 2"/>
          <p:cNvSpPr txBox="1">
            <a:spLocks/>
          </p:cNvSpPr>
          <p:nvPr/>
        </p:nvSpPr>
        <p:spPr bwMode="auto">
          <a:xfrm>
            <a:off x="593725" y="4783138"/>
            <a:ext cx="8188325" cy="1141412"/>
          </a:xfrm>
          <a:prstGeom prst="rect">
            <a:avLst/>
          </a:prstGeom>
          <a:noFill/>
          <a:ln w="9525">
            <a:noFill/>
            <a:miter lim="800000"/>
            <a:headEnd/>
            <a:tailEnd/>
          </a:ln>
        </p:spPr>
        <p:txBody>
          <a:bodyPr lIns="82124" tIns="41061" rIns="82124" bIns="41061"/>
          <a:lstStyle/>
          <a:p>
            <a:pPr marL="236538" indent="-236538" defTabSz="814388">
              <a:lnSpc>
                <a:spcPct val="95000"/>
              </a:lnSpc>
              <a:spcBef>
                <a:spcPct val="50000"/>
              </a:spcBef>
              <a:buClr>
                <a:schemeClr val="tx2"/>
              </a:buClr>
              <a:buSzPct val="100000"/>
              <a:buFont typeface="Wingdings" pitchFamily="2" charset="2"/>
              <a:buChar char="§"/>
            </a:pPr>
            <a:r>
              <a:rPr lang="en-US">
                <a:ea typeface="ＭＳ Ｐゴシック"/>
                <a:cs typeface="ＭＳ Ｐゴシック"/>
              </a:rPr>
              <a:t>The construction is what allows 6rd to be </a:t>
            </a:r>
            <a:r>
              <a:rPr lang="en-US" b="1">
                <a:ea typeface="ＭＳ Ｐゴシック"/>
                <a:cs typeface="ＭＳ Ｐゴシック"/>
              </a:rPr>
              <a:t>stateless </a:t>
            </a:r>
            <a:r>
              <a:rPr lang="en-US">
                <a:ea typeface="ＭＳ Ｐゴシック"/>
                <a:cs typeface="ＭＳ Ｐゴシック"/>
              </a:rPr>
              <a:t>and </a:t>
            </a:r>
            <a:r>
              <a:rPr lang="en-US" b="1">
                <a:ea typeface="ＭＳ Ｐゴシック"/>
                <a:cs typeface="ＭＳ Ｐゴシック"/>
              </a:rPr>
              <a:t>SP-managed</a:t>
            </a:r>
          </a:p>
          <a:p>
            <a:pPr marL="236538" indent="-236538" defTabSz="814388">
              <a:lnSpc>
                <a:spcPct val="95000"/>
              </a:lnSpc>
              <a:spcBef>
                <a:spcPct val="50000"/>
              </a:spcBef>
              <a:buClr>
                <a:schemeClr val="tx2"/>
              </a:buClr>
              <a:buSzPct val="100000"/>
            </a:pPr>
            <a:r>
              <a:rPr lang="en-US">
                <a:ea typeface="ＭＳ Ｐゴシック"/>
                <a:cs typeface="ＭＳ Ｐゴシック"/>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1+#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1+#ppt_w/2"/>
                                          </p:val>
                                        </p:tav>
                                        <p:tav tm="100000">
                                          <p:val>
                                            <p:strVal val="#ppt_x"/>
                                          </p:val>
                                        </p:tav>
                                      </p:tavLst>
                                    </p:anim>
                                    <p:anim calcmode="lin" valueType="num">
                                      <p:cBhvr additive="base">
                                        <p:cTn id="1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1+#ppt_w/2"/>
                                          </p:val>
                                        </p:tav>
                                        <p:tav tm="100000">
                                          <p:val>
                                            <p:strVal val="#ppt_x"/>
                                          </p:val>
                                        </p:tav>
                                      </p:tavLst>
                                    </p:anim>
                                    <p:anim calcmode="lin" valueType="num">
                                      <p:cBhvr additive="base">
                                        <p:cTn id="24"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AutoShape 17" descr="Light upward diagonal"/>
          <p:cNvSpPr>
            <a:spLocks noChangeArrowheads="1"/>
          </p:cNvSpPr>
          <p:nvPr/>
        </p:nvSpPr>
        <p:spPr bwMode="auto">
          <a:xfrm>
            <a:off x="798513" y="2019300"/>
            <a:ext cx="1852612" cy="273050"/>
          </a:xfrm>
          <a:prstGeom prst="roundRect">
            <a:avLst>
              <a:gd name="adj" fmla="val 7111"/>
            </a:avLst>
          </a:prstGeom>
          <a:pattFill prst="ltUpDiag">
            <a:fgClr>
              <a:srgbClr val="EAEAEA"/>
            </a:fgClr>
            <a:bgClr>
              <a:srgbClr val="FFFFFF"/>
            </a:bgClr>
          </a:pattFill>
          <a:ln w="9525">
            <a:solidFill>
              <a:srgbClr val="C2D1E8"/>
            </a:solidFill>
            <a:prstDash val="dash"/>
            <a:round/>
            <a:headEnd/>
            <a:tailEnd/>
          </a:ln>
        </p:spPr>
        <p:txBody>
          <a:bodyPr lIns="82124" tIns="41061" rIns="82124" bIns="41061" anchor="ctr"/>
          <a:lstStyle/>
          <a:p>
            <a:endParaRPr lang="en-US"/>
          </a:p>
        </p:txBody>
      </p:sp>
      <p:sp>
        <p:nvSpPr>
          <p:cNvPr id="39938" name="AutoShape 17" descr="Light upward diagonal"/>
          <p:cNvSpPr>
            <a:spLocks noChangeArrowheads="1"/>
          </p:cNvSpPr>
          <p:nvPr/>
        </p:nvSpPr>
        <p:spPr bwMode="auto">
          <a:xfrm>
            <a:off x="806450" y="2687638"/>
            <a:ext cx="1831975" cy="273050"/>
          </a:xfrm>
          <a:prstGeom prst="roundRect">
            <a:avLst>
              <a:gd name="adj" fmla="val 7111"/>
            </a:avLst>
          </a:prstGeom>
          <a:pattFill prst="ltUpDiag">
            <a:fgClr>
              <a:srgbClr val="EAEAEA"/>
            </a:fgClr>
            <a:bgClr>
              <a:srgbClr val="FFFFFF"/>
            </a:bgClr>
          </a:pattFill>
          <a:ln w="9525">
            <a:solidFill>
              <a:srgbClr val="C2D1E8"/>
            </a:solidFill>
            <a:prstDash val="dash"/>
            <a:round/>
            <a:headEnd/>
            <a:tailEnd/>
          </a:ln>
        </p:spPr>
        <p:txBody>
          <a:bodyPr lIns="82124" tIns="41061" rIns="82124" bIns="41061" anchor="ctr"/>
          <a:lstStyle/>
          <a:p>
            <a:endParaRPr lang="en-US"/>
          </a:p>
        </p:txBody>
      </p:sp>
      <p:sp>
        <p:nvSpPr>
          <p:cNvPr id="39939" name="AutoShape 17" descr="Light upward diagonal"/>
          <p:cNvSpPr>
            <a:spLocks noChangeArrowheads="1"/>
          </p:cNvSpPr>
          <p:nvPr/>
        </p:nvSpPr>
        <p:spPr bwMode="auto">
          <a:xfrm>
            <a:off x="811213" y="2346325"/>
            <a:ext cx="1852612" cy="271463"/>
          </a:xfrm>
          <a:prstGeom prst="roundRect">
            <a:avLst>
              <a:gd name="adj" fmla="val 7111"/>
            </a:avLst>
          </a:prstGeom>
          <a:pattFill prst="ltUpDiag">
            <a:fgClr>
              <a:srgbClr val="EAEAEA"/>
            </a:fgClr>
            <a:bgClr>
              <a:srgbClr val="FFFFFF"/>
            </a:bgClr>
          </a:pattFill>
          <a:ln w="9525">
            <a:solidFill>
              <a:srgbClr val="C2D1E8"/>
            </a:solidFill>
            <a:prstDash val="dash"/>
            <a:round/>
            <a:headEnd/>
            <a:tailEnd/>
          </a:ln>
        </p:spPr>
        <p:txBody>
          <a:bodyPr lIns="82124" tIns="41061" rIns="82124" bIns="41061" anchor="ctr"/>
          <a:lstStyle/>
          <a:p>
            <a:endParaRPr lang="en-US"/>
          </a:p>
        </p:txBody>
      </p:sp>
      <p:sp>
        <p:nvSpPr>
          <p:cNvPr id="39940" name="AutoShape 17" descr="Light upward diagonal"/>
          <p:cNvSpPr>
            <a:spLocks noChangeArrowheads="1"/>
          </p:cNvSpPr>
          <p:nvPr/>
        </p:nvSpPr>
        <p:spPr bwMode="auto">
          <a:xfrm>
            <a:off x="2824163" y="1682750"/>
            <a:ext cx="2578100" cy="1495425"/>
          </a:xfrm>
          <a:prstGeom prst="roundRect">
            <a:avLst>
              <a:gd name="adj" fmla="val 0"/>
            </a:avLst>
          </a:prstGeom>
          <a:pattFill prst="ltUpDiag">
            <a:fgClr>
              <a:srgbClr val="EAEAEA"/>
            </a:fgClr>
            <a:bgClr>
              <a:srgbClr val="FFFFFF"/>
            </a:bgClr>
          </a:pattFill>
          <a:ln w="9525">
            <a:solidFill>
              <a:srgbClr val="C2D1E8"/>
            </a:solidFill>
            <a:prstDash val="dash"/>
            <a:round/>
            <a:headEnd/>
            <a:tailEnd/>
          </a:ln>
        </p:spPr>
        <p:txBody>
          <a:bodyPr lIns="82124" tIns="41061" rIns="82124" bIns="41061" anchor="ctr"/>
          <a:lstStyle/>
          <a:p>
            <a:endParaRPr lang="en-US"/>
          </a:p>
        </p:txBody>
      </p:sp>
      <p:sp>
        <p:nvSpPr>
          <p:cNvPr id="39941" name="AutoShape 5"/>
          <p:cNvSpPr>
            <a:spLocks noChangeArrowheads="1"/>
          </p:cNvSpPr>
          <p:nvPr/>
        </p:nvSpPr>
        <p:spPr bwMode="auto">
          <a:xfrm>
            <a:off x="3122613" y="1681163"/>
            <a:ext cx="603250" cy="1473200"/>
          </a:xfrm>
          <a:prstGeom prst="roundRect">
            <a:avLst>
              <a:gd name="adj" fmla="val 16667"/>
            </a:avLst>
          </a:prstGeom>
          <a:noFill/>
          <a:ln w="9525">
            <a:solidFill>
              <a:srgbClr val="C2D1E8"/>
            </a:solidFill>
            <a:round/>
            <a:headEnd/>
            <a:tailEnd/>
          </a:ln>
        </p:spPr>
        <p:txBody>
          <a:bodyPr lIns="82124" tIns="41061" rIns="82124" bIns="41061" anchor="ctr">
            <a:spAutoFit/>
          </a:bodyPr>
          <a:lstStyle/>
          <a:p>
            <a:endParaRPr lang="en-US"/>
          </a:p>
        </p:txBody>
      </p:sp>
      <p:sp>
        <p:nvSpPr>
          <p:cNvPr id="39942" name="AutoShape 6"/>
          <p:cNvSpPr>
            <a:spLocks noChangeArrowheads="1"/>
          </p:cNvSpPr>
          <p:nvPr/>
        </p:nvSpPr>
        <p:spPr bwMode="auto">
          <a:xfrm>
            <a:off x="2217738" y="1681163"/>
            <a:ext cx="603250" cy="1473200"/>
          </a:xfrm>
          <a:prstGeom prst="roundRect">
            <a:avLst>
              <a:gd name="adj" fmla="val 16667"/>
            </a:avLst>
          </a:prstGeom>
          <a:solidFill>
            <a:srgbClr val="D1F2FF"/>
          </a:solidFill>
          <a:ln w="9525">
            <a:solidFill>
              <a:srgbClr val="C2D1E8"/>
            </a:solidFill>
            <a:round/>
            <a:headEnd/>
            <a:tailEnd/>
          </a:ln>
        </p:spPr>
        <p:txBody>
          <a:bodyPr lIns="82124" tIns="41061" rIns="82124" bIns="41061" anchor="ctr">
            <a:spAutoFit/>
          </a:bodyPr>
          <a:lstStyle/>
          <a:p>
            <a:endParaRPr lang="en-US"/>
          </a:p>
        </p:txBody>
      </p:sp>
      <p:pic>
        <p:nvPicPr>
          <p:cNvPr id="39943" name="Picture 9"/>
          <p:cNvPicPr>
            <a:picLocks noChangeArrowheads="1"/>
          </p:cNvPicPr>
          <p:nvPr/>
        </p:nvPicPr>
        <p:blipFill>
          <a:blip r:embed="rId2" cstate="print"/>
          <a:srcRect/>
          <a:stretch>
            <a:fillRect/>
          </a:stretch>
        </p:blipFill>
        <p:spPr bwMode="auto">
          <a:xfrm>
            <a:off x="2333625" y="2740025"/>
            <a:ext cx="334963" cy="198438"/>
          </a:xfrm>
          <a:prstGeom prst="rect">
            <a:avLst/>
          </a:prstGeom>
          <a:noFill/>
          <a:ln w="9525">
            <a:noFill/>
            <a:miter lim="800000"/>
            <a:headEnd/>
            <a:tailEnd/>
          </a:ln>
        </p:spPr>
      </p:pic>
      <p:pic>
        <p:nvPicPr>
          <p:cNvPr id="39944" name="Picture 8"/>
          <p:cNvPicPr>
            <a:picLocks noChangeAspect="1" noChangeArrowheads="1"/>
          </p:cNvPicPr>
          <p:nvPr/>
        </p:nvPicPr>
        <p:blipFill>
          <a:blip r:embed="rId3" cstate="print"/>
          <a:srcRect/>
          <a:stretch>
            <a:fillRect/>
          </a:stretch>
        </p:blipFill>
        <p:spPr bwMode="auto">
          <a:xfrm>
            <a:off x="3228975" y="2501900"/>
            <a:ext cx="396875" cy="171450"/>
          </a:xfrm>
          <a:prstGeom prst="rect">
            <a:avLst/>
          </a:prstGeom>
          <a:noFill/>
          <a:ln w="9525">
            <a:noFill/>
            <a:miter lim="800000"/>
            <a:headEnd/>
            <a:tailEnd/>
          </a:ln>
        </p:spPr>
      </p:pic>
      <p:sp>
        <p:nvSpPr>
          <p:cNvPr id="39945" name="Text Box 10"/>
          <p:cNvSpPr txBox="1">
            <a:spLocks noChangeArrowheads="1"/>
          </p:cNvSpPr>
          <p:nvPr/>
        </p:nvSpPr>
        <p:spPr bwMode="auto">
          <a:xfrm>
            <a:off x="2332038" y="2921000"/>
            <a:ext cx="396875" cy="266700"/>
          </a:xfrm>
          <a:prstGeom prst="rect">
            <a:avLst/>
          </a:prstGeom>
          <a:noFill/>
          <a:ln w="9525">
            <a:noFill/>
            <a:miter lim="800000"/>
            <a:headEnd/>
            <a:tailEnd/>
          </a:ln>
        </p:spPr>
        <p:txBody>
          <a:bodyPr wrap="none" lIns="82124" tIns="41061" rIns="82124" bIns="41061">
            <a:spAutoFit/>
          </a:bodyPr>
          <a:lstStyle/>
          <a:p>
            <a:r>
              <a:rPr lang="en-US" sz="1200"/>
              <a:t>RG</a:t>
            </a:r>
          </a:p>
        </p:txBody>
      </p:sp>
      <p:sp>
        <p:nvSpPr>
          <p:cNvPr id="15371" name="Text Box 11"/>
          <p:cNvSpPr txBox="1">
            <a:spLocks noChangeArrowheads="1"/>
          </p:cNvSpPr>
          <p:nvPr/>
        </p:nvSpPr>
        <p:spPr bwMode="auto">
          <a:xfrm>
            <a:off x="2333625" y="1774825"/>
            <a:ext cx="379413" cy="244475"/>
          </a:xfrm>
          <a:prstGeom prst="rect">
            <a:avLst/>
          </a:prstGeom>
          <a:solidFill>
            <a:srgbClr val="008000">
              <a:alpha val="51000"/>
            </a:srgbClr>
          </a:solidFill>
          <a:ln w="9525">
            <a:solidFill>
              <a:srgbClr val="008000"/>
            </a:solidFill>
            <a:miter lim="800000"/>
            <a:headEnd/>
            <a:tailEnd/>
          </a:ln>
        </p:spPr>
        <p:txBody>
          <a:bodyPr lIns="82124" tIns="41061" rIns="82124" bIns="41061">
            <a:spAutoFit/>
          </a:bodyPr>
          <a:lstStyle/>
          <a:p>
            <a:pPr>
              <a:defRPr/>
            </a:pPr>
            <a:r>
              <a:rPr lang="en-US" sz="1050" dirty="0">
                <a:latin typeface="Arial" charset="0"/>
                <a:cs typeface="Arial" charset="0"/>
              </a:rPr>
              <a:t>6rd</a:t>
            </a:r>
          </a:p>
        </p:txBody>
      </p:sp>
      <p:sp>
        <p:nvSpPr>
          <p:cNvPr id="39947" name="AutoShape 18"/>
          <p:cNvSpPr>
            <a:spLocks noChangeArrowheads="1"/>
          </p:cNvSpPr>
          <p:nvPr/>
        </p:nvSpPr>
        <p:spPr bwMode="auto">
          <a:xfrm>
            <a:off x="5430838" y="1689100"/>
            <a:ext cx="603250" cy="1473200"/>
          </a:xfrm>
          <a:prstGeom prst="roundRect">
            <a:avLst>
              <a:gd name="adj" fmla="val 16667"/>
            </a:avLst>
          </a:prstGeom>
          <a:solidFill>
            <a:srgbClr val="D1F2FF"/>
          </a:solidFill>
          <a:ln w="9525">
            <a:solidFill>
              <a:srgbClr val="C2D1E8"/>
            </a:solidFill>
            <a:round/>
            <a:headEnd/>
            <a:tailEnd/>
          </a:ln>
        </p:spPr>
        <p:txBody>
          <a:bodyPr lIns="82124" tIns="41061" rIns="82124" bIns="41061" anchor="ctr">
            <a:spAutoFit/>
          </a:bodyPr>
          <a:lstStyle/>
          <a:p>
            <a:endParaRPr lang="en-US"/>
          </a:p>
        </p:txBody>
      </p:sp>
      <p:pic>
        <p:nvPicPr>
          <p:cNvPr id="39948" name="Picture 20"/>
          <p:cNvPicPr>
            <a:picLocks noChangeArrowheads="1"/>
          </p:cNvPicPr>
          <p:nvPr/>
        </p:nvPicPr>
        <p:blipFill>
          <a:blip r:embed="rId4" cstate="print"/>
          <a:srcRect/>
          <a:stretch>
            <a:fillRect/>
          </a:stretch>
        </p:blipFill>
        <p:spPr bwMode="auto">
          <a:xfrm>
            <a:off x="5995988" y="1558925"/>
            <a:ext cx="2119312" cy="1681163"/>
          </a:xfrm>
          <a:prstGeom prst="rect">
            <a:avLst/>
          </a:prstGeom>
          <a:noFill/>
          <a:ln w="9525">
            <a:noFill/>
            <a:miter lim="800000"/>
            <a:headEnd/>
            <a:tailEnd/>
          </a:ln>
        </p:spPr>
      </p:pic>
      <p:sp>
        <p:nvSpPr>
          <p:cNvPr id="39949" name="AutoShape 22"/>
          <p:cNvSpPr>
            <a:spLocks noChangeArrowheads="1"/>
          </p:cNvSpPr>
          <p:nvPr/>
        </p:nvSpPr>
        <p:spPr bwMode="auto">
          <a:xfrm>
            <a:off x="4251325" y="1681163"/>
            <a:ext cx="603250" cy="1473200"/>
          </a:xfrm>
          <a:prstGeom prst="roundRect">
            <a:avLst>
              <a:gd name="adj" fmla="val 16667"/>
            </a:avLst>
          </a:prstGeom>
          <a:solidFill>
            <a:schemeClr val="bg1"/>
          </a:solidFill>
          <a:ln w="9525">
            <a:solidFill>
              <a:srgbClr val="C2D1E8"/>
            </a:solidFill>
            <a:round/>
            <a:headEnd/>
            <a:tailEnd/>
          </a:ln>
        </p:spPr>
        <p:txBody>
          <a:bodyPr lIns="82124" tIns="41061" rIns="82124" bIns="41061" anchor="ctr">
            <a:spAutoFit/>
          </a:bodyPr>
          <a:lstStyle/>
          <a:p>
            <a:endParaRPr lang="en-US"/>
          </a:p>
        </p:txBody>
      </p:sp>
      <p:grpSp>
        <p:nvGrpSpPr>
          <p:cNvPr id="39950" name="Group 23"/>
          <p:cNvGrpSpPr>
            <a:grpSpLocks/>
          </p:cNvGrpSpPr>
          <p:nvPr/>
        </p:nvGrpSpPr>
        <p:grpSpPr bwMode="auto">
          <a:xfrm>
            <a:off x="4432300" y="2357438"/>
            <a:ext cx="333375" cy="334962"/>
            <a:chOff x="4760" y="176"/>
            <a:chExt cx="524" cy="528"/>
          </a:xfrm>
        </p:grpSpPr>
        <p:sp>
          <p:nvSpPr>
            <p:cNvPr id="40022" name="Freeform 24"/>
            <p:cNvSpPr>
              <a:spLocks/>
            </p:cNvSpPr>
            <p:nvPr/>
          </p:nvSpPr>
          <p:spPr bwMode="auto">
            <a:xfrm>
              <a:off x="4763" y="189"/>
              <a:ext cx="490" cy="473"/>
            </a:xfrm>
            <a:custGeom>
              <a:avLst/>
              <a:gdLst>
                <a:gd name="T0" fmla="*/ 0 w 490"/>
                <a:gd name="T1" fmla="*/ 103 h 473"/>
                <a:gd name="T2" fmla="*/ 26 w 490"/>
                <a:gd name="T3" fmla="*/ 378 h 473"/>
                <a:gd name="T4" fmla="*/ 215 w 490"/>
                <a:gd name="T5" fmla="*/ 473 h 473"/>
                <a:gd name="T6" fmla="*/ 395 w 490"/>
                <a:gd name="T7" fmla="*/ 430 h 473"/>
                <a:gd name="T8" fmla="*/ 464 w 490"/>
                <a:gd name="T9" fmla="*/ 378 h 473"/>
                <a:gd name="T10" fmla="*/ 490 w 490"/>
                <a:gd name="T11" fmla="*/ 95 h 473"/>
                <a:gd name="T12" fmla="*/ 378 w 490"/>
                <a:gd name="T13" fmla="*/ 26 h 473"/>
                <a:gd name="T14" fmla="*/ 309 w 490"/>
                <a:gd name="T15" fmla="*/ 0 h 473"/>
                <a:gd name="T16" fmla="*/ 129 w 490"/>
                <a:gd name="T17" fmla="*/ 9 h 473"/>
                <a:gd name="T18" fmla="*/ 51 w 490"/>
                <a:gd name="T19" fmla="*/ 35 h 473"/>
                <a:gd name="T20" fmla="*/ 0 w 490"/>
                <a:gd name="T21" fmla="*/ 103 h 4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0"/>
                <a:gd name="T34" fmla="*/ 0 h 473"/>
                <a:gd name="T35" fmla="*/ 490 w 490"/>
                <a:gd name="T36" fmla="*/ 473 h 4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0" h="473">
                  <a:moveTo>
                    <a:pt x="0" y="103"/>
                  </a:moveTo>
                  <a:lnTo>
                    <a:pt x="26" y="378"/>
                  </a:lnTo>
                  <a:lnTo>
                    <a:pt x="215" y="473"/>
                  </a:lnTo>
                  <a:lnTo>
                    <a:pt x="395" y="430"/>
                  </a:lnTo>
                  <a:lnTo>
                    <a:pt x="464" y="378"/>
                  </a:lnTo>
                  <a:lnTo>
                    <a:pt x="490" y="95"/>
                  </a:lnTo>
                  <a:lnTo>
                    <a:pt x="378" y="26"/>
                  </a:lnTo>
                  <a:lnTo>
                    <a:pt x="309" y="0"/>
                  </a:lnTo>
                  <a:lnTo>
                    <a:pt x="129" y="9"/>
                  </a:lnTo>
                  <a:lnTo>
                    <a:pt x="51" y="35"/>
                  </a:lnTo>
                  <a:lnTo>
                    <a:pt x="0" y="103"/>
                  </a:lnTo>
                  <a:close/>
                </a:path>
              </a:pathLst>
            </a:custGeom>
            <a:solidFill>
              <a:schemeClr val="bg1"/>
            </a:solidFill>
            <a:ln w="9525">
              <a:noFill/>
              <a:round/>
              <a:headEnd/>
              <a:tailEnd/>
            </a:ln>
          </p:spPr>
          <p:txBody>
            <a:bodyPr lIns="82124" tIns="41061" rIns="82124" bIns="41061"/>
            <a:lstStyle/>
            <a:p>
              <a:endParaRPr lang="en-US"/>
            </a:p>
          </p:txBody>
        </p:sp>
        <p:pic>
          <p:nvPicPr>
            <p:cNvPr id="40023" name="Picture 25" descr="RouterBroadbnd"/>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760" y="176"/>
              <a:ext cx="524" cy="528"/>
            </a:xfrm>
            <a:prstGeom prst="rect">
              <a:avLst/>
            </a:prstGeom>
            <a:noFill/>
            <a:ln w="9525">
              <a:noFill/>
              <a:miter lim="800000"/>
              <a:headEnd/>
              <a:tailEnd/>
            </a:ln>
          </p:spPr>
        </p:pic>
      </p:grpSp>
      <p:grpSp>
        <p:nvGrpSpPr>
          <p:cNvPr id="39951" name="Group 32"/>
          <p:cNvGrpSpPr>
            <a:grpSpLocks/>
          </p:cNvGrpSpPr>
          <p:nvPr/>
        </p:nvGrpSpPr>
        <p:grpSpPr bwMode="auto">
          <a:xfrm>
            <a:off x="5599113" y="2054225"/>
            <a:ext cx="323850" cy="363538"/>
            <a:chOff x="4141" y="2567"/>
            <a:chExt cx="241" cy="271"/>
          </a:xfrm>
        </p:grpSpPr>
        <p:pic>
          <p:nvPicPr>
            <p:cNvPr id="40016" name="Picture 33" descr="Gateway"/>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141" y="2567"/>
              <a:ext cx="241" cy="271"/>
            </a:xfrm>
            <a:prstGeom prst="rect">
              <a:avLst/>
            </a:prstGeom>
            <a:noFill/>
            <a:ln w="9525">
              <a:noFill/>
              <a:miter lim="800000"/>
              <a:headEnd/>
              <a:tailEnd/>
            </a:ln>
          </p:spPr>
        </p:pic>
        <p:grpSp>
          <p:nvGrpSpPr>
            <p:cNvPr id="40017" name="Group 34"/>
            <p:cNvGrpSpPr>
              <a:grpSpLocks/>
            </p:cNvGrpSpPr>
            <p:nvPr/>
          </p:nvGrpSpPr>
          <p:grpSpPr bwMode="auto">
            <a:xfrm>
              <a:off x="4234" y="2709"/>
              <a:ext cx="44" cy="62"/>
              <a:chOff x="180" y="1883"/>
              <a:chExt cx="216" cy="441"/>
            </a:xfrm>
          </p:grpSpPr>
          <p:sp>
            <p:nvSpPr>
              <p:cNvPr id="40018" name="AutoShape 35"/>
              <p:cNvSpPr>
                <a:spLocks noChangeArrowheads="1"/>
              </p:cNvSpPr>
              <p:nvPr/>
            </p:nvSpPr>
            <p:spPr bwMode="auto">
              <a:xfrm>
                <a:off x="185" y="196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40019" name="AutoShape 36"/>
              <p:cNvSpPr>
                <a:spLocks noChangeArrowheads="1"/>
              </p:cNvSpPr>
              <p:nvPr/>
            </p:nvSpPr>
            <p:spPr bwMode="auto">
              <a:xfrm rot="10800000">
                <a:off x="241" y="2054"/>
                <a:ext cx="141" cy="181"/>
              </a:xfrm>
              <a:prstGeom prst="rightArrow">
                <a:avLst>
                  <a:gd name="adj1" fmla="val 72380"/>
                  <a:gd name="adj2" fmla="val 68083"/>
                </a:avLst>
              </a:prstGeom>
              <a:solidFill>
                <a:schemeClr val="accent2"/>
              </a:solidFill>
              <a:ln w="9525">
                <a:noFill/>
                <a:miter lim="800000"/>
                <a:headEnd/>
                <a:tailEnd/>
              </a:ln>
            </p:spPr>
            <p:txBody>
              <a:bodyPr lIns="82124" tIns="41061" rIns="82124" bIns="41061" anchor="ctr">
                <a:spAutoFit/>
              </a:bodyPr>
              <a:lstStyle/>
              <a:p>
                <a:endParaRPr lang="en-US"/>
              </a:p>
            </p:txBody>
          </p:sp>
          <p:sp>
            <p:nvSpPr>
              <p:cNvPr id="40020" name="AutoShape 37"/>
              <p:cNvSpPr>
                <a:spLocks noChangeArrowheads="1"/>
              </p:cNvSpPr>
              <p:nvPr/>
            </p:nvSpPr>
            <p:spPr bwMode="auto">
              <a:xfrm rot="10800000">
                <a:off x="255" y="188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40021" name="AutoShape 38"/>
              <p:cNvSpPr>
                <a:spLocks noChangeArrowheads="1"/>
              </p:cNvSpPr>
              <p:nvPr/>
            </p:nvSpPr>
            <p:spPr bwMode="auto">
              <a:xfrm>
                <a:off x="180" y="214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grpSp>
      </p:grpSp>
      <p:sp>
        <p:nvSpPr>
          <p:cNvPr id="39952" name="Text Box 39"/>
          <p:cNvSpPr txBox="1">
            <a:spLocks noChangeArrowheads="1"/>
          </p:cNvSpPr>
          <p:nvPr/>
        </p:nvSpPr>
        <p:spPr bwMode="auto">
          <a:xfrm>
            <a:off x="5299075" y="2778125"/>
            <a:ext cx="890588" cy="390525"/>
          </a:xfrm>
          <a:prstGeom prst="rect">
            <a:avLst/>
          </a:prstGeom>
          <a:noFill/>
          <a:ln w="9525">
            <a:noFill/>
            <a:miter lim="800000"/>
            <a:headEnd/>
            <a:tailEnd/>
          </a:ln>
        </p:spPr>
        <p:txBody>
          <a:bodyPr wrap="none" lIns="82124" tIns="41061" rIns="82124" bIns="41061">
            <a:spAutoFit/>
          </a:bodyPr>
          <a:lstStyle/>
          <a:p>
            <a:pPr algn="ctr"/>
            <a:r>
              <a:rPr lang="en-US" sz="1000" b="1"/>
              <a:t> 6rd Border </a:t>
            </a:r>
          </a:p>
          <a:p>
            <a:pPr algn="ctr"/>
            <a:r>
              <a:rPr lang="en-US" sz="1000" b="1"/>
              <a:t>Relays</a:t>
            </a:r>
          </a:p>
        </p:txBody>
      </p:sp>
      <p:sp>
        <p:nvSpPr>
          <p:cNvPr id="39953" name="Text Box 46"/>
          <p:cNvSpPr txBox="1">
            <a:spLocks noChangeArrowheads="1"/>
          </p:cNvSpPr>
          <p:nvPr/>
        </p:nvSpPr>
        <p:spPr bwMode="auto">
          <a:xfrm>
            <a:off x="984250" y="2016125"/>
            <a:ext cx="1320800" cy="474663"/>
          </a:xfrm>
          <a:prstGeom prst="rect">
            <a:avLst/>
          </a:prstGeom>
          <a:noFill/>
          <a:ln w="9525">
            <a:noFill/>
            <a:miter lim="800000"/>
            <a:headEnd/>
            <a:tailEnd/>
          </a:ln>
        </p:spPr>
        <p:txBody>
          <a:bodyPr lIns="82124" tIns="41061" rIns="82124" bIns="41061">
            <a:spAutoFit/>
          </a:bodyPr>
          <a:lstStyle/>
          <a:p>
            <a:r>
              <a:rPr lang="en-US" sz="1400">
                <a:solidFill>
                  <a:srgbClr val="008000"/>
                </a:solidFill>
              </a:rPr>
              <a:t>IPv4 + IPv6</a:t>
            </a:r>
          </a:p>
          <a:p>
            <a:endParaRPr lang="en-US" sz="1400">
              <a:solidFill>
                <a:srgbClr val="008000"/>
              </a:solidFill>
            </a:endParaRPr>
          </a:p>
        </p:txBody>
      </p:sp>
      <p:sp>
        <p:nvSpPr>
          <p:cNvPr id="39954" name="Text Box 16"/>
          <p:cNvSpPr txBox="1">
            <a:spLocks noChangeArrowheads="1"/>
          </p:cNvSpPr>
          <p:nvPr/>
        </p:nvSpPr>
        <p:spPr bwMode="auto">
          <a:xfrm>
            <a:off x="2439988" y="2417763"/>
            <a:ext cx="165100" cy="166687"/>
          </a:xfrm>
          <a:prstGeom prst="rect">
            <a:avLst/>
          </a:prstGeom>
          <a:noFill/>
          <a:ln w="9525">
            <a:noFill/>
            <a:miter lim="800000"/>
            <a:headEnd/>
            <a:tailEnd/>
          </a:ln>
        </p:spPr>
        <p:txBody>
          <a:bodyPr wrap="none" lIns="82124" tIns="41061" rIns="82124" bIns="41061">
            <a:spAutoFit/>
          </a:bodyPr>
          <a:lstStyle/>
          <a:p>
            <a:endParaRPr lang="en-US" sz="600"/>
          </a:p>
        </p:txBody>
      </p:sp>
      <p:sp>
        <p:nvSpPr>
          <p:cNvPr id="39955" name="Right Brace 19"/>
          <p:cNvSpPr>
            <a:spLocks/>
          </p:cNvSpPr>
          <p:nvPr/>
        </p:nvSpPr>
        <p:spPr bwMode="auto">
          <a:xfrm rot="16200000" flipH="1">
            <a:off x="3954463" y="1709738"/>
            <a:ext cx="323850" cy="3263900"/>
          </a:xfrm>
          <a:prstGeom prst="rightBrace">
            <a:avLst>
              <a:gd name="adj1" fmla="val 52912"/>
              <a:gd name="adj2" fmla="val 50361"/>
            </a:avLst>
          </a:prstGeom>
          <a:noFill/>
          <a:ln w="19050">
            <a:solidFill>
              <a:schemeClr val="accent1"/>
            </a:solidFill>
            <a:round/>
            <a:headEnd/>
            <a:tailEnd/>
          </a:ln>
        </p:spPr>
        <p:txBody>
          <a:bodyPr vert="eaVert" wrap="none"/>
          <a:lstStyle/>
          <a:p>
            <a:endParaRPr lang="en-US">
              <a:solidFill>
                <a:srgbClr val="008000"/>
              </a:solidFill>
              <a:latin typeface="Calibri" pitchFamily="34" charset="0"/>
            </a:endParaRPr>
          </a:p>
        </p:txBody>
      </p:sp>
      <p:sp>
        <p:nvSpPr>
          <p:cNvPr id="39956" name="Text Box 46"/>
          <p:cNvSpPr txBox="1">
            <a:spLocks noChangeArrowheads="1"/>
          </p:cNvSpPr>
          <p:nvPr/>
        </p:nvSpPr>
        <p:spPr bwMode="auto">
          <a:xfrm>
            <a:off x="6376988" y="2193925"/>
            <a:ext cx="1377950" cy="574675"/>
          </a:xfrm>
          <a:prstGeom prst="rect">
            <a:avLst/>
          </a:prstGeom>
          <a:noFill/>
          <a:ln w="9525">
            <a:noFill/>
            <a:miter lim="800000"/>
            <a:headEnd/>
            <a:tailEnd/>
          </a:ln>
        </p:spPr>
        <p:txBody>
          <a:bodyPr lIns="82124" tIns="41061" rIns="82124" bIns="41061">
            <a:spAutoFit/>
          </a:bodyPr>
          <a:lstStyle/>
          <a:p>
            <a:pPr algn="ctr"/>
            <a:r>
              <a:rPr lang="en-US" sz="1600" b="1">
                <a:solidFill>
                  <a:srgbClr val="008000"/>
                </a:solidFill>
              </a:rPr>
              <a:t>IPv4 + IPv6 Core</a:t>
            </a:r>
          </a:p>
        </p:txBody>
      </p:sp>
      <p:pic>
        <p:nvPicPr>
          <p:cNvPr id="39957" name="Picture 9"/>
          <p:cNvPicPr>
            <a:picLocks noChangeArrowheads="1"/>
          </p:cNvPicPr>
          <p:nvPr/>
        </p:nvPicPr>
        <p:blipFill>
          <a:blip r:embed="rId2" cstate="print"/>
          <a:srcRect/>
          <a:stretch>
            <a:fillRect/>
          </a:stretch>
        </p:blipFill>
        <p:spPr bwMode="auto">
          <a:xfrm>
            <a:off x="2328863" y="2439988"/>
            <a:ext cx="334962" cy="198437"/>
          </a:xfrm>
          <a:prstGeom prst="rect">
            <a:avLst/>
          </a:prstGeom>
          <a:noFill/>
          <a:ln w="9525">
            <a:noFill/>
            <a:miter lim="800000"/>
            <a:headEnd/>
            <a:tailEnd/>
          </a:ln>
        </p:spPr>
      </p:pic>
      <p:pic>
        <p:nvPicPr>
          <p:cNvPr id="39958" name="Picture 9"/>
          <p:cNvPicPr>
            <a:picLocks noChangeArrowheads="1"/>
          </p:cNvPicPr>
          <p:nvPr/>
        </p:nvPicPr>
        <p:blipFill>
          <a:blip r:embed="rId2" cstate="print"/>
          <a:srcRect/>
          <a:stretch>
            <a:fillRect/>
          </a:stretch>
        </p:blipFill>
        <p:spPr bwMode="auto">
          <a:xfrm>
            <a:off x="2328863" y="2117725"/>
            <a:ext cx="334962" cy="198438"/>
          </a:xfrm>
          <a:prstGeom prst="rect">
            <a:avLst/>
          </a:prstGeom>
          <a:noFill/>
          <a:ln w="9525">
            <a:noFill/>
            <a:miter lim="800000"/>
            <a:headEnd/>
            <a:tailEnd/>
          </a:ln>
        </p:spPr>
      </p:pic>
      <p:pic>
        <p:nvPicPr>
          <p:cNvPr id="39959" name="Picture 8"/>
          <p:cNvPicPr>
            <a:picLocks noChangeAspect="1" noChangeArrowheads="1"/>
          </p:cNvPicPr>
          <p:nvPr/>
        </p:nvPicPr>
        <p:blipFill>
          <a:blip r:embed="rId3" cstate="print"/>
          <a:srcRect/>
          <a:stretch>
            <a:fillRect/>
          </a:stretch>
        </p:blipFill>
        <p:spPr bwMode="auto">
          <a:xfrm>
            <a:off x="3257550" y="2109788"/>
            <a:ext cx="396875" cy="171450"/>
          </a:xfrm>
          <a:prstGeom prst="rect">
            <a:avLst/>
          </a:prstGeom>
          <a:noFill/>
          <a:ln w="9525">
            <a:noFill/>
            <a:miter lim="800000"/>
            <a:headEnd/>
            <a:tailEnd/>
          </a:ln>
        </p:spPr>
      </p:pic>
      <p:grpSp>
        <p:nvGrpSpPr>
          <p:cNvPr id="39960" name="Group 23"/>
          <p:cNvGrpSpPr>
            <a:grpSpLocks/>
          </p:cNvGrpSpPr>
          <p:nvPr/>
        </p:nvGrpSpPr>
        <p:grpSpPr bwMode="auto">
          <a:xfrm>
            <a:off x="4435475" y="1981200"/>
            <a:ext cx="333375" cy="334963"/>
            <a:chOff x="4760" y="176"/>
            <a:chExt cx="524" cy="528"/>
          </a:xfrm>
        </p:grpSpPr>
        <p:sp>
          <p:nvSpPr>
            <p:cNvPr id="40014" name="Freeform 24"/>
            <p:cNvSpPr>
              <a:spLocks/>
            </p:cNvSpPr>
            <p:nvPr/>
          </p:nvSpPr>
          <p:spPr bwMode="auto">
            <a:xfrm>
              <a:off x="4763" y="189"/>
              <a:ext cx="490" cy="473"/>
            </a:xfrm>
            <a:custGeom>
              <a:avLst/>
              <a:gdLst>
                <a:gd name="T0" fmla="*/ 0 w 490"/>
                <a:gd name="T1" fmla="*/ 103 h 473"/>
                <a:gd name="T2" fmla="*/ 26 w 490"/>
                <a:gd name="T3" fmla="*/ 378 h 473"/>
                <a:gd name="T4" fmla="*/ 215 w 490"/>
                <a:gd name="T5" fmla="*/ 473 h 473"/>
                <a:gd name="T6" fmla="*/ 395 w 490"/>
                <a:gd name="T7" fmla="*/ 430 h 473"/>
                <a:gd name="T8" fmla="*/ 464 w 490"/>
                <a:gd name="T9" fmla="*/ 378 h 473"/>
                <a:gd name="T10" fmla="*/ 490 w 490"/>
                <a:gd name="T11" fmla="*/ 95 h 473"/>
                <a:gd name="T12" fmla="*/ 378 w 490"/>
                <a:gd name="T13" fmla="*/ 26 h 473"/>
                <a:gd name="T14" fmla="*/ 309 w 490"/>
                <a:gd name="T15" fmla="*/ 0 h 473"/>
                <a:gd name="T16" fmla="*/ 129 w 490"/>
                <a:gd name="T17" fmla="*/ 9 h 473"/>
                <a:gd name="T18" fmla="*/ 51 w 490"/>
                <a:gd name="T19" fmla="*/ 35 h 473"/>
                <a:gd name="T20" fmla="*/ 0 w 490"/>
                <a:gd name="T21" fmla="*/ 103 h 4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0"/>
                <a:gd name="T34" fmla="*/ 0 h 473"/>
                <a:gd name="T35" fmla="*/ 490 w 490"/>
                <a:gd name="T36" fmla="*/ 473 h 4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0" h="473">
                  <a:moveTo>
                    <a:pt x="0" y="103"/>
                  </a:moveTo>
                  <a:lnTo>
                    <a:pt x="26" y="378"/>
                  </a:lnTo>
                  <a:lnTo>
                    <a:pt x="215" y="473"/>
                  </a:lnTo>
                  <a:lnTo>
                    <a:pt x="395" y="430"/>
                  </a:lnTo>
                  <a:lnTo>
                    <a:pt x="464" y="378"/>
                  </a:lnTo>
                  <a:lnTo>
                    <a:pt x="490" y="95"/>
                  </a:lnTo>
                  <a:lnTo>
                    <a:pt x="378" y="26"/>
                  </a:lnTo>
                  <a:lnTo>
                    <a:pt x="309" y="0"/>
                  </a:lnTo>
                  <a:lnTo>
                    <a:pt x="129" y="9"/>
                  </a:lnTo>
                  <a:lnTo>
                    <a:pt x="51" y="35"/>
                  </a:lnTo>
                  <a:lnTo>
                    <a:pt x="0" y="103"/>
                  </a:lnTo>
                  <a:close/>
                </a:path>
              </a:pathLst>
            </a:custGeom>
            <a:solidFill>
              <a:schemeClr val="bg1"/>
            </a:solidFill>
            <a:ln w="9525">
              <a:noFill/>
              <a:round/>
              <a:headEnd/>
              <a:tailEnd/>
            </a:ln>
          </p:spPr>
          <p:txBody>
            <a:bodyPr lIns="82124" tIns="41061" rIns="82124" bIns="41061"/>
            <a:lstStyle/>
            <a:p>
              <a:endParaRPr lang="en-US"/>
            </a:p>
          </p:txBody>
        </p:sp>
        <p:pic>
          <p:nvPicPr>
            <p:cNvPr id="40015" name="Picture 25" descr="RouterBroadbnd"/>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760" y="176"/>
              <a:ext cx="524" cy="528"/>
            </a:xfrm>
            <a:prstGeom prst="rect">
              <a:avLst/>
            </a:prstGeom>
            <a:noFill/>
            <a:ln w="9525">
              <a:noFill/>
              <a:miter lim="800000"/>
              <a:headEnd/>
              <a:tailEnd/>
            </a:ln>
          </p:spPr>
        </p:pic>
      </p:grpSp>
      <p:grpSp>
        <p:nvGrpSpPr>
          <p:cNvPr id="39961" name="Group 32"/>
          <p:cNvGrpSpPr>
            <a:grpSpLocks/>
          </p:cNvGrpSpPr>
          <p:nvPr/>
        </p:nvGrpSpPr>
        <p:grpSpPr bwMode="auto">
          <a:xfrm>
            <a:off x="5595938" y="2446338"/>
            <a:ext cx="323850" cy="363537"/>
            <a:chOff x="4141" y="2567"/>
            <a:chExt cx="241" cy="271"/>
          </a:xfrm>
        </p:grpSpPr>
        <p:pic>
          <p:nvPicPr>
            <p:cNvPr id="40008" name="Picture 33" descr="Gateway"/>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141" y="2567"/>
              <a:ext cx="241" cy="271"/>
            </a:xfrm>
            <a:prstGeom prst="rect">
              <a:avLst/>
            </a:prstGeom>
            <a:noFill/>
            <a:ln w="9525">
              <a:noFill/>
              <a:miter lim="800000"/>
              <a:headEnd/>
              <a:tailEnd/>
            </a:ln>
          </p:spPr>
        </p:pic>
        <p:grpSp>
          <p:nvGrpSpPr>
            <p:cNvPr id="40009" name="Group 34"/>
            <p:cNvGrpSpPr>
              <a:grpSpLocks/>
            </p:cNvGrpSpPr>
            <p:nvPr/>
          </p:nvGrpSpPr>
          <p:grpSpPr bwMode="auto">
            <a:xfrm>
              <a:off x="4234" y="2704"/>
              <a:ext cx="45" cy="61"/>
              <a:chOff x="180" y="1883"/>
              <a:chExt cx="216" cy="441"/>
            </a:xfrm>
          </p:grpSpPr>
          <p:sp>
            <p:nvSpPr>
              <p:cNvPr id="40010" name="AutoShape 35"/>
              <p:cNvSpPr>
                <a:spLocks noChangeArrowheads="1"/>
              </p:cNvSpPr>
              <p:nvPr/>
            </p:nvSpPr>
            <p:spPr bwMode="auto">
              <a:xfrm>
                <a:off x="185" y="196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40011" name="AutoShape 36"/>
              <p:cNvSpPr>
                <a:spLocks noChangeArrowheads="1"/>
              </p:cNvSpPr>
              <p:nvPr/>
            </p:nvSpPr>
            <p:spPr bwMode="auto">
              <a:xfrm rot="10800000">
                <a:off x="241" y="2054"/>
                <a:ext cx="141" cy="181"/>
              </a:xfrm>
              <a:prstGeom prst="rightArrow">
                <a:avLst>
                  <a:gd name="adj1" fmla="val 72380"/>
                  <a:gd name="adj2" fmla="val 68083"/>
                </a:avLst>
              </a:prstGeom>
              <a:solidFill>
                <a:schemeClr val="accent2"/>
              </a:solidFill>
              <a:ln w="9525">
                <a:noFill/>
                <a:miter lim="800000"/>
                <a:headEnd/>
                <a:tailEnd/>
              </a:ln>
            </p:spPr>
            <p:txBody>
              <a:bodyPr lIns="82124" tIns="41061" rIns="82124" bIns="41061" anchor="ctr">
                <a:spAutoFit/>
              </a:bodyPr>
              <a:lstStyle/>
              <a:p>
                <a:endParaRPr lang="en-US"/>
              </a:p>
            </p:txBody>
          </p:sp>
          <p:sp>
            <p:nvSpPr>
              <p:cNvPr id="40012" name="AutoShape 37"/>
              <p:cNvSpPr>
                <a:spLocks noChangeArrowheads="1"/>
              </p:cNvSpPr>
              <p:nvPr/>
            </p:nvSpPr>
            <p:spPr bwMode="auto">
              <a:xfrm rot="10800000">
                <a:off x="255" y="188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40013" name="AutoShape 38"/>
              <p:cNvSpPr>
                <a:spLocks noChangeArrowheads="1"/>
              </p:cNvSpPr>
              <p:nvPr/>
            </p:nvSpPr>
            <p:spPr bwMode="auto">
              <a:xfrm>
                <a:off x="180" y="214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grpSp>
      </p:grpSp>
      <p:pic>
        <p:nvPicPr>
          <p:cNvPr id="39962" name="Picture 33" descr="Gateway"/>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931025" y="3022600"/>
            <a:ext cx="323850" cy="363538"/>
          </a:xfrm>
          <a:prstGeom prst="rect">
            <a:avLst/>
          </a:prstGeom>
          <a:noFill/>
          <a:ln w="9525">
            <a:noFill/>
            <a:miter lim="800000"/>
            <a:headEnd/>
            <a:tailEnd/>
          </a:ln>
        </p:spPr>
      </p:pic>
      <p:grpSp>
        <p:nvGrpSpPr>
          <p:cNvPr id="39963" name="Group 34"/>
          <p:cNvGrpSpPr>
            <a:grpSpLocks/>
          </p:cNvGrpSpPr>
          <p:nvPr/>
        </p:nvGrpSpPr>
        <p:grpSpPr bwMode="auto">
          <a:xfrm>
            <a:off x="7056438" y="3206750"/>
            <a:ext cx="60325" cy="82550"/>
            <a:chOff x="180" y="1883"/>
            <a:chExt cx="216" cy="441"/>
          </a:xfrm>
        </p:grpSpPr>
        <p:sp>
          <p:nvSpPr>
            <p:cNvPr id="40004" name="AutoShape 35"/>
            <p:cNvSpPr>
              <a:spLocks noChangeArrowheads="1"/>
            </p:cNvSpPr>
            <p:nvPr/>
          </p:nvSpPr>
          <p:spPr bwMode="auto">
            <a:xfrm>
              <a:off x="185" y="196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40005" name="AutoShape 36"/>
            <p:cNvSpPr>
              <a:spLocks noChangeArrowheads="1"/>
            </p:cNvSpPr>
            <p:nvPr/>
          </p:nvSpPr>
          <p:spPr bwMode="auto">
            <a:xfrm rot="10800000">
              <a:off x="241" y="2054"/>
              <a:ext cx="141" cy="181"/>
            </a:xfrm>
            <a:prstGeom prst="rightArrow">
              <a:avLst>
                <a:gd name="adj1" fmla="val 72380"/>
                <a:gd name="adj2" fmla="val 68083"/>
              </a:avLst>
            </a:prstGeom>
            <a:solidFill>
              <a:schemeClr val="accent2"/>
            </a:solidFill>
            <a:ln w="9525">
              <a:noFill/>
              <a:miter lim="800000"/>
              <a:headEnd/>
              <a:tailEnd/>
            </a:ln>
          </p:spPr>
          <p:txBody>
            <a:bodyPr lIns="82124" tIns="41061" rIns="82124" bIns="41061" anchor="ctr">
              <a:spAutoFit/>
            </a:bodyPr>
            <a:lstStyle/>
            <a:p>
              <a:endParaRPr lang="en-US"/>
            </a:p>
          </p:txBody>
        </p:sp>
        <p:sp>
          <p:nvSpPr>
            <p:cNvPr id="40006" name="AutoShape 37"/>
            <p:cNvSpPr>
              <a:spLocks noChangeArrowheads="1"/>
            </p:cNvSpPr>
            <p:nvPr/>
          </p:nvSpPr>
          <p:spPr bwMode="auto">
            <a:xfrm rot="10800000">
              <a:off x="255" y="188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40007" name="AutoShape 38"/>
            <p:cNvSpPr>
              <a:spLocks noChangeArrowheads="1"/>
            </p:cNvSpPr>
            <p:nvPr/>
          </p:nvSpPr>
          <p:spPr bwMode="auto">
            <a:xfrm>
              <a:off x="180" y="214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grpSp>
      <p:grpSp>
        <p:nvGrpSpPr>
          <p:cNvPr id="39964" name="Group 32"/>
          <p:cNvGrpSpPr>
            <a:grpSpLocks/>
          </p:cNvGrpSpPr>
          <p:nvPr/>
        </p:nvGrpSpPr>
        <p:grpSpPr bwMode="auto">
          <a:xfrm>
            <a:off x="7369175" y="1538288"/>
            <a:ext cx="323850" cy="363537"/>
            <a:chOff x="4141" y="2567"/>
            <a:chExt cx="241" cy="271"/>
          </a:xfrm>
        </p:grpSpPr>
        <p:pic>
          <p:nvPicPr>
            <p:cNvPr id="39998" name="Picture 33" descr="Gateway"/>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141" y="2567"/>
              <a:ext cx="241" cy="271"/>
            </a:xfrm>
            <a:prstGeom prst="rect">
              <a:avLst/>
            </a:prstGeom>
            <a:noFill/>
            <a:ln w="9525">
              <a:noFill/>
              <a:miter lim="800000"/>
              <a:headEnd/>
              <a:tailEnd/>
            </a:ln>
          </p:spPr>
        </p:pic>
        <p:grpSp>
          <p:nvGrpSpPr>
            <p:cNvPr id="39999" name="Group 34"/>
            <p:cNvGrpSpPr>
              <a:grpSpLocks/>
            </p:cNvGrpSpPr>
            <p:nvPr/>
          </p:nvGrpSpPr>
          <p:grpSpPr bwMode="auto">
            <a:xfrm>
              <a:off x="4234" y="2704"/>
              <a:ext cx="45" cy="61"/>
              <a:chOff x="180" y="1883"/>
              <a:chExt cx="216" cy="441"/>
            </a:xfrm>
          </p:grpSpPr>
          <p:sp>
            <p:nvSpPr>
              <p:cNvPr id="40000" name="AutoShape 35"/>
              <p:cNvSpPr>
                <a:spLocks noChangeArrowheads="1"/>
              </p:cNvSpPr>
              <p:nvPr/>
            </p:nvSpPr>
            <p:spPr bwMode="auto">
              <a:xfrm>
                <a:off x="185" y="196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40001" name="AutoShape 36"/>
              <p:cNvSpPr>
                <a:spLocks noChangeArrowheads="1"/>
              </p:cNvSpPr>
              <p:nvPr/>
            </p:nvSpPr>
            <p:spPr bwMode="auto">
              <a:xfrm rot="10800000">
                <a:off x="241" y="2054"/>
                <a:ext cx="141" cy="181"/>
              </a:xfrm>
              <a:prstGeom prst="rightArrow">
                <a:avLst>
                  <a:gd name="adj1" fmla="val 72380"/>
                  <a:gd name="adj2" fmla="val 68083"/>
                </a:avLst>
              </a:prstGeom>
              <a:solidFill>
                <a:schemeClr val="accent2"/>
              </a:solidFill>
              <a:ln w="9525">
                <a:noFill/>
                <a:miter lim="800000"/>
                <a:headEnd/>
                <a:tailEnd/>
              </a:ln>
            </p:spPr>
            <p:txBody>
              <a:bodyPr lIns="82124" tIns="41061" rIns="82124" bIns="41061" anchor="ctr">
                <a:spAutoFit/>
              </a:bodyPr>
              <a:lstStyle/>
              <a:p>
                <a:endParaRPr lang="en-US"/>
              </a:p>
            </p:txBody>
          </p:sp>
          <p:sp>
            <p:nvSpPr>
              <p:cNvPr id="40002" name="AutoShape 37"/>
              <p:cNvSpPr>
                <a:spLocks noChangeArrowheads="1"/>
              </p:cNvSpPr>
              <p:nvPr/>
            </p:nvSpPr>
            <p:spPr bwMode="auto">
              <a:xfrm rot="10800000">
                <a:off x="255" y="188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40003" name="AutoShape 38"/>
              <p:cNvSpPr>
                <a:spLocks noChangeArrowheads="1"/>
              </p:cNvSpPr>
              <p:nvPr/>
            </p:nvSpPr>
            <p:spPr bwMode="auto">
              <a:xfrm>
                <a:off x="180" y="214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grpSp>
      </p:grpSp>
      <p:sp>
        <p:nvSpPr>
          <p:cNvPr id="39965" name="Text Box 46"/>
          <p:cNvSpPr txBox="1">
            <a:spLocks noChangeArrowheads="1"/>
          </p:cNvSpPr>
          <p:nvPr/>
        </p:nvSpPr>
        <p:spPr bwMode="auto">
          <a:xfrm>
            <a:off x="981075" y="2325688"/>
            <a:ext cx="1319213" cy="474662"/>
          </a:xfrm>
          <a:prstGeom prst="rect">
            <a:avLst/>
          </a:prstGeom>
          <a:noFill/>
          <a:ln w="9525">
            <a:noFill/>
            <a:miter lim="800000"/>
            <a:headEnd/>
            <a:tailEnd/>
          </a:ln>
        </p:spPr>
        <p:txBody>
          <a:bodyPr lIns="82124" tIns="41061" rIns="82124" bIns="41061">
            <a:spAutoFit/>
          </a:bodyPr>
          <a:lstStyle/>
          <a:p>
            <a:r>
              <a:rPr lang="en-US" sz="1400">
                <a:solidFill>
                  <a:srgbClr val="008000"/>
                </a:solidFill>
              </a:rPr>
              <a:t>IPv4 + IPv6</a:t>
            </a:r>
          </a:p>
          <a:p>
            <a:endParaRPr lang="en-US" sz="1400">
              <a:solidFill>
                <a:srgbClr val="008000"/>
              </a:solidFill>
            </a:endParaRPr>
          </a:p>
        </p:txBody>
      </p:sp>
      <p:sp>
        <p:nvSpPr>
          <p:cNvPr id="39966" name="Text Box 46"/>
          <p:cNvSpPr txBox="1">
            <a:spLocks noChangeArrowheads="1"/>
          </p:cNvSpPr>
          <p:nvPr/>
        </p:nvSpPr>
        <p:spPr bwMode="auto">
          <a:xfrm>
            <a:off x="984250" y="2659063"/>
            <a:ext cx="1319213" cy="474662"/>
          </a:xfrm>
          <a:prstGeom prst="rect">
            <a:avLst/>
          </a:prstGeom>
          <a:noFill/>
          <a:ln w="9525">
            <a:noFill/>
            <a:miter lim="800000"/>
            <a:headEnd/>
            <a:tailEnd/>
          </a:ln>
        </p:spPr>
        <p:txBody>
          <a:bodyPr lIns="82124" tIns="41061" rIns="82124" bIns="41061">
            <a:spAutoFit/>
          </a:bodyPr>
          <a:lstStyle/>
          <a:p>
            <a:r>
              <a:rPr lang="en-US" sz="1400">
                <a:solidFill>
                  <a:srgbClr val="008000"/>
                </a:solidFill>
              </a:rPr>
              <a:t>IPv4 + IPv6</a:t>
            </a:r>
          </a:p>
          <a:p>
            <a:endParaRPr lang="en-US" sz="1400">
              <a:solidFill>
                <a:srgbClr val="008000"/>
              </a:solidFill>
            </a:endParaRPr>
          </a:p>
        </p:txBody>
      </p:sp>
      <p:sp>
        <p:nvSpPr>
          <p:cNvPr id="110" name="Text Box 11"/>
          <p:cNvSpPr txBox="1">
            <a:spLocks noChangeArrowheads="1"/>
          </p:cNvSpPr>
          <p:nvPr/>
        </p:nvSpPr>
        <p:spPr bwMode="auto">
          <a:xfrm>
            <a:off x="5554663" y="1770063"/>
            <a:ext cx="379412" cy="252412"/>
          </a:xfrm>
          <a:prstGeom prst="rect">
            <a:avLst/>
          </a:prstGeom>
          <a:solidFill>
            <a:srgbClr val="008000">
              <a:alpha val="51000"/>
            </a:srgbClr>
          </a:solidFill>
          <a:ln w="9525">
            <a:solidFill>
              <a:srgbClr val="008000"/>
            </a:solidFill>
            <a:miter lim="800000"/>
            <a:headEnd/>
            <a:tailEnd/>
          </a:ln>
        </p:spPr>
        <p:txBody>
          <a:bodyPr lIns="82124" tIns="41061" rIns="82124" bIns="41061">
            <a:spAutoFit/>
          </a:bodyPr>
          <a:lstStyle/>
          <a:p>
            <a:pPr>
              <a:defRPr/>
            </a:pPr>
            <a:r>
              <a:rPr lang="en-US" sz="1050" dirty="0">
                <a:latin typeface="Arial" charset="0"/>
                <a:cs typeface="Arial" charset="0"/>
              </a:rPr>
              <a:t>6rd</a:t>
            </a:r>
          </a:p>
        </p:txBody>
      </p:sp>
      <p:grpSp>
        <p:nvGrpSpPr>
          <p:cNvPr id="39968" name="Group 34"/>
          <p:cNvGrpSpPr>
            <a:grpSpLocks/>
          </p:cNvGrpSpPr>
          <p:nvPr/>
        </p:nvGrpSpPr>
        <p:grpSpPr bwMode="auto">
          <a:xfrm>
            <a:off x="2482850" y="2773363"/>
            <a:ext cx="60325" cy="82550"/>
            <a:chOff x="180" y="1883"/>
            <a:chExt cx="216" cy="441"/>
          </a:xfrm>
        </p:grpSpPr>
        <p:sp>
          <p:nvSpPr>
            <p:cNvPr id="39994" name="AutoShape 35"/>
            <p:cNvSpPr>
              <a:spLocks noChangeArrowheads="1"/>
            </p:cNvSpPr>
            <p:nvPr/>
          </p:nvSpPr>
          <p:spPr bwMode="auto">
            <a:xfrm>
              <a:off x="185" y="196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39995" name="AutoShape 36"/>
            <p:cNvSpPr>
              <a:spLocks noChangeArrowheads="1"/>
            </p:cNvSpPr>
            <p:nvPr/>
          </p:nvSpPr>
          <p:spPr bwMode="auto">
            <a:xfrm rot="10800000">
              <a:off x="241" y="2054"/>
              <a:ext cx="141" cy="181"/>
            </a:xfrm>
            <a:prstGeom prst="rightArrow">
              <a:avLst>
                <a:gd name="adj1" fmla="val 72380"/>
                <a:gd name="adj2" fmla="val 68083"/>
              </a:avLst>
            </a:prstGeom>
            <a:solidFill>
              <a:schemeClr val="accent2"/>
            </a:solidFill>
            <a:ln w="9525">
              <a:noFill/>
              <a:miter lim="800000"/>
              <a:headEnd/>
              <a:tailEnd/>
            </a:ln>
          </p:spPr>
          <p:txBody>
            <a:bodyPr lIns="82124" tIns="41061" rIns="82124" bIns="41061" anchor="ctr">
              <a:spAutoFit/>
            </a:bodyPr>
            <a:lstStyle/>
            <a:p>
              <a:endParaRPr lang="en-US"/>
            </a:p>
          </p:txBody>
        </p:sp>
        <p:sp>
          <p:nvSpPr>
            <p:cNvPr id="39996" name="AutoShape 37"/>
            <p:cNvSpPr>
              <a:spLocks noChangeArrowheads="1"/>
            </p:cNvSpPr>
            <p:nvPr/>
          </p:nvSpPr>
          <p:spPr bwMode="auto">
            <a:xfrm rot="10800000">
              <a:off x="255" y="188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39997" name="AutoShape 38"/>
            <p:cNvSpPr>
              <a:spLocks noChangeArrowheads="1"/>
            </p:cNvSpPr>
            <p:nvPr/>
          </p:nvSpPr>
          <p:spPr bwMode="auto">
            <a:xfrm>
              <a:off x="180" y="214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grpSp>
      <p:grpSp>
        <p:nvGrpSpPr>
          <p:cNvPr id="39969" name="Group 34"/>
          <p:cNvGrpSpPr>
            <a:grpSpLocks/>
          </p:cNvGrpSpPr>
          <p:nvPr/>
        </p:nvGrpSpPr>
        <p:grpSpPr bwMode="auto">
          <a:xfrm>
            <a:off x="2466975" y="2138363"/>
            <a:ext cx="60325" cy="82550"/>
            <a:chOff x="180" y="1883"/>
            <a:chExt cx="216" cy="441"/>
          </a:xfrm>
        </p:grpSpPr>
        <p:sp>
          <p:nvSpPr>
            <p:cNvPr id="39990" name="AutoShape 35"/>
            <p:cNvSpPr>
              <a:spLocks noChangeArrowheads="1"/>
            </p:cNvSpPr>
            <p:nvPr/>
          </p:nvSpPr>
          <p:spPr bwMode="auto">
            <a:xfrm>
              <a:off x="185" y="196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39991" name="AutoShape 36"/>
            <p:cNvSpPr>
              <a:spLocks noChangeArrowheads="1"/>
            </p:cNvSpPr>
            <p:nvPr/>
          </p:nvSpPr>
          <p:spPr bwMode="auto">
            <a:xfrm rot="10800000">
              <a:off x="241" y="2054"/>
              <a:ext cx="141" cy="181"/>
            </a:xfrm>
            <a:prstGeom prst="rightArrow">
              <a:avLst>
                <a:gd name="adj1" fmla="val 72380"/>
                <a:gd name="adj2" fmla="val 68083"/>
              </a:avLst>
            </a:prstGeom>
            <a:solidFill>
              <a:schemeClr val="accent2"/>
            </a:solidFill>
            <a:ln w="9525">
              <a:noFill/>
              <a:miter lim="800000"/>
              <a:headEnd/>
              <a:tailEnd/>
            </a:ln>
          </p:spPr>
          <p:txBody>
            <a:bodyPr lIns="82124" tIns="41061" rIns="82124" bIns="41061" anchor="ctr">
              <a:spAutoFit/>
            </a:bodyPr>
            <a:lstStyle/>
            <a:p>
              <a:endParaRPr lang="en-US"/>
            </a:p>
          </p:txBody>
        </p:sp>
        <p:sp>
          <p:nvSpPr>
            <p:cNvPr id="39992" name="AutoShape 37"/>
            <p:cNvSpPr>
              <a:spLocks noChangeArrowheads="1"/>
            </p:cNvSpPr>
            <p:nvPr/>
          </p:nvSpPr>
          <p:spPr bwMode="auto">
            <a:xfrm rot="10800000">
              <a:off x="255" y="188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39993" name="AutoShape 38"/>
            <p:cNvSpPr>
              <a:spLocks noChangeArrowheads="1"/>
            </p:cNvSpPr>
            <p:nvPr/>
          </p:nvSpPr>
          <p:spPr bwMode="auto">
            <a:xfrm>
              <a:off x="180" y="214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grpSp>
      <p:grpSp>
        <p:nvGrpSpPr>
          <p:cNvPr id="39970" name="Group 34"/>
          <p:cNvGrpSpPr>
            <a:grpSpLocks/>
          </p:cNvGrpSpPr>
          <p:nvPr/>
        </p:nvGrpSpPr>
        <p:grpSpPr bwMode="auto">
          <a:xfrm>
            <a:off x="2462213" y="2463800"/>
            <a:ext cx="60325" cy="82550"/>
            <a:chOff x="180" y="1883"/>
            <a:chExt cx="216" cy="441"/>
          </a:xfrm>
        </p:grpSpPr>
        <p:sp>
          <p:nvSpPr>
            <p:cNvPr id="39986" name="AutoShape 35"/>
            <p:cNvSpPr>
              <a:spLocks noChangeArrowheads="1"/>
            </p:cNvSpPr>
            <p:nvPr/>
          </p:nvSpPr>
          <p:spPr bwMode="auto">
            <a:xfrm>
              <a:off x="185" y="196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39987" name="AutoShape 36"/>
            <p:cNvSpPr>
              <a:spLocks noChangeArrowheads="1"/>
            </p:cNvSpPr>
            <p:nvPr/>
          </p:nvSpPr>
          <p:spPr bwMode="auto">
            <a:xfrm rot="10800000">
              <a:off x="241" y="2054"/>
              <a:ext cx="141" cy="181"/>
            </a:xfrm>
            <a:prstGeom prst="rightArrow">
              <a:avLst>
                <a:gd name="adj1" fmla="val 72380"/>
                <a:gd name="adj2" fmla="val 68083"/>
              </a:avLst>
            </a:prstGeom>
            <a:solidFill>
              <a:schemeClr val="accent2"/>
            </a:solidFill>
            <a:ln w="9525">
              <a:noFill/>
              <a:miter lim="800000"/>
              <a:headEnd/>
              <a:tailEnd/>
            </a:ln>
          </p:spPr>
          <p:txBody>
            <a:bodyPr lIns="82124" tIns="41061" rIns="82124" bIns="41061" anchor="ctr">
              <a:spAutoFit/>
            </a:bodyPr>
            <a:lstStyle/>
            <a:p>
              <a:endParaRPr lang="en-US"/>
            </a:p>
          </p:txBody>
        </p:sp>
        <p:sp>
          <p:nvSpPr>
            <p:cNvPr id="39988" name="AutoShape 37"/>
            <p:cNvSpPr>
              <a:spLocks noChangeArrowheads="1"/>
            </p:cNvSpPr>
            <p:nvPr/>
          </p:nvSpPr>
          <p:spPr bwMode="auto">
            <a:xfrm rot="10800000">
              <a:off x="255" y="188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sp>
          <p:nvSpPr>
            <p:cNvPr id="39989" name="AutoShape 38"/>
            <p:cNvSpPr>
              <a:spLocks noChangeArrowheads="1"/>
            </p:cNvSpPr>
            <p:nvPr/>
          </p:nvSpPr>
          <p:spPr bwMode="auto">
            <a:xfrm>
              <a:off x="180" y="2143"/>
              <a:ext cx="141" cy="181"/>
            </a:xfrm>
            <a:prstGeom prst="rightArrow">
              <a:avLst>
                <a:gd name="adj1" fmla="val 72380"/>
                <a:gd name="adj2" fmla="val 68083"/>
              </a:avLst>
            </a:prstGeom>
            <a:solidFill>
              <a:schemeClr val="accent2"/>
            </a:solidFill>
            <a:ln w="9525">
              <a:noFill/>
              <a:miter lim="800000"/>
              <a:headEnd/>
              <a:tailEnd/>
            </a:ln>
          </p:spPr>
          <p:txBody>
            <a:bodyPr wrap="none" lIns="82124" tIns="41061" rIns="82124" bIns="41061" anchor="ctr">
              <a:spAutoFit/>
            </a:bodyPr>
            <a:lstStyle/>
            <a:p>
              <a:endParaRPr lang="en-US"/>
            </a:p>
          </p:txBody>
        </p:sp>
      </p:grpSp>
      <p:sp>
        <p:nvSpPr>
          <p:cNvPr id="39971" name="Text Box 11"/>
          <p:cNvSpPr txBox="1">
            <a:spLocks noChangeArrowheads="1"/>
          </p:cNvSpPr>
          <p:nvPr/>
        </p:nvSpPr>
        <p:spPr bwMode="auto">
          <a:xfrm>
            <a:off x="7620000" y="1782763"/>
            <a:ext cx="515938" cy="252412"/>
          </a:xfrm>
          <a:prstGeom prst="rect">
            <a:avLst/>
          </a:prstGeom>
          <a:solidFill>
            <a:srgbClr val="008000">
              <a:alpha val="50980"/>
            </a:srgbClr>
          </a:solidFill>
          <a:ln w="9525">
            <a:solidFill>
              <a:srgbClr val="008000"/>
            </a:solidFill>
            <a:miter lim="800000"/>
            <a:headEnd/>
            <a:tailEnd/>
          </a:ln>
        </p:spPr>
        <p:txBody>
          <a:bodyPr lIns="82124" tIns="41061" rIns="82124" bIns="41061">
            <a:spAutoFit/>
          </a:bodyPr>
          <a:lstStyle/>
          <a:p>
            <a:r>
              <a:rPr lang="en-US" sz="1100" b="1"/>
              <a:t>6rd</a:t>
            </a:r>
          </a:p>
        </p:txBody>
      </p:sp>
      <p:sp>
        <p:nvSpPr>
          <p:cNvPr id="39972" name="Text Box 11"/>
          <p:cNvSpPr txBox="1">
            <a:spLocks noChangeArrowheads="1"/>
          </p:cNvSpPr>
          <p:nvPr/>
        </p:nvSpPr>
        <p:spPr bwMode="auto">
          <a:xfrm>
            <a:off x="7183438" y="2995613"/>
            <a:ext cx="471487" cy="252412"/>
          </a:xfrm>
          <a:prstGeom prst="rect">
            <a:avLst/>
          </a:prstGeom>
          <a:solidFill>
            <a:srgbClr val="008000">
              <a:alpha val="50980"/>
            </a:srgbClr>
          </a:solidFill>
          <a:ln w="9525">
            <a:solidFill>
              <a:srgbClr val="008000"/>
            </a:solidFill>
            <a:miter lim="800000"/>
            <a:headEnd/>
            <a:tailEnd/>
          </a:ln>
        </p:spPr>
        <p:txBody>
          <a:bodyPr lIns="82124" tIns="41061" rIns="82124" bIns="41061">
            <a:spAutoFit/>
          </a:bodyPr>
          <a:lstStyle/>
          <a:p>
            <a:r>
              <a:rPr lang="en-US" sz="1100" b="1"/>
              <a:t>6rd</a:t>
            </a:r>
          </a:p>
        </p:txBody>
      </p:sp>
      <p:pic>
        <p:nvPicPr>
          <p:cNvPr id="39973" name="Picture 26"/>
          <p:cNvPicPr>
            <a:picLocks noChangeArrowheads="1"/>
          </p:cNvPicPr>
          <p:nvPr/>
        </p:nvPicPr>
        <p:blipFill>
          <a:blip r:embed="rId7" cstate="print"/>
          <a:srcRect/>
          <a:stretch>
            <a:fillRect/>
          </a:stretch>
        </p:blipFill>
        <p:spPr bwMode="auto">
          <a:xfrm>
            <a:off x="460375" y="2316163"/>
            <a:ext cx="498475" cy="331787"/>
          </a:xfrm>
          <a:prstGeom prst="rect">
            <a:avLst/>
          </a:prstGeom>
          <a:noFill/>
          <a:ln w="9525">
            <a:noFill/>
            <a:miter lim="800000"/>
            <a:headEnd/>
            <a:tailEnd/>
          </a:ln>
        </p:spPr>
      </p:pic>
      <p:pic>
        <p:nvPicPr>
          <p:cNvPr id="39974" name="Picture 26"/>
          <p:cNvPicPr>
            <a:picLocks noChangeArrowheads="1"/>
          </p:cNvPicPr>
          <p:nvPr/>
        </p:nvPicPr>
        <p:blipFill>
          <a:blip r:embed="rId7" cstate="print"/>
          <a:srcRect/>
          <a:stretch>
            <a:fillRect/>
          </a:stretch>
        </p:blipFill>
        <p:spPr bwMode="auto">
          <a:xfrm>
            <a:off x="460375" y="1978025"/>
            <a:ext cx="498475" cy="331788"/>
          </a:xfrm>
          <a:prstGeom prst="rect">
            <a:avLst/>
          </a:prstGeom>
          <a:noFill/>
          <a:ln w="9525">
            <a:noFill/>
            <a:miter lim="800000"/>
            <a:headEnd/>
            <a:tailEnd/>
          </a:ln>
        </p:spPr>
      </p:pic>
      <p:pic>
        <p:nvPicPr>
          <p:cNvPr id="39975" name="Picture 26"/>
          <p:cNvPicPr>
            <a:picLocks noChangeArrowheads="1"/>
          </p:cNvPicPr>
          <p:nvPr/>
        </p:nvPicPr>
        <p:blipFill>
          <a:blip r:embed="rId7" cstate="print"/>
          <a:srcRect/>
          <a:stretch>
            <a:fillRect/>
          </a:stretch>
        </p:blipFill>
        <p:spPr bwMode="auto">
          <a:xfrm>
            <a:off x="460375" y="2662238"/>
            <a:ext cx="498475" cy="331787"/>
          </a:xfrm>
          <a:prstGeom prst="rect">
            <a:avLst/>
          </a:prstGeom>
          <a:noFill/>
          <a:ln w="9525">
            <a:noFill/>
            <a:miter lim="800000"/>
            <a:headEnd/>
            <a:tailEnd/>
          </a:ln>
        </p:spPr>
      </p:pic>
      <p:sp>
        <p:nvSpPr>
          <p:cNvPr id="39976" name="Title 1"/>
          <p:cNvSpPr>
            <a:spLocks noGrp="1"/>
          </p:cNvSpPr>
          <p:nvPr>
            <p:ph type="title"/>
          </p:nvPr>
        </p:nvSpPr>
        <p:spPr>
          <a:xfrm>
            <a:off x="585788" y="304800"/>
            <a:ext cx="7643812" cy="838200"/>
          </a:xfrm>
        </p:spPr>
        <p:txBody>
          <a:bodyPr/>
          <a:lstStyle/>
          <a:p>
            <a:r>
              <a:rPr lang="en-US" smtClean="0"/>
              <a:t>6rd - Packet Flow and Encapsulation</a:t>
            </a:r>
          </a:p>
        </p:txBody>
      </p:sp>
      <p:cxnSp>
        <p:nvCxnSpPr>
          <p:cNvPr id="39977" name="Straight Arrow Connector 108"/>
          <p:cNvCxnSpPr>
            <a:cxnSpLocks noChangeShapeType="1"/>
          </p:cNvCxnSpPr>
          <p:nvPr/>
        </p:nvCxnSpPr>
        <p:spPr bwMode="auto">
          <a:xfrm>
            <a:off x="2806700" y="2049463"/>
            <a:ext cx="3663950" cy="142875"/>
          </a:xfrm>
          <a:prstGeom prst="straightConnector1">
            <a:avLst/>
          </a:prstGeom>
          <a:noFill/>
          <a:ln w="34925" algn="ctr">
            <a:solidFill>
              <a:srgbClr val="008000"/>
            </a:solidFill>
            <a:round/>
            <a:headEnd type="arrow" w="med" len="med"/>
            <a:tailEnd/>
          </a:ln>
        </p:spPr>
      </p:cxnSp>
      <p:sp>
        <p:nvSpPr>
          <p:cNvPr id="39978" name="Line 44"/>
          <p:cNvSpPr>
            <a:spLocks noChangeShapeType="1"/>
          </p:cNvSpPr>
          <p:nvPr/>
        </p:nvSpPr>
        <p:spPr bwMode="auto">
          <a:xfrm rot="20926191" flipV="1">
            <a:off x="2667000" y="2109788"/>
            <a:ext cx="1157288" cy="709612"/>
          </a:xfrm>
          <a:custGeom>
            <a:avLst/>
            <a:gdLst>
              <a:gd name="T0" fmla="*/ 0 w 7967755"/>
              <a:gd name="T1" fmla="*/ 1 h 11507265"/>
              <a:gd name="T2" fmla="*/ 5382 w 7967755"/>
              <a:gd name="T3" fmla="*/ 1 h 11507265"/>
              <a:gd name="T4" fmla="*/ 5583 w 7967755"/>
              <a:gd name="T5" fmla="*/ 5 h 11507265"/>
              <a:gd name="T6" fmla="*/ 375 w 7967755"/>
              <a:gd name="T7" fmla="*/ 12 h 11507265"/>
              <a:gd name="T8" fmla="*/ 0 60000 65536"/>
              <a:gd name="T9" fmla="*/ 0 60000 65536"/>
              <a:gd name="T10" fmla="*/ 0 60000 65536"/>
              <a:gd name="T11" fmla="*/ 0 60000 65536"/>
              <a:gd name="T12" fmla="*/ 0 w 7967755"/>
              <a:gd name="T13" fmla="*/ 0 h 11507265"/>
              <a:gd name="T14" fmla="*/ 7967755 w 7967755"/>
              <a:gd name="T15" fmla="*/ 11507265 h 11507265"/>
            </a:gdLst>
            <a:ahLst/>
            <a:cxnLst>
              <a:cxn ang="T8">
                <a:pos x="T0" y="T1"/>
              </a:cxn>
              <a:cxn ang="T9">
                <a:pos x="T2" y="T3"/>
              </a:cxn>
              <a:cxn ang="T10">
                <a:pos x="T4" y="T5"/>
              </a:cxn>
              <a:cxn ang="T11">
                <a:pos x="T6" y="T7"/>
              </a:cxn>
            </a:cxnLst>
            <a:rect l="T12" t="T13" r="T14" b="T15"/>
            <a:pathLst>
              <a:path w="7967755" h="11507265">
                <a:moveTo>
                  <a:pt x="0" y="965057"/>
                </a:moveTo>
                <a:cubicBezTo>
                  <a:pt x="1146140" y="1348365"/>
                  <a:pt x="5526644" y="-4"/>
                  <a:pt x="6681926" y="659855"/>
                </a:cubicBezTo>
                <a:cubicBezTo>
                  <a:pt x="7837209" y="1319714"/>
                  <a:pt x="7967755" y="3116308"/>
                  <a:pt x="6931695" y="4924210"/>
                </a:cubicBezTo>
                <a:cubicBezTo>
                  <a:pt x="5895635" y="6732112"/>
                  <a:pt x="2697286" y="9199582"/>
                  <a:pt x="465564" y="11507265"/>
                </a:cubicBezTo>
              </a:path>
            </a:pathLst>
          </a:custGeom>
          <a:noFill/>
          <a:ln w="34925">
            <a:solidFill>
              <a:srgbClr val="008000"/>
            </a:solidFill>
            <a:round/>
            <a:headEnd type="triangle" w="med" len="med"/>
            <a:tailEnd type="triangle" w="med" len="med"/>
          </a:ln>
        </p:spPr>
        <p:txBody>
          <a:bodyPr lIns="82124" tIns="41061" rIns="82124" bIns="41061" anchor="ctr"/>
          <a:lstStyle/>
          <a:p>
            <a:endParaRPr lang="en-US"/>
          </a:p>
        </p:txBody>
      </p:sp>
      <p:cxnSp>
        <p:nvCxnSpPr>
          <p:cNvPr id="95" name="Straight Arrow Connector 94"/>
          <p:cNvCxnSpPr/>
          <p:nvPr/>
        </p:nvCxnSpPr>
        <p:spPr bwMode="auto">
          <a:xfrm flipV="1">
            <a:off x="2795588" y="2566988"/>
            <a:ext cx="3522662" cy="374650"/>
          </a:xfrm>
          <a:prstGeom prst="straightConnector1">
            <a:avLst/>
          </a:prstGeom>
          <a:noFill/>
          <a:ln w="34925" cap="flat" cmpd="sng" algn="ctr">
            <a:solidFill>
              <a:schemeClr val="accent1">
                <a:lumMod val="50000"/>
              </a:schemeClr>
            </a:solidFill>
            <a:prstDash val="solid"/>
            <a:round/>
            <a:headEnd type="none" w="med" len="med"/>
            <a:tailEnd type="arrow" w="med" len="med"/>
          </a:ln>
          <a:effectLst/>
        </p:spPr>
      </p:cxnSp>
      <p:sp>
        <p:nvSpPr>
          <p:cNvPr id="101" name="Content Placeholder 2"/>
          <p:cNvSpPr txBox="1">
            <a:spLocks/>
          </p:cNvSpPr>
          <p:nvPr/>
        </p:nvSpPr>
        <p:spPr bwMode="auto">
          <a:xfrm>
            <a:off x="641350" y="4119563"/>
            <a:ext cx="3930650" cy="754062"/>
          </a:xfrm>
          <a:prstGeom prst="rect">
            <a:avLst/>
          </a:prstGeom>
          <a:noFill/>
          <a:ln w="9525">
            <a:noFill/>
            <a:miter lim="800000"/>
            <a:headEnd/>
            <a:tailEnd/>
          </a:ln>
        </p:spPr>
        <p:txBody>
          <a:bodyPr lIns="82124" tIns="41061" rIns="82124" bIns="41061"/>
          <a:lstStyle/>
          <a:p>
            <a:pPr marL="236538" indent="-236538" defTabSz="814388">
              <a:lnSpc>
                <a:spcPct val="95000"/>
              </a:lnSpc>
              <a:spcBef>
                <a:spcPct val="50000"/>
              </a:spcBef>
              <a:buClr>
                <a:schemeClr val="tx2"/>
              </a:buClr>
              <a:buSzPct val="100000"/>
              <a:defRPr/>
            </a:pPr>
            <a:r>
              <a:rPr lang="en-US" b="1" kern="0" dirty="0">
                <a:latin typeface="+mn-lt"/>
                <a:ea typeface="ＭＳ Ｐゴシック" pitchFamily="-97" charset="-128"/>
                <a:cs typeface="ＭＳ Ｐゴシック" pitchFamily="-97" charset="-128"/>
              </a:rPr>
              <a:t>“…</a:t>
            </a:r>
            <a:r>
              <a:rPr lang="en-US" dirty="0">
                <a:latin typeface="Arial" charset="0"/>
                <a:cs typeface="Arial" charset="0"/>
              </a:rPr>
              <a:t>externally </a:t>
            </a:r>
            <a:r>
              <a:rPr lang="en-US" dirty="0" err="1">
                <a:latin typeface="Arial" charset="0"/>
                <a:cs typeface="Arial" charset="0"/>
              </a:rPr>
              <a:t>6rd</a:t>
            </a:r>
            <a:r>
              <a:rPr lang="en-US" dirty="0">
                <a:latin typeface="Arial" charset="0"/>
                <a:cs typeface="Arial" charset="0"/>
              </a:rPr>
              <a:t> looks, feels and smells like native IPv6 </a:t>
            </a:r>
            <a:r>
              <a:rPr lang="en-US" b="1" kern="0" dirty="0">
                <a:latin typeface="+mn-lt"/>
                <a:ea typeface="ＭＳ Ｐゴシック" pitchFamily="-97" charset="-128"/>
                <a:cs typeface="ＭＳ Ｐゴシック" pitchFamily="-97" charset="-128"/>
              </a:rPr>
              <a:t>” –RIPE Labs</a:t>
            </a:r>
          </a:p>
          <a:p>
            <a:pPr marL="236538" indent="-236538" defTabSz="814388">
              <a:lnSpc>
                <a:spcPct val="95000"/>
              </a:lnSpc>
              <a:spcBef>
                <a:spcPct val="50000"/>
              </a:spcBef>
              <a:buClr>
                <a:schemeClr val="tx2"/>
              </a:buClr>
              <a:buSzPct val="100000"/>
              <a:defRPr/>
            </a:pPr>
            <a:endParaRPr lang="en-US" b="1" kern="0" dirty="0">
              <a:latin typeface="+mn-lt"/>
              <a:ea typeface="ＭＳ Ｐゴシック" pitchFamily="-97" charset="-128"/>
              <a:cs typeface="ＭＳ Ｐゴシック" pitchFamily="-97" charset="-128"/>
            </a:endParaRPr>
          </a:p>
        </p:txBody>
      </p:sp>
      <p:sp>
        <p:nvSpPr>
          <p:cNvPr id="39981" name="Rectangle 83"/>
          <p:cNvSpPr>
            <a:spLocks noChangeArrowheads="1"/>
          </p:cNvSpPr>
          <p:nvPr/>
        </p:nvSpPr>
        <p:spPr bwMode="auto">
          <a:xfrm>
            <a:off x="534988" y="5835650"/>
            <a:ext cx="7885112" cy="646113"/>
          </a:xfrm>
          <a:prstGeom prst="rect">
            <a:avLst/>
          </a:prstGeom>
          <a:noFill/>
          <a:ln w="9525">
            <a:noFill/>
            <a:miter lim="800000"/>
            <a:headEnd/>
            <a:tailEnd/>
          </a:ln>
        </p:spPr>
        <p:txBody>
          <a:bodyPr>
            <a:spAutoFit/>
          </a:bodyPr>
          <a:lstStyle/>
          <a:p>
            <a:r>
              <a:rPr lang="en-US" sz="1200">
                <a:hlinkClick r:id="rId8"/>
              </a:rPr>
              <a:t>http://labs.ripe.net/Members/emileaben/content-measuring-ipv6-web-clients-and-caching-resolvers-part-2-country-level-and-other-statistics</a:t>
            </a:r>
            <a:endParaRPr lang="en-US" sz="1200"/>
          </a:p>
          <a:p>
            <a:r>
              <a:rPr lang="en-US" sz="1200"/>
              <a:t>“Evaluating IPv6 Adoption in the Internet” Lorenzo Colitti, Steinar H. Gunderson, Erik Kline, Tiziana Refice</a:t>
            </a:r>
          </a:p>
        </p:txBody>
      </p:sp>
      <p:grpSp>
        <p:nvGrpSpPr>
          <p:cNvPr id="39982" name="Group 96"/>
          <p:cNvGrpSpPr>
            <a:grpSpLocks/>
          </p:cNvGrpSpPr>
          <p:nvPr/>
        </p:nvGrpSpPr>
        <p:grpSpPr bwMode="auto">
          <a:xfrm>
            <a:off x="4999038" y="3708400"/>
            <a:ext cx="3113087" cy="2124075"/>
            <a:chOff x="331782" y="3844961"/>
            <a:chExt cx="3111876" cy="2124288"/>
          </a:xfrm>
        </p:grpSpPr>
        <p:pic>
          <p:nvPicPr>
            <p:cNvPr id="39984" name="Picture 93" descr="top-v6-google.tiff"/>
            <p:cNvPicPr>
              <a:picLocks noChangeAspect="1"/>
            </p:cNvPicPr>
            <p:nvPr/>
          </p:nvPicPr>
          <p:blipFill>
            <a:blip r:embed="rId9" cstate="print"/>
            <a:srcRect/>
            <a:stretch>
              <a:fillRect/>
            </a:stretch>
          </p:blipFill>
          <p:spPr bwMode="auto">
            <a:xfrm>
              <a:off x="331782" y="3844961"/>
              <a:ext cx="3111876" cy="2124288"/>
            </a:xfrm>
            <a:prstGeom prst="rect">
              <a:avLst/>
            </a:prstGeom>
            <a:noFill/>
            <a:ln w="9525">
              <a:noFill/>
              <a:miter lim="800000"/>
              <a:headEnd/>
              <a:tailEnd/>
            </a:ln>
          </p:spPr>
        </p:pic>
        <p:sp>
          <p:nvSpPr>
            <p:cNvPr id="96" name="Rectangle 95"/>
            <p:cNvSpPr/>
            <p:nvPr/>
          </p:nvSpPr>
          <p:spPr>
            <a:xfrm>
              <a:off x="1533052" y="4049770"/>
              <a:ext cx="1715420" cy="3318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39983" name="Rectangle 98"/>
          <p:cNvSpPr>
            <a:spLocks noChangeArrowheads="1"/>
          </p:cNvSpPr>
          <p:nvPr/>
        </p:nvSpPr>
        <p:spPr bwMode="auto">
          <a:xfrm>
            <a:off x="6578600" y="3871913"/>
            <a:ext cx="1544638" cy="600075"/>
          </a:xfrm>
          <a:prstGeom prst="rect">
            <a:avLst/>
          </a:prstGeom>
          <a:noFill/>
          <a:ln w="9525">
            <a:noFill/>
            <a:miter lim="800000"/>
            <a:headEnd/>
            <a:tailEnd/>
          </a:ln>
        </p:spPr>
        <p:txBody>
          <a:bodyPr>
            <a:spAutoFit/>
          </a:bodyPr>
          <a:lstStyle/>
          <a:p>
            <a:r>
              <a:rPr lang="en-US" sz="1100"/>
              <a:t>From: “Evaluating IPv6 Adoption in the Internet” by Google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415925" y="474663"/>
            <a:ext cx="8323263" cy="838200"/>
          </a:xfrm>
        </p:spPr>
        <p:txBody>
          <a:bodyPr/>
          <a:lstStyle/>
          <a:p>
            <a:r>
              <a:rPr lang="en-US" smtClean="0">
                <a:ea typeface="ＭＳ Ｐゴシック"/>
                <a:cs typeface="ＭＳ Ｐゴシック"/>
              </a:rPr>
              <a:t>What should /n and /m be?</a:t>
            </a:r>
            <a:endParaRPr lang="en-US" sz="2000" smtClean="0">
              <a:solidFill>
                <a:schemeClr val="tx1"/>
              </a:solidFill>
              <a:ea typeface="ＭＳ Ｐゴシック"/>
              <a:cs typeface="ＭＳ Ｐゴシック"/>
            </a:endParaRPr>
          </a:p>
        </p:txBody>
      </p:sp>
      <p:grpSp>
        <p:nvGrpSpPr>
          <p:cNvPr id="2" name="Group 21"/>
          <p:cNvGrpSpPr>
            <a:grpSpLocks/>
          </p:cNvGrpSpPr>
          <p:nvPr/>
        </p:nvGrpSpPr>
        <p:grpSpPr bwMode="auto">
          <a:xfrm>
            <a:off x="4383088" y="3076575"/>
            <a:ext cx="795337" cy="633413"/>
            <a:chOff x="4382911" y="3076362"/>
            <a:chExt cx="795329" cy="633290"/>
          </a:xfrm>
        </p:grpSpPr>
        <p:sp>
          <p:nvSpPr>
            <p:cNvPr id="64" name="Rectangle 63"/>
            <p:cNvSpPr/>
            <p:nvPr/>
          </p:nvSpPr>
          <p:spPr bwMode="auto">
            <a:xfrm>
              <a:off x="4382911" y="3076362"/>
              <a:ext cx="731085" cy="468383"/>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200" b="1" dirty="0">
                  <a:solidFill>
                    <a:schemeClr val="bg2"/>
                  </a:solidFill>
                  <a:latin typeface="Arial Narrow" pitchFamily="-97" charset="0"/>
                  <a:ea typeface="ＭＳ Ｐゴシック" pitchFamily="-97" charset="-128"/>
                  <a:cs typeface="ＭＳ Ｐゴシック" pitchFamily="-97" charset="-128"/>
                </a:rPr>
                <a:t>Subnet-ID</a:t>
              </a:r>
            </a:p>
          </p:txBody>
        </p:sp>
        <p:sp>
          <p:nvSpPr>
            <p:cNvPr id="40988" name="TextBox 69"/>
            <p:cNvSpPr txBox="1">
              <a:spLocks noChangeArrowheads="1"/>
            </p:cNvSpPr>
            <p:nvPr/>
          </p:nvSpPr>
          <p:spPr bwMode="auto">
            <a:xfrm>
              <a:off x="4876615" y="3476290"/>
              <a:ext cx="301625" cy="233362"/>
            </a:xfrm>
            <a:prstGeom prst="rect">
              <a:avLst/>
            </a:prstGeom>
            <a:noFill/>
            <a:ln w="9525">
              <a:noFill/>
              <a:miter lim="800000"/>
              <a:headEnd/>
              <a:tailEnd/>
            </a:ln>
          </p:spPr>
          <p:txBody>
            <a:bodyPr wrap="none">
              <a:spAutoFit/>
            </a:bodyPr>
            <a:lstStyle/>
            <a:p>
              <a:r>
                <a:rPr lang="en-US"/>
                <a:t>64</a:t>
              </a:r>
            </a:p>
          </p:txBody>
        </p:sp>
      </p:grpSp>
      <p:grpSp>
        <p:nvGrpSpPr>
          <p:cNvPr id="3" name="Group 19"/>
          <p:cNvGrpSpPr>
            <a:grpSpLocks/>
          </p:cNvGrpSpPr>
          <p:nvPr/>
        </p:nvGrpSpPr>
        <p:grpSpPr bwMode="auto">
          <a:xfrm>
            <a:off x="646113" y="2027238"/>
            <a:ext cx="2108200" cy="1935162"/>
            <a:chOff x="646421" y="2027440"/>
            <a:chExt cx="2108645" cy="1934986"/>
          </a:xfrm>
        </p:grpSpPr>
        <p:sp>
          <p:nvSpPr>
            <p:cNvPr id="55" name="Rectangle 54"/>
            <p:cNvSpPr/>
            <p:nvPr/>
          </p:nvSpPr>
          <p:spPr bwMode="auto">
            <a:xfrm>
              <a:off x="788218" y="3086094"/>
              <a:ext cx="1756296" cy="459377"/>
            </a:xfrm>
            <a:prstGeom prst="rect">
              <a:avLst/>
            </a:prstGeom>
            <a:solidFill>
              <a:schemeClr val="accent4">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2011:100</a:t>
              </a:r>
            </a:p>
          </p:txBody>
        </p:sp>
        <p:sp>
          <p:nvSpPr>
            <p:cNvPr id="40981" name="TextBox 64"/>
            <p:cNvSpPr txBox="1">
              <a:spLocks noChangeArrowheads="1"/>
            </p:cNvSpPr>
            <p:nvPr/>
          </p:nvSpPr>
          <p:spPr bwMode="auto">
            <a:xfrm>
              <a:off x="653149" y="3508699"/>
              <a:ext cx="242887" cy="233362"/>
            </a:xfrm>
            <a:prstGeom prst="rect">
              <a:avLst/>
            </a:prstGeom>
            <a:noFill/>
            <a:ln w="9525">
              <a:noFill/>
              <a:miter lim="800000"/>
              <a:headEnd/>
              <a:tailEnd/>
            </a:ln>
          </p:spPr>
          <p:txBody>
            <a:bodyPr wrap="none">
              <a:spAutoFit/>
            </a:bodyPr>
            <a:lstStyle/>
            <a:p>
              <a:r>
                <a:rPr lang="en-US"/>
                <a:t>0</a:t>
              </a:r>
            </a:p>
          </p:txBody>
        </p:sp>
        <p:sp>
          <p:nvSpPr>
            <p:cNvPr id="40982" name="TextBox 66"/>
            <p:cNvSpPr txBox="1">
              <a:spLocks noChangeArrowheads="1"/>
            </p:cNvSpPr>
            <p:nvPr/>
          </p:nvSpPr>
          <p:spPr bwMode="auto">
            <a:xfrm>
              <a:off x="2179417" y="3500761"/>
              <a:ext cx="441347" cy="461665"/>
            </a:xfrm>
            <a:prstGeom prst="rect">
              <a:avLst/>
            </a:prstGeom>
            <a:noFill/>
            <a:ln w="9525">
              <a:noFill/>
              <a:miter lim="800000"/>
              <a:headEnd/>
              <a:tailEnd/>
            </a:ln>
          </p:spPr>
          <p:txBody>
            <a:bodyPr wrap="none">
              <a:spAutoFit/>
            </a:bodyPr>
            <a:lstStyle/>
            <a:p>
              <a:r>
                <a:rPr lang="en-US"/>
                <a:t>/n</a:t>
              </a:r>
            </a:p>
          </p:txBody>
        </p:sp>
        <p:sp>
          <p:nvSpPr>
            <p:cNvPr id="40983" name="Right Brace 19"/>
            <p:cNvSpPr>
              <a:spLocks/>
            </p:cNvSpPr>
            <p:nvPr/>
          </p:nvSpPr>
          <p:spPr bwMode="auto">
            <a:xfrm rot="-5400000">
              <a:off x="1311649" y="1951672"/>
              <a:ext cx="601663" cy="1648789"/>
            </a:xfrm>
            <a:prstGeom prst="rightBrace">
              <a:avLst>
                <a:gd name="adj1" fmla="val 53209"/>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40984" name="TextBox 50"/>
            <p:cNvSpPr txBox="1">
              <a:spLocks noChangeArrowheads="1"/>
            </p:cNvSpPr>
            <p:nvPr/>
          </p:nvSpPr>
          <p:spPr bwMode="auto">
            <a:xfrm>
              <a:off x="646421" y="2027440"/>
              <a:ext cx="2108645" cy="400110"/>
            </a:xfrm>
            <a:prstGeom prst="rect">
              <a:avLst/>
            </a:prstGeom>
            <a:noFill/>
            <a:ln w="9525">
              <a:noFill/>
              <a:miter lim="800000"/>
              <a:headEnd/>
              <a:tailEnd/>
            </a:ln>
          </p:spPr>
          <p:txBody>
            <a:bodyPr wrap="none">
              <a:spAutoFit/>
            </a:bodyPr>
            <a:lstStyle/>
            <a:p>
              <a:pPr defTabSz="457200"/>
              <a:r>
                <a:rPr lang="en-US" sz="2000" b="1">
                  <a:solidFill>
                    <a:schemeClr val="accent1"/>
                  </a:solidFill>
                  <a:latin typeface="Calibri" pitchFamily="34" charset="0"/>
                </a:rPr>
                <a:t>ISP 6rd IPv6 Prefix</a:t>
              </a:r>
            </a:p>
          </p:txBody>
        </p:sp>
      </p:grpSp>
      <p:grpSp>
        <p:nvGrpSpPr>
          <p:cNvPr id="4" name="Group 22"/>
          <p:cNvGrpSpPr>
            <a:grpSpLocks/>
          </p:cNvGrpSpPr>
          <p:nvPr/>
        </p:nvGrpSpPr>
        <p:grpSpPr bwMode="auto">
          <a:xfrm>
            <a:off x="4392613" y="2079625"/>
            <a:ext cx="4302125" cy="1465263"/>
            <a:chOff x="4393242" y="2079216"/>
            <a:chExt cx="4302183" cy="1466252"/>
          </a:xfrm>
        </p:grpSpPr>
        <p:sp>
          <p:nvSpPr>
            <p:cNvPr id="61" name="Rectangle 60"/>
            <p:cNvSpPr/>
            <p:nvPr/>
          </p:nvSpPr>
          <p:spPr bwMode="auto">
            <a:xfrm>
              <a:off x="5105750" y="3077085"/>
              <a:ext cx="3589202" cy="468383"/>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Interface ID</a:t>
              </a:r>
            </a:p>
          </p:txBody>
        </p:sp>
        <p:sp>
          <p:nvSpPr>
            <p:cNvPr id="40976" name="Right Brace 19"/>
            <p:cNvSpPr>
              <a:spLocks/>
            </p:cNvSpPr>
            <p:nvPr/>
          </p:nvSpPr>
          <p:spPr bwMode="auto">
            <a:xfrm rot="-5400000">
              <a:off x="6283190" y="620213"/>
              <a:ext cx="522288" cy="4302183"/>
            </a:xfrm>
            <a:prstGeom prst="rightBrace">
              <a:avLst>
                <a:gd name="adj1" fmla="val 53084"/>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40977" name="TextBox 50"/>
            <p:cNvSpPr txBox="1">
              <a:spLocks noChangeArrowheads="1"/>
            </p:cNvSpPr>
            <p:nvPr/>
          </p:nvSpPr>
          <p:spPr bwMode="auto">
            <a:xfrm>
              <a:off x="5229732" y="2079216"/>
              <a:ext cx="2485852" cy="400110"/>
            </a:xfrm>
            <a:prstGeom prst="rect">
              <a:avLst/>
            </a:prstGeom>
            <a:noFill/>
            <a:ln w="9525">
              <a:noFill/>
              <a:miter lim="800000"/>
              <a:headEnd/>
              <a:tailEnd/>
            </a:ln>
          </p:spPr>
          <p:txBody>
            <a:bodyPr wrap="none">
              <a:spAutoFit/>
            </a:bodyPr>
            <a:lstStyle/>
            <a:p>
              <a:pPr defTabSz="457200"/>
              <a:r>
                <a:rPr lang="en-US" sz="2000" b="1">
                  <a:solidFill>
                    <a:srgbClr val="0183B7"/>
                  </a:solidFill>
                  <a:latin typeface="Calibri" pitchFamily="34" charset="0"/>
                </a:rPr>
                <a:t>Subscriber IPv6 Prefix</a:t>
              </a:r>
            </a:p>
          </p:txBody>
        </p:sp>
      </p:grpSp>
      <p:grpSp>
        <p:nvGrpSpPr>
          <p:cNvPr id="5" name="Group 20"/>
          <p:cNvGrpSpPr>
            <a:grpSpLocks/>
          </p:cNvGrpSpPr>
          <p:nvPr/>
        </p:nvGrpSpPr>
        <p:grpSpPr bwMode="auto">
          <a:xfrm>
            <a:off x="1522413" y="3086100"/>
            <a:ext cx="3854450" cy="1535113"/>
            <a:chOff x="1521622" y="3085365"/>
            <a:chExt cx="3855525" cy="1536262"/>
          </a:xfrm>
        </p:grpSpPr>
        <p:sp>
          <p:nvSpPr>
            <p:cNvPr id="57" name="Rectangle 56"/>
            <p:cNvSpPr/>
            <p:nvPr/>
          </p:nvSpPr>
          <p:spPr bwMode="auto">
            <a:xfrm>
              <a:off x="2425434" y="3085365"/>
              <a:ext cx="1967805" cy="460105"/>
            </a:xfrm>
            <a:prstGeom prst="rect">
              <a:avLst/>
            </a:prstGeom>
            <a:solidFill>
              <a:schemeClr val="accent1">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129.1.1.1</a:t>
              </a:r>
            </a:p>
          </p:txBody>
        </p:sp>
        <p:sp>
          <p:nvSpPr>
            <p:cNvPr id="40970" name="TextBox 68"/>
            <p:cNvSpPr txBox="1">
              <a:spLocks noChangeArrowheads="1"/>
            </p:cNvSpPr>
            <p:nvPr/>
          </p:nvSpPr>
          <p:spPr bwMode="auto">
            <a:xfrm>
              <a:off x="4066102" y="3499174"/>
              <a:ext cx="526556" cy="461665"/>
            </a:xfrm>
            <a:prstGeom prst="rect">
              <a:avLst/>
            </a:prstGeom>
            <a:noFill/>
            <a:ln w="9525">
              <a:noFill/>
              <a:miter lim="800000"/>
              <a:headEnd/>
              <a:tailEnd/>
            </a:ln>
          </p:spPr>
          <p:txBody>
            <a:bodyPr wrap="none">
              <a:spAutoFit/>
            </a:bodyPr>
            <a:lstStyle/>
            <a:p>
              <a:r>
                <a:rPr lang="en-US"/>
                <a:t>/m</a:t>
              </a:r>
            </a:p>
          </p:txBody>
        </p:sp>
        <p:sp>
          <p:nvSpPr>
            <p:cNvPr id="40971" name="Right Brace 19"/>
            <p:cNvSpPr>
              <a:spLocks/>
            </p:cNvSpPr>
            <p:nvPr/>
          </p:nvSpPr>
          <p:spPr bwMode="auto">
            <a:xfrm rot="16200000" flipH="1">
              <a:off x="3215728" y="3147819"/>
              <a:ext cx="398662" cy="1910602"/>
            </a:xfrm>
            <a:prstGeom prst="rightBrace">
              <a:avLst>
                <a:gd name="adj1" fmla="val 53051"/>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40972" name="TextBox 50"/>
            <p:cNvSpPr txBox="1">
              <a:spLocks noChangeArrowheads="1"/>
            </p:cNvSpPr>
            <p:nvPr/>
          </p:nvSpPr>
          <p:spPr bwMode="auto">
            <a:xfrm>
              <a:off x="1521622" y="4252295"/>
              <a:ext cx="3855525" cy="369332"/>
            </a:xfrm>
            <a:prstGeom prst="rect">
              <a:avLst/>
            </a:prstGeom>
            <a:noFill/>
            <a:ln w="9525">
              <a:noFill/>
              <a:miter lim="800000"/>
              <a:headEnd/>
              <a:tailEnd/>
            </a:ln>
          </p:spPr>
          <p:txBody>
            <a:bodyPr>
              <a:spAutoFit/>
            </a:bodyPr>
            <a:lstStyle/>
            <a:p>
              <a:pPr algn="ctr" defTabSz="457200"/>
              <a:r>
                <a:rPr lang="en-US" sz="1800" b="1">
                  <a:solidFill>
                    <a:srgbClr val="0183B7"/>
                  </a:solidFill>
                  <a:latin typeface="Calibri" pitchFamily="34" charset="0"/>
                </a:rPr>
                <a:t>Subscriber IPv4 Address (0 to 32 bits)</a:t>
              </a:r>
            </a:p>
          </p:txBody>
        </p:sp>
      </p:grpSp>
      <p:sp>
        <p:nvSpPr>
          <p:cNvPr id="18" name="Content Placeholder 2"/>
          <p:cNvSpPr txBox="1">
            <a:spLocks/>
          </p:cNvSpPr>
          <p:nvPr/>
        </p:nvSpPr>
        <p:spPr bwMode="auto">
          <a:xfrm>
            <a:off x="363538" y="4533900"/>
            <a:ext cx="8682037" cy="1914525"/>
          </a:xfrm>
          <a:prstGeom prst="rect">
            <a:avLst/>
          </a:prstGeom>
          <a:noFill/>
          <a:ln w="9525">
            <a:noFill/>
            <a:miter lim="800000"/>
            <a:headEnd/>
            <a:tailEnd/>
          </a:ln>
        </p:spPr>
        <p:txBody>
          <a:bodyPr lIns="82124" tIns="41061" rIns="82124" bIns="41061"/>
          <a:lstStyle/>
          <a:p>
            <a:pPr marL="236538" lvl="1" indent="-236538" defTabSz="814388">
              <a:lnSpc>
                <a:spcPct val="95000"/>
              </a:lnSpc>
              <a:spcBef>
                <a:spcPct val="50000"/>
              </a:spcBef>
              <a:buClr>
                <a:schemeClr val="tx2"/>
              </a:buClr>
              <a:buSzPct val="100000"/>
              <a:defRPr/>
            </a:pPr>
            <a:endParaRPr lang="en-US" sz="1800" kern="0" dirty="0">
              <a:solidFill>
                <a:srgbClr val="C00000"/>
              </a:solidFill>
              <a:latin typeface="+mn-lt"/>
              <a:ea typeface="ＭＳ Ｐゴシック" pitchFamily="-97" charset="-128"/>
              <a:cs typeface="ＭＳ Ｐゴシック" pitchFamily="-97"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1+#ppt_w/2"/>
                                          </p:val>
                                        </p:tav>
                                        <p:tav tm="100000">
                                          <p:val>
                                            <p:strVal val="#ppt_x"/>
                                          </p:val>
                                        </p:tav>
                                      </p:tavLst>
                                    </p:anim>
                                    <p:anim calcmode="lin" valueType="num">
                                      <p:cBhvr additive="base">
                                        <p:cTn id="2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415925" y="474663"/>
            <a:ext cx="8323263" cy="838200"/>
          </a:xfrm>
        </p:spPr>
        <p:txBody>
          <a:bodyPr/>
          <a:lstStyle/>
          <a:p>
            <a:r>
              <a:rPr lang="en-US" smtClean="0">
                <a:ea typeface="ＭＳ Ｐゴシック"/>
                <a:cs typeface="ＭＳ Ｐゴシック"/>
              </a:rPr>
              <a:t>n = /32, m = /64</a:t>
            </a:r>
            <a:endParaRPr lang="en-US" sz="2000" smtClean="0">
              <a:solidFill>
                <a:schemeClr val="tx1"/>
              </a:solidFill>
              <a:ea typeface="ＭＳ Ｐゴシック"/>
              <a:cs typeface="ＭＳ Ｐゴシック"/>
            </a:endParaRPr>
          </a:p>
        </p:txBody>
      </p:sp>
      <p:grpSp>
        <p:nvGrpSpPr>
          <p:cNvPr id="41986" name="Group 19"/>
          <p:cNvGrpSpPr>
            <a:grpSpLocks/>
          </p:cNvGrpSpPr>
          <p:nvPr/>
        </p:nvGrpSpPr>
        <p:grpSpPr bwMode="auto">
          <a:xfrm>
            <a:off x="652463" y="2027238"/>
            <a:ext cx="2722562" cy="1935162"/>
            <a:chOff x="653149" y="2027440"/>
            <a:chExt cx="2722261" cy="1934986"/>
          </a:xfrm>
        </p:grpSpPr>
        <p:sp>
          <p:nvSpPr>
            <p:cNvPr id="55" name="Rectangle 54"/>
            <p:cNvSpPr/>
            <p:nvPr/>
          </p:nvSpPr>
          <p:spPr bwMode="auto">
            <a:xfrm>
              <a:off x="788217" y="3086094"/>
              <a:ext cx="2323659" cy="459377"/>
            </a:xfrm>
            <a:prstGeom prst="rect">
              <a:avLst/>
            </a:prstGeom>
            <a:solidFill>
              <a:schemeClr val="accent4">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2011:100</a:t>
              </a:r>
            </a:p>
          </p:txBody>
        </p:sp>
        <p:sp>
          <p:nvSpPr>
            <p:cNvPr id="42005" name="TextBox 64"/>
            <p:cNvSpPr txBox="1">
              <a:spLocks noChangeArrowheads="1"/>
            </p:cNvSpPr>
            <p:nvPr/>
          </p:nvSpPr>
          <p:spPr bwMode="auto">
            <a:xfrm>
              <a:off x="653149" y="3508699"/>
              <a:ext cx="242887" cy="233362"/>
            </a:xfrm>
            <a:prstGeom prst="rect">
              <a:avLst/>
            </a:prstGeom>
            <a:noFill/>
            <a:ln w="9525">
              <a:noFill/>
              <a:miter lim="800000"/>
              <a:headEnd/>
              <a:tailEnd/>
            </a:ln>
          </p:spPr>
          <p:txBody>
            <a:bodyPr wrap="none">
              <a:spAutoFit/>
            </a:bodyPr>
            <a:lstStyle/>
            <a:p>
              <a:r>
                <a:rPr lang="en-US"/>
                <a:t>0</a:t>
              </a:r>
            </a:p>
          </p:txBody>
        </p:sp>
        <p:sp>
          <p:nvSpPr>
            <p:cNvPr id="42006" name="TextBox 66"/>
            <p:cNvSpPr txBox="1">
              <a:spLocks noChangeArrowheads="1"/>
            </p:cNvSpPr>
            <p:nvPr/>
          </p:nvSpPr>
          <p:spPr bwMode="auto">
            <a:xfrm>
              <a:off x="2762893" y="3500761"/>
              <a:ext cx="612517" cy="461665"/>
            </a:xfrm>
            <a:prstGeom prst="rect">
              <a:avLst/>
            </a:prstGeom>
            <a:noFill/>
            <a:ln w="9525">
              <a:noFill/>
              <a:miter lim="800000"/>
              <a:headEnd/>
              <a:tailEnd/>
            </a:ln>
          </p:spPr>
          <p:txBody>
            <a:bodyPr wrap="none">
              <a:spAutoFit/>
            </a:bodyPr>
            <a:lstStyle/>
            <a:p>
              <a:r>
                <a:rPr lang="en-US"/>
                <a:t>/32</a:t>
              </a:r>
            </a:p>
          </p:txBody>
        </p:sp>
        <p:sp>
          <p:nvSpPr>
            <p:cNvPr id="42007" name="Right Brace 19"/>
            <p:cNvSpPr>
              <a:spLocks/>
            </p:cNvSpPr>
            <p:nvPr/>
          </p:nvSpPr>
          <p:spPr bwMode="auto">
            <a:xfrm rot="-5400000">
              <a:off x="1643430" y="1619890"/>
              <a:ext cx="601663" cy="2312351"/>
            </a:xfrm>
            <a:prstGeom prst="rightBrace">
              <a:avLst>
                <a:gd name="adj1" fmla="val 53219"/>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42008" name="TextBox 50"/>
            <p:cNvSpPr txBox="1">
              <a:spLocks noChangeArrowheads="1"/>
            </p:cNvSpPr>
            <p:nvPr/>
          </p:nvSpPr>
          <p:spPr bwMode="auto">
            <a:xfrm>
              <a:off x="882677" y="2027440"/>
              <a:ext cx="2108645" cy="400110"/>
            </a:xfrm>
            <a:prstGeom prst="rect">
              <a:avLst/>
            </a:prstGeom>
            <a:noFill/>
            <a:ln w="9525">
              <a:noFill/>
              <a:miter lim="800000"/>
              <a:headEnd/>
              <a:tailEnd/>
            </a:ln>
          </p:spPr>
          <p:txBody>
            <a:bodyPr wrap="none">
              <a:spAutoFit/>
            </a:bodyPr>
            <a:lstStyle/>
            <a:p>
              <a:pPr defTabSz="457200"/>
              <a:r>
                <a:rPr lang="en-US" sz="2000" b="1">
                  <a:solidFill>
                    <a:schemeClr val="accent1"/>
                  </a:solidFill>
                  <a:latin typeface="Calibri" pitchFamily="34" charset="0"/>
                </a:rPr>
                <a:t>ISP 6rd IPv6 Prefix</a:t>
              </a:r>
            </a:p>
          </p:txBody>
        </p:sp>
      </p:grpSp>
      <p:grpSp>
        <p:nvGrpSpPr>
          <p:cNvPr id="41987" name="Group 22"/>
          <p:cNvGrpSpPr>
            <a:grpSpLocks/>
          </p:cNvGrpSpPr>
          <p:nvPr/>
        </p:nvGrpSpPr>
        <p:grpSpPr bwMode="auto">
          <a:xfrm>
            <a:off x="5091113" y="2090738"/>
            <a:ext cx="3603625" cy="1454150"/>
            <a:chOff x="4379542" y="2090658"/>
            <a:chExt cx="4315883" cy="1454810"/>
          </a:xfrm>
        </p:grpSpPr>
        <p:sp>
          <p:nvSpPr>
            <p:cNvPr id="61" name="Rectangle 60"/>
            <p:cNvSpPr/>
            <p:nvPr/>
          </p:nvSpPr>
          <p:spPr bwMode="auto">
            <a:xfrm>
              <a:off x="4379542" y="3077085"/>
              <a:ext cx="4315410" cy="468383"/>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Interface ID</a:t>
              </a:r>
            </a:p>
          </p:txBody>
        </p:sp>
        <p:sp>
          <p:nvSpPr>
            <p:cNvPr id="42000" name="Right Brace 19"/>
            <p:cNvSpPr>
              <a:spLocks/>
            </p:cNvSpPr>
            <p:nvPr/>
          </p:nvSpPr>
          <p:spPr bwMode="auto">
            <a:xfrm rot="-5400000">
              <a:off x="6283190" y="620213"/>
              <a:ext cx="522288" cy="4302183"/>
            </a:xfrm>
            <a:prstGeom prst="rightBrace">
              <a:avLst>
                <a:gd name="adj1" fmla="val 53084"/>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42001" name="TextBox 50"/>
            <p:cNvSpPr txBox="1">
              <a:spLocks noChangeArrowheads="1"/>
            </p:cNvSpPr>
            <p:nvPr/>
          </p:nvSpPr>
          <p:spPr bwMode="auto">
            <a:xfrm>
              <a:off x="5024240" y="2090658"/>
              <a:ext cx="3081542" cy="400110"/>
            </a:xfrm>
            <a:prstGeom prst="rect">
              <a:avLst/>
            </a:prstGeom>
            <a:noFill/>
            <a:ln w="9525">
              <a:noFill/>
              <a:miter lim="800000"/>
              <a:headEnd/>
              <a:tailEnd/>
            </a:ln>
          </p:spPr>
          <p:txBody>
            <a:bodyPr>
              <a:spAutoFit/>
            </a:bodyPr>
            <a:lstStyle/>
            <a:p>
              <a:pPr defTabSz="457200"/>
              <a:r>
                <a:rPr lang="en-US" sz="2000" b="1">
                  <a:solidFill>
                    <a:srgbClr val="0183B7"/>
                  </a:solidFill>
                  <a:latin typeface="Calibri" pitchFamily="34" charset="0"/>
                </a:rPr>
                <a:t>Subscriber IPv6 Prefix</a:t>
              </a:r>
            </a:p>
          </p:txBody>
        </p:sp>
      </p:grpSp>
      <p:grpSp>
        <p:nvGrpSpPr>
          <p:cNvPr id="41988" name="Group 20"/>
          <p:cNvGrpSpPr>
            <a:grpSpLocks/>
          </p:cNvGrpSpPr>
          <p:nvPr/>
        </p:nvGrpSpPr>
        <p:grpSpPr bwMode="auto">
          <a:xfrm>
            <a:off x="2762250" y="3086100"/>
            <a:ext cx="2614613" cy="1535113"/>
            <a:chOff x="2064426" y="3085365"/>
            <a:chExt cx="2614829" cy="1536262"/>
          </a:xfrm>
        </p:grpSpPr>
        <p:sp>
          <p:nvSpPr>
            <p:cNvPr id="57" name="Rectangle 56"/>
            <p:cNvSpPr/>
            <p:nvPr/>
          </p:nvSpPr>
          <p:spPr bwMode="auto">
            <a:xfrm>
              <a:off x="2425434" y="3085365"/>
              <a:ext cx="1967805" cy="460105"/>
            </a:xfrm>
            <a:prstGeom prst="rect">
              <a:avLst/>
            </a:prstGeom>
            <a:solidFill>
              <a:schemeClr val="accent1">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129.1.1.1</a:t>
              </a:r>
            </a:p>
          </p:txBody>
        </p:sp>
        <p:sp>
          <p:nvSpPr>
            <p:cNvPr id="41994" name="TextBox 68"/>
            <p:cNvSpPr txBox="1">
              <a:spLocks noChangeArrowheads="1"/>
            </p:cNvSpPr>
            <p:nvPr/>
          </p:nvSpPr>
          <p:spPr bwMode="auto">
            <a:xfrm>
              <a:off x="4066102" y="3499174"/>
              <a:ext cx="612517" cy="461665"/>
            </a:xfrm>
            <a:prstGeom prst="rect">
              <a:avLst/>
            </a:prstGeom>
            <a:noFill/>
            <a:ln w="9525">
              <a:noFill/>
              <a:miter lim="800000"/>
              <a:headEnd/>
              <a:tailEnd/>
            </a:ln>
          </p:spPr>
          <p:txBody>
            <a:bodyPr wrap="none">
              <a:spAutoFit/>
            </a:bodyPr>
            <a:lstStyle/>
            <a:p>
              <a:r>
                <a:rPr lang="en-US"/>
                <a:t>/64</a:t>
              </a:r>
            </a:p>
          </p:txBody>
        </p:sp>
        <p:sp>
          <p:nvSpPr>
            <p:cNvPr id="41995" name="Right Brace 19"/>
            <p:cNvSpPr>
              <a:spLocks/>
            </p:cNvSpPr>
            <p:nvPr/>
          </p:nvSpPr>
          <p:spPr bwMode="auto">
            <a:xfrm rot="16200000" flipH="1">
              <a:off x="3215728" y="3147819"/>
              <a:ext cx="398662" cy="1910602"/>
            </a:xfrm>
            <a:prstGeom prst="rightBrace">
              <a:avLst>
                <a:gd name="adj1" fmla="val 53051"/>
                <a:gd name="adj2" fmla="val 50000"/>
              </a:avLst>
            </a:prstGeom>
            <a:noFill/>
            <a:ln w="19050">
              <a:solidFill>
                <a:schemeClr val="tx1"/>
              </a:solidFill>
              <a:round/>
              <a:headEnd/>
              <a:tailEnd/>
            </a:ln>
          </p:spPr>
          <p:txBody>
            <a:bodyPr vert="eaVert"/>
            <a:lstStyle/>
            <a:p>
              <a:endParaRPr lang="en-US">
                <a:latin typeface="Calibri" pitchFamily="34" charset="0"/>
              </a:endParaRPr>
            </a:p>
          </p:txBody>
        </p:sp>
        <p:sp>
          <p:nvSpPr>
            <p:cNvPr id="41996" name="TextBox 50"/>
            <p:cNvSpPr txBox="1">
              <a:spLocks noChangeArrowheads="1"/>
            </p:cNvSpPr>
            <p:nvPr/>
          </p:nvSpPr>
          <p:spPr bwMode="auto">
            <a:xfrm>
              <a:off x="2064426" y="4252295"/>
              <a:ext cx="2614829" cy="369332"/>
            </a:xfrm>
            <a:prstGeom prst="rect">
              <a:avLst/>
            </a:prstGeom>
            <a:noFill/>
            <a:ln w="9525">
              <a:noFill/>
              <a:miter lim="800000"/>
              <a:headEnd/>
              <a:tailEnd/>
            </a:ln>
          </p:spPr>
          <p:txBody>
            <a:bodyPr>
              <a:spAutoFit/>
            </a:bodyPr>
            <a:lstStyle/>
            <a:p>
              <a:pPr algn="ctr" defTabSz="457200"/>
              <a:r>
                <a:rPr lang="en-US" sz="1800" b="1">
                  <a:solidFill>
                    <a:srgbClr val="0183B7"/>
                  </a:solidFill>
                  <a:latin typeface="Calibri" pitchFamily="34" charset="0"/>
                </a:rPr>
                <a:t>Subscriber IPv4 Address</a:t>
              </a:r>
            </a:p>
          </p:txBody>
        </p:sp>
      </p:grpSp>
      <p:sp>
        <p:nvSpPr>
          <p:cNvPr id="18" name="Content Placeholder 2"/>
          <p:cNvSpPr txBox="1">
            <a:spLocks/>
          </p:cNvSpPr>
          <p:nvPr/>
        </p:nvSpPr>
        <p:spPr bwMode="auto">
          <a:xfrm>
            <a:off x="363538" y="4533900"/>
            <a:ext cx="8682037" cy="1914525"/>
          </a:xfrm>
          <a:prstGeom prst="rect">
            <a:avLst/>
          </a:prstGeom>
          <a:noFill/>
          <a:ln w="9525">
            <a:noFill/>
            <a:miter lim="800000"/>
            <a:headEnd/>
            <a:tailEnd/>
          </a:ln>
        </p:spPr>
        <p:txBody>
          <a:bodyPr lIns="82124" tIns="41061" rIns="82124" bIns="41061"/>
          <a:lstStyle/>
          <a:p>
            <a:pPr marL="236538" lvl="1" indent="-236538" defTabSz="814388">
              <a:lnSpc>
                <a:spcPct val="95000"/>
              </a:lnSpc>
              <a:spcBef>
                <a:spcPct val="50000"/>
              </a:spcBef>
              <a:buClr>
                <a:schemeClr val="tx2"/>
              </a:buClr>
              <a:buSzPct val="100000"/>
              <a:defRPr/>
            </a:pPr>
            <a:endParaRPr lang="en-US" sz="1800" kern="0" dirty="0">
              <a:solidFill>
                <a:srgbClr val="C00000"/>
              </a:solidFill>
              <a:latin typeface="+mn-lt"/>
              <a:ea typeface="ＭＳ Ｐゴシック" pitchFamily="-97" charset="-128"/>
              <a:cs typeface="ＭＳ Ｐゴシック" pitchFamily="-97" charset="-128"/>
            </a:endParaRPr>
          </a:p>
        </p:txBody>
      </p:sp>
      <p:sp>
        <p:nvSpPr>
          <p:cNvPr id="19" name="Content Placeholder 2"/>
          <p:cNvSpPr txBox="1">
            <a:spLocks/>
          </p:cNvSpPr>
          <p:nvPr/>
        </p:nvSpPr>
        <p:spPr bwMode="auto">
          <a:xfrm>
            <a:off x="989013" y="4829175"/>
            <a:ext cx="7702550" cy="1509713"/>
          </a:xfrm>
          <a:prstGeom prst="rect">
            <a:avLst/>
          </a:prstGeom>
          <a:noFill/>
          <a:ln w="9525">
            <a:noFill/>
            <a:miter lim="800000"/>
            <a:headEnd/>
            <a:tailEnd/>
          </a:ln>
        </p:spPr>
        <p:txBody>
          <a:bodyPr lIns="82124" tIns="41061" rIns="82124" bIns="41061"/>
          <a:lstStyle/>
          <a:p>
            <a:pPr marL="236538" indent="-236538" defTabSz="814388">
              <a:lnSpc>
                <a:spcPct val="95000"/>
              </a:lnSpc>
              <a:spcBef>
                <a:spcPct val="50000"/>
              </a:spcBef>
              <a:buClr>
                <a:schemeClr val="tx2"/>
              </a:buClr>
              <a:buSzPct val="100000"/>
              <a:buFont typeface="Wingdings" pitchFamily="-97" charset="2"/>
              <a:buChar char="§"/>
              <a:defRPr/>
            </a:pPr>
            <a:r>
              <a:rPr lang="en-US" kern="0" dirty="0">
                <a:latin typeface="+mn-lt"/>
                <a:ea typeface="ＭＳ Ｐゴシック" pitchFamily="-97" charset="-128"/>
                <a:cs typeface="ＭＳ Ｐゴシック" pitchFamily="-97" charset="-128"/>
              </a:rPr>
              <a:t>/64 does not work with multiple subnets</a:t>
            </a:r>
          </a:p>
          <a:p>
            <a:pPr marL="693738" lvl="1" indent="-236538" defTabSz="814388">
              <a:lnSpc>
                <a:spcPct val="95000"/>
              </a:lnSpc>
              <a:spcBef>
                <a:spcPts val="0"/>
              </a:spcBef>
              <a:buClr>
                <a:schemeClr val="tx2"/>
              </a:buClr>
              <a:buSzPct val="100000"/>
              <a:defRPr/>
            </a:pPr>
            <a:r>
              <a:rPr lang="en-US" sz="2000" kern="0" dirty="0">
                <a:latin typeface="+mn-lt"/>
                <a:ea typeface="ＭＳ Ｐゴシック" pitchFamily="-97" charset="-128"/>
                <a:cs typeface="ＭＳ Ｐゴシック" pitchFamily="-97" charset="-128"/>
              </a:rPr>
              <a:t>Breaks existing residential IPv6 equipment</a:t>
            </a:r>
          </a:p>
          <a:p>
            <a:pPr marL="693738" lvl="1" indent="-236538" defTabSz="814388">
              <a:lnSpc>
                <a:spcPct val="95000"/>
              </a:lnSpc>
              <a:spcBef>
                <a:spcPts val="0"/>
              </a:spcBef>
              <a:buClr>
                <a:schemeClr val="tx2"/>
              </a:buClr>
              <a:buSzPct val="100000"/>
              <a:defRPr/>
            </a:pPr>
            <a:r>
              <a:rPr lang="en-US" sz="2000" kern="0" dirty="0">
                <a:latin typeface="+mn-lt"/>
                <a:ea typeface="ＭＳ Ｐゴシック" pitchFamily="-97" charset="-128"/>
                <a:cs typeface="ＭＳ Ｐゴシック" pitchFamily="-97" charset="-128"/>
              </a:rPr>
              <a:t>Does not allow IP routing, forces bridging</a:t>
            </a:r>
          </a:p>
          <a:p>
            <a:pPr marL="693738" lvl="1" indent="-236538" defTabSz="814388">
              <a:lnSpc>
                <a:spcPct val="95000"/>
              </a:lnSpc>
              <a:spcBef>
                <a:spcPts val="0"/>
              </a:spcBef>
              <a:buClr>
                <a:schemeClr val="tx2"/>
              </a:buClr>
              <a:buSzPct val="100000"/>
              <a:defRPr/>
            </a:pPr>
            <a:r>
              <a:rPr lang="en-US" sz="2000" kern="0" dirty="0">
                <a:latin typeface="+mn-lt"/>
                <a:ea typeface="ＭＳ Ｐゴシック" pitchFamily="-97" charset="-128"/>
                <a:cs typeface="ＭＳ Ｐゴシック" pitchFamily="-97" charset="-128"/>
              </a:rPr>
              <a:t>Leads to IPv6 NAT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isco White">
  <a:themeElements>
    <a:clrScheme name="Custom 1">
      <a:dk1>
        <a:sysClr val="windowText" lastClr="000000"/>
      </a:dk1>
      <a:lt1>
        <a:srgbClr val="FFFFFF"/>
      </a:lt1>
      <a:dk2>
        <a:srgbClr val="000000"/>
      </a:dk2>
      <a:lt2>
        <a:srgbClr val="FFFFFF"/>
      </a:lt2>
      <a:accent1>
        <a:srgbClr val="0183B7"/>
      </a:accent1>
      <a:accent2>
        <a:srgbClr val="EE6804"/>
      </a:accent2>
      <a:accent3>
        <a:srgbClr val="FFE429"/>
      </a:accent3>
      <a:accent4>
        <a:srgbClr val="68B442"/>
      </a:accent4>
      <a:accent5>
        <a:srgbClr val="7F44C6"/>
      </a:accent5>
      <a:accent6>
        <a:srgbClr val="B21A1A"/>
      </a:accent6>
      <a:hlink>
        <a:srgbClr val="47B0D5"/>
      </a:hlink>
      <a:folHlink>
        <a:srgbClr val="C9A303"/>
      </a:folHlink>
    </a:clrScheme>
    <a:fontScheme name="Cisco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Cisco White</Template>
  <TotalTime>91419</TotalTime>
  <Pages>28</Pages>
  <Words>2125</Words>
  <Application>Microsoft Office PowerPoint</Application>
  <PresentationFormat>On-screen Show (4:3)</PresentationFormat>
  <Paragraphs>240</Paragraphs>
  <Slides>23</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Wingdings</vt:lpstr>
      <vt:lpstr>ＭＳ Ｐゴシック</vt:lpstr>
      <vt:lpstr>Arial Narrow</vt:lpstr>
      <vt:lpstr>Calibri</vt:lpstr>
      <vt:lpstr>Cisco White</vt:lpstr>
      <vt:lpstr>Slide 1</vt:lpstr>
      <vt:lpstr>GOAL</vt:lpstr>
      <vt:lpstr>Policy 2010-9 IPv6 for 6rd</vt:lpstr>
      <vt:lpstr>Instructive example (from DRAFT Draft Policy 2010-9)</vt:lpstr>
      <vt:lpstr>Aspects of IPv6 Transition Mechanisms</vt:lpstr>
      <vt:lpstr>IPv6 Prefix from an IPv4 Address</vt:lpstr>
      <vt:lpstr>6rd - Packet Flow and Encapsulation</vt:lpstr>
      <vt:lpstr>What should /n and /m be?</vt:lpstr>
      <vt:lpstr>n = /32, m = /64</vt:lpstr>
      <vt:lpstr>n = /32, m = /56</vt:lpstr>
      <vt:lpstr>n = /24, m = /56</vt:lpstr>
      <vt:lpstr>n = /28, m = /60 the right balance?</vt:lpstr>
      <vt:lpstr>PPML: Possible ways to encode a size?</vt:lpstr>
      <vt:lpstr>IPv6 Subsequent Allocation</vt:lpstr>
      <vt:lpstr>Draft Policy 2010-12: Subsequent for Transitional Technology</vt:lpstr>
      <vt:lpstr>Instructive example (from DRAFT Draft Policy 2010-9)</vt:lpstr>
      <vt:lpstr>Two Draft Policy Proposals</vt:lpstr>
      <vt:lpstr>How to proceed</vt:lpstr>
      <vt:lpstr>Which Draft?</vt:lpstr>
      <vt:lpstr>Size</vt:lpstr>
      <vt:lpstr>Review Terms</vt:lpstr>
      <vt:lpstr>Backup</vt:lpstr>
      <vt:lpstr>6rd - Packet Flow and Encapsulation</vt:lpstr>
    </vt:vector>
  </TitlesOfParts>
  <Company>Cisco Systems,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Before You Begin: Assign Information Classification</dc:title>
  <dc:subject>Guide for Creating Powerpoint Presentations</dc:subject>
  <dc:creator/>
  <cp:lastModifiedBy>jasonb</cp:lastModifiedBy>
  <cp:revision>12640</cp:revision>
  <cp:lastPrinted>1999-01-27T00:54:54Z</cp:lastPrinted>
  <dcterms:created xsi:type="dcterms:W3CDTF">2010-10-05T21:42:17Z</dcterms:created>
  <dcterms:modified xsi:type="dcterms:W3CDTF">2010-10-12T19:12:09Z</dcterms:modified>
</cp:coreProperties>
</file>