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9"/>
  </p:notesMasterIdLst>
  <p:sldIdLst>
    <p:sldId id="261" r:id="rId2"/>
    <p:sldId id="262" r:id="rId3"/>
    <p:sldId id="263" r:id="rId4"/>
    <p:sldId id="268" r:id="rId5"/>
    <p:sldId id="264" r:id="rId6"/>
    <p:sldId id="265"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828"/>
    <a:srgbClr val="05183A"/>
    <a:srgbClr val="041A34"/>
    <a:srgbClr val="061129"/>
    <a:srgbClr val="008CB5"/>
    <a:srgbClr val="060F2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58" autoAdjust="0"/>
    <p:restoredTop sz="95509" autoAdjust="0"/>
  </p:normalViewPr>
  <p:slideViewPr>
    <p:cSldViewPr snapToObjects="1">
      <p:cViewPr varScale="1">
        <p:scale>
          <a:sx n="80" d="100"/>
          <a:sy n="80" d="100"/>
        </p:scale>
        <p:origin x="-10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0137EA-412E-4840-9E94-3881C132D67B}" type="datetimeFigureOut">
              <a:rPr lang="en-US" smtClean="0"/>
              <a:pPr/>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3C002-8CA0-43F7-8648-9615991FCD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tlanta_master_bckgrnd-01.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7844" y="3474390"/>
            <a:ext cx="7772400" cy="1470025"/>
          </a:xfrm>
        </p:spPr>
        <p:txBody>
          <a:bodyPr>
            <a:normAutofit/>
          </a:bodyPr>
          <a:lstStyle>
            <a:lvl1pPr algn="ctr">
              <a:defRPr sz="3800"/>
            </a:lvl1pPr>
          </a:lstStyle>
          <a:p>
            <a:r>
              <a:rPr lang="en-US" dirty="0" smtClean="0"/>
              <a:t>Click to edit Master title style</a:t>
            </a:r>
            <a:endParaRPr lang="en-US" dirty="0"/>
          </a:p>
        </p:txBody>
      </p:sp>
      <p:sp>
        <p:nvSpPr>
          <p:cNvPr id="3" name="Subtitle 2"/>
          <p:cNvSpPr>
            <a:spLocks noGrp="1"/>
          </p:cNvSpPr>
          <p:nvPr>
            <p:ph type="subTitle" idx="1"/>
          </p:nvPr>
        </p:nvSpPr>
        <p:spPr>
          <a:xfrm>
            <a:off x="537844" y="5105399"/>
            <a:ext cx="7772400" cy="160834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iStock_000005826037Small.psd"/>
          <p:cNvPicPr>
            <a:picLocks noChangeAspect="1"/>
          </p:cNvPicPr>
          <p:nvPr userDrawn="1"/>
        </p:nvPicPr>
        <p:blipFill>
          <a:blip r:embed="rId2">
            <a:alphaModFix amt="38000"/>
          </a:blip>
          <a:stretch>
            <a:fillRect/>
          </a:stretch>
        </p:blipFill>
        <p:spPr>
          <a:xfrm>
            <a:off x="0" y="1"/>
            <a:ext cx="9144000" cy="6871822"/>
          </a:xfrm>
          <a:prstGeom prst="rect">
            <a:avLst/>
          </a:prstGeom>
        </p:spPr>
      </p:pic>
      <p:sp>
        <p:nvSpPr>
          <p:cNvPr id="6" name="Rectangle 5"/>
          <p:cNvSpPr/>
          <p:nvPr userDrawn="1"/>
        </p:nvSpPr>
        <p:spPr>
          <a:xfrm>
            <a:off x="0" y="457200"/>
            <a:ext cx="9144000" cy="2743200"/>
          </a:xfrm>
          <a:prstGeom prst="rect">
            <a:avLst/>
          </a:prstGeom>
          <a:solidFill>
            <a:schemeClr val="tx2">
              <a:lumMod val="60000"/>
              <a:lumOff val="40000"/>
            </a:schemeClr>
          </a:solidFill>
          <a:ln>
            <a:solidFill>
              <a:schemeClr val="accent5">
                <a:lumMod val="60000"/>
                <a:lumOff val="40000"/>
              </a:schemeClr>
            </a:solidFill>
          </a:ln>
          <a:effectLst>
            <a:reflection stA="47000" endPos="75000" dist="12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1295400"/>
            <a:ext cx="9144000" cy="1754582"/>
          </a:xfrm>
          <a:prstGeom prst="rect">
            <a:avLst/>
          </a:prstGeom>
          <a:solidFill>
            <a:srgbClr val="FFFFFF"/>
          </a:solidFill>
          <a:ln>
            <a:noFill/>
          </a:ln>
          <a:effectLst>
            <a:reflection stA="86000" dist="1397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066800" y="5181600"/>
            <a:ext cx="6934200" cy="609600"/>
          </a:xfrm>
        </p:spPr>
        <p:txBody>
          <a:bodyPr>
            <a:noAutofit/>
          </a:bodyPr>
          <a:lstStyle>
            <a:lvl1pPr marL="0" indent="0" algn="ctr">
              <a:buNone/>
              <a:defRPr sz="3600" baseline="0">
                <a:solidFill>
                  <a:srgbClr val="000000"/>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Title</a:t>
            </a:r>
            <a:endParaRPr lang="en-US" dirty="0"/>
          </a:p>
        </p:txBody>
      </p:sp>
      <p:cxnSp>
        <p:nvCxnSpPr>
          <p:cNvPr id="8" name="Straight Connector 7"/>
          <p:cNvCxnSpPr/>
          <p:nvPr userDrawn="1"/>
        </p:nvCxnSpPr>
        <p:spPr>
          <a:xfrm>
            <a:off x="1066800" y="4951412"/>
            <a:ext cx="6934200" cy="1588"/>
          </a:xfrm>
          <a:prstGeom prst="line">
            <a:avLst/>
          </a:prstGeom>
          <a:ln>
            <a:solidFill>
              <a:schemeClr val="bg1">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Toronto_border.wmf"/>
          <p:cNvPicPr>
            <a:picLocks noChangeAspect="1"/>
          </p:cNvPicPr>
          <p:nvPr userDrawn="1"/>
        </p:nvPicPr>
        <p:blipFill>
          <a:blip r:embed="rId3"/>
          <a:stretch>
            <a:fillRect/>
          </a:stretch>
        </p:blipFill>
        <p:spPr>
          <a:xfrm>
            <a:off x="1066800" y="107314"/>
            <a:ext cx="6616700" cy="2942668"/>
          </a:xfrm>
          <a:prstGeom prst="rect">
            <a:avLst/>
          </a:prstGeom>
        </p:spPr>
      </p:pic>
      <p:sp>
        <p:nvSpPr>
          <p:cNvPr id="13" name="Rectangle 12"/>
          <p:cNvSpPr/>
          <p:nvPr userDrawn="1"/>
        </p:nvSpPr>
        <p:spPr>
          <a:xfrm>
            <a:off x="0" y="6705600"/>
            <a:ext cx="9144000" cy="166222"/>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066800" y="3810000"/>
            <a:ext cx="6934200" cy="1085850"/>
          </a:xfrm>
        </p:spPr>
        <p:txBody>
          <a:bodyPr>
            <a:normAutofit/>
          </a:bodyPr>
          <a:lstStyle>
            <a:lvl1pPr algn="ctr">
              <a:defRPr sz="5000" b="1">
                <a:solidFill>
                  <a:srgbClr val="000000"/>
                </a:solidFill>
                <a:latin typeface="Century Gothic"/>
                <a:cs typeface="Century Gothic"/>
              </a:defRPr>
            </a:lvl1pPr>
          </a:lstStyle>
          <a:p>
            <a:r>
              <a:rPr lang="en-US" dirty="0" smtClean="0"/>
              <a:t>Presentation Title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descr="iStock_000005826037Small.psd"/>
          <p:cNvPicPr>
            <a:picLocks noChangeAspect="1"/>
          </p:cNvPicPr>
          <p:nvPr userDrawn="1"/>
        </p:nvPicPr>
        <p:blipFill>
          <a:blip r:embed="rId2">
            <a:alphaModFix amt="31000"/>
          </a:blip>
          <a:stretch>
            <a:fillRect/>
          </a:stretch>
        </p:blipFill>
        <p:spPr>
          <a:xfrm>
            <a:off x="0" y="1"/>
            <a:ext cx="9144000" cy="6871822"/>
          </a:xfrm>
          <a:prstGeom prst="rect">
            <a:avLst/>
          </a:prstGeom>
        </p:spPr>
      </p:pic>
      <p:sp>
        <p:nvSpPr>
          <p:cNvPr id="9" name="Rectangle 8"/>
          <p:cNvSpPr/>
          <p:nvPr userDrawn="1"/>
        </p:nvSpPr>
        <p:spPr>
          <a:xfrm>
            <a:off x="0" y="6705599"/>
            <a:ext cx="9144000" cy="16622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atlanta_master2-01.png"/>
          <p:cNvPicPr>
            <a:picLocks noChangeAspect="1"/>
          </p:cNvPicPr>
          <p:nvPr/>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319737" y="917256"/>
            <a:ext cx="6795903" cy="20400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773870" y="2721530"/>
            <a:ext cx="6912930" cy="47617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0D124-3E8F-0C47-A9AA-7CD9DFCE74E5}" type="datetimeFigureOut">
              <a:rPr lang="en-US" smtClean="0"/>
              <a:pPr/>
              <a:t>10/3/2010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A2B4DF6-1818-B940-8E30-590D998D27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p:nvPicPr>
        <p:blipFill>
          <a:blip r:embed="rId16"/>
          <a:stretch>
            <a:fillRect/>
          </a:stretch>
        </p:blipFill>
        <p:spPr>
          <a:xfrm>
            <a:off x="378" y="283"/>
            <a:ext cx="9143244" cy="6857432"/>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90750"/>
            <a:ext cx="8229600" cy="576421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58" r:id="rId13"/>
    <p:sldLayoutId id="2147483649" r:id="rId14"/>
  </p:sldLayoutIdLst>
  <p:txStyles>
    <p:titleStyle>
      <a:lvl1pPr algn="l" defTabSz="457200" rtl="0" eaLnBrk="1" latinLnBrk="0" hangingPunct="1">
        <a:spcBef>
          <a:spcPct val="0"/>
        </a:spcBef>
        <a:buNone/>
        <a:defRPr sz="38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810000"/>
            <a:ext cx="7620000" cy="1085850"/>
          </a:xfrm>
        </p:spPr>
        <p:txBody>
          <a:bodyPr>
            <a:normAutofit/>
          </a:bodyPr>
          <a:lstStyle/>
          <a:p>
            <a:r>
              <a:rPr lang="en-US" dirty="0" smtClean="0"/>
              <a:t>IPv6 Subsequent Allocation</a:t>
            </a:r>
            <a:endParaRPr lang="en-US" dirty="0"/>
          </a:p>
        </p:txBody>
      </p:sp>
      <p:sp>
        <p:nvSpPr>
          <p:cNvPr id="28" name="Subtitle 27"/>
          <p:cNvSpPr>
            <a:spLocks noGrp="1"/>
          </p:cNvSpPr>
          <p:nvPr>
            <p:ph type="subTitle" idx="1"/>
          </p:nvPr>
        </p:nvSpPr>
        <p:spPr/>
        <p:txBody>
          <a:bodyPr/>
          <a:lstStyle/>
          <a:p>
            <a:r>
              <a:rPr lang="en-US" b="1" dirty="0" smtClean="0"/>
              <a:t>Draft Policy 2010-12</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00100" y="2133600"/>
          <a:ext cx="7543800" cy="1523998"/>
        </p:xfrm>
        <a:graphic>
          <a:graphicData uri="http://schemas.openxmlformats.org/drawingml/2006/table">
            <a:tbl>
              <a:tblPr firstRow="1" bandRow="1">
                <a:tableStyleId>{5C22544A-7EE6-4342-B048-85BDC9FD1C3A}</a:tableStyleId>
              </a:tblPr>
              <a:tblGrid>
                <a:gridCol w="3771900"/>
                <a:gridCol w="3771900"/>
              </a:tblGrid>
              <a:tr h="761999">
                <a:tc>
                  <a:txBody>
                    <a:bodyPr/>
                    <a:lstStyle/>
                    <a:p>
                      <a:r>
                        <a:rPr lang="en-US" sz="2400" b="0" dirty="0" smtClean="0">
                          <a:solidFill>
                            <a:schemeClr val="tx1"/>
                          </a:solidFill>
                        </a:rPr>
                        <a:t>Origin (Proposal 118)</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21 June 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1999">
                <a:tc>
                  <a:txBody>
                    <a:bodyPr/>
                    <a:lstStyle/>
                    <a:p>
                      <a:r>
                        <a:rPr lang="en-US" sz="2400" b="0" dirty="0" smtClean="0">
                          <a:solidFill>
                            <a:schemeClr val="tx1"/>
                          </a:solidFill>
                        </a:rPr>
                        <a:t>Draft</a:t>
                      </a:r>
                      <a:r>
                        <a:rPr lang="en-US" sz="2400" b="0" baseline="0" dirty="0" smtClean="0">
                          <a:solidFill>
                            <a:schemeClr val="tx1"/>
                          </a:solidFill>
                        </a:rPr>
                        <a:t> Policy/Current Version</a:t>
                      </a:r>
                      <a:endParaRPr lang="en-US"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solidFill>
                            <a:schemeClr val="tx1"/>
                          </a:solidFill>
                        </a:rPr>
                        <a:t>20 July </a:t>
                      </a:r>
                      <a:r>
                        <a:rPr lang="en-US" sz="2400" b="1" baseline="0" dirty="0" smtClean="0">
                          <a:solidFill>
                            <a:schemeClr val="tx1"/>
                          </a:solidFill>
                        </a:rPr>
                        <a:t>2010</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762000" y="4267200"/>
            <a:ext cx="3733800" cy="1384995"/>
          </a:xfrm>
          <a:prstGeom prst="rect">
            <a:avLst/>
          </a:prstGeom>
          <a:noFill/>
        </p:spPr>
        <p:txBody>
          <a:bodyPr wrap="square" rtlCol="0">
            <a:spAutoFit/>
          </a:bodyPr>
          <a:lstStyle/>
          <a:p>
            <a:r>
              <a:rPr lang="en-US" sz="2800" b="1" dirty="0" smtClean="0">
                <a:latin typeface="Century Gothic"/>
                <a:cs typeface="Century Gothic"/>
              </a:rPr>
              <a:t>AC Shepherds:</a:t>
            </a:r>
          </a:p>
          <a:p>
            <a:r>
              <a:rPr lang="en-US" sz="2800" dirty="0" smtClean="0">
                <a:latin typeface="Century Gothic"/>
                <a:cs typeface="Century Gothic"/>
              </a:rPr>
              <a:t>	Marla Azinger</a:t>
            </a:r>
          </a:p>
          <a:p>
            <a:r>
              <a:rPr lang="en-US" sz="2800" dirty="0" smtClean="0">
                <a:latin typeface="Century Gothic"/>
                <a:cs typeface="Century Gothic"/>
              </a:rPr>
              <a:t>	Heather Schiller</a:t>
            </a:r>
          </a:p>
        </p:txBody>
      </p:sp>
      <p:sp>
        <p:nvSpPr>
          <p:cNvPr id="7" name="Title 6"/>
          <p:cNvSpPr>
            <a:spLocks noGrp="1"/>
          </p:cNvSpPr>
          <p:nvPr>
            <p:ph type="title" idx="4294967295"/>
          </p:nvPr>
        </p:nvSpPr>
        <p:spPr>
          <a:xfrm>
            <a:off x="762000" y="1066800"/>
            <a:ext cx="8229600" cy="715962"/>
          </a:xfrm>
        </p:spPr>
        <p:txBody>
          <a:bodyPr>
            <a:normAutofit/>
          </a:bodyPr>
          <a:lstStyle/>
          <a:p>
            <a:r>
              <a:rPr lang="en-US" sz="4000" dirty="0" smtClean="0"/>
              <a:t>2010-12 - History</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81000" y="861219"/>
            <a:ext cx="7696200" cy="715962"/>
          </a:xfrm>
        </p:spPr>
        <p:txBody>
          <a:bodyPr>
            <a:normAutofit fontScale="90000"/>
          </a:bodyPr>
          <a:lstStyle/>
          <a:p>
            <a:r>
              <a:rPr lang="en-US" sz="4000" dirty="0" smtClean="0"/>
              <a:t>2010-12 – Summary</a:t>
            </a:r>
            <a:br>
              <a:rPr lang="en-US" sz="4000" dirty="0" smtClean="0"/>
            </a:br>
            <a:r>
              <a:rPr lang="en-US" sz="4000" dirty="0" smtClean="0"/>
              <a:t>(</a:t>
            </a:r>
            <a:r>
              <a:rPr lang="en-US" sz="3200" dirty="0" smtClean="0"/>
              <a:t>IPv6 Subsequent Allocation</a:t>
            </a:r>
            <a:r>
              <a:rPr lang="en-US" sz="3600" dirty="0" smtClean="0"/>
              <a:t>)</a:t>
            </a:r>
            <a:endParaRPr lang="en-US" sz="4000" dirty="0"/>
          </a:p>
        </p:txBody>
      </p:sp>
      <p:sp>
        <p:nvSpPr>
          <p:cNvPr id="8" name="Text Placeholder 7"/>
          <p:cNvSpPr>
            <a:spLocks noGrp="1"/>
          </p:cNvSpPr>
          <p:nvPr>
            <p:ph type="body" idx="4294967295"/>
          </p:nvPr>
        </p:nvSpPr>
        <p:spPr>
          <a:xfrm>
            <a:off x="533400" y="2057400"/>
            <a:ext cx="8839200" cy="4525962"/>
          </a:xfrm>
        </p:spPr>
        <p:txBody>
          <a:bodyPr>
            <a:normAutofit/>
          </a:bodyPr>
          <a:lstStyle/>
          <a:p>
            <a:pPr>
              <a:spcAft>
                <a:spcPts val="1200"/>
              </a:spcAft>
            </a:pPr>
            <a:r>
              <a:rPr lang="en-US" sz="2800" dirty="0" smtClean="0">
                <a:latin typeface="Century Gothic" pitchFamily="-109" charset="0"/>
                <a:ea typeface="ＭＳ Ｐゴシック" pitchFamily="-109" charset="-128"/>
              </a:rPr>
              <a:t>Adds to IPv6 subsequent allocation policy.</a:t>
            </a:r>
          </a:p>
          <a:p>
            <a:pPr>
              <a:spcAft>
                <a:spcPts val="1200"/>
              </a:spcAft>
            </a:pPr>
            <a:r>
              <a:rPr lang="en-US" sz="2800" dirty="0" smtClean="0">
                <a:latin typeface="Century Gothic" pitchFamily="-109" charset="0"/>
                <a:ea typeface="ＭＳ Ｐゴシック" pitchFamily="-109" charset="-128"/>
              </a:rPr>
              <a:t>Allows an additional IPv6 allocation for transitional technologies (IPv4 to IPv6). </a:t>
            </a:r>
          </a:p>
          <a:p>
            <a:pPr lvl="1">
              <a:spcAft>
                <a:spcPts val="1200"/>
              </a:spcAft>
            </a:pPr>
            <a:r>
              <a:rPr lang="en-US" sz="2400" b="0" dirty="0" smtClean="0">
                <a:latin typeface="Century Gothic" pitchFamily="-109" charset="0"/>
                <a:ea typeface="ＭＳ Ｐゴシック" pitchFamily="-109" charset="-128"/>
              </a:rPr>
              <a:t>The allocations will be reviewed every </a:t>
            </a:r>
            <a:br>
              <a:rPr lang="en-US" sz="2400" b="0" dirty="0" smtClean="0">
                <a:latin typeface="Century Gothic" pitchFamily="-109" charset="0"/>
                <a:ea typeface="ＭＳ Ｐゴシック" pitchFamily="-109" charset="-128"/>
              </a:rPr>
            </a:br>
            <a:r>
              <a:rPr lang="en-US" sz="2400" b="0" dirty="0" smtClean="0">
                <a:latin typeface="Century Gothic" pitchFamily="-109" charset="0"/>
                <a:ea typeface="ＭＳ Ｐゴシック" pitchFamily="-109" charset="-128"/>
              </a:rPr>
              <a:t>3 years by ARIN staff. </a:t>
            </a:r>
          </a:p>
          <a:p>
            <a:endParaRPr lang="en-US" dirty="0" smtClean="0">
              <a:latin typeface="Century Gothic" pitchFamily="-109" charset="0"/>
              <a:ea typeface="ＭＳ Ｐゴシック" pitchFamily="-10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1066800"/>
            <a:ext cx="8229600" cy="715962"/>
          </a:xfrm>
        </p:spPr>
        <p:txBody>
          <a:bodyPr>
            <a:normAutofit fontScale="90000"/>
          </a:bodyPr>
          <a:lstStyle/>
          <a:p>
            <a:r>
              <a:rPr lang="en-US" sz="4000" dirty="0" smtClean="0"/>
              <a:t>2010-12 – Status at other RIRs</a:t>
            </a:r>
            <a:br>
              <a:rPr lang="en-US" sz="4000" dirty="0" smtClean="0"/>
            </a:br>
            <a:r>
              <a:rPr lang="en-US" sz="4000" dirty="0" smtClean="0"/>
              <a:t>(</a:t>
            </a:r>
            <a:r>
              <a:rPr lang="en-US" sz="3200" dirty="0" smtClean="0"/>
              <a:t>IPv6 Subsequent Allocation</a:t>
            </a:r>
            <a:r>
              <a:rPr lang="en-US" sz="3600" dirty="0" smtClean="0"/>
              <a:t>)</a:t>
            </a:r>
            <a:endParaRPr lang="en-US" sz="4000" dirty="0"/>
          </a:p>
        </p:txBody>
      </p:sp>
      <p:sp>
        <p:nvSpPr>
          <p:cNvPr id="4" name="Text Placeholder 7"/>
          <p:cNvSpPr>
            <a:spLocks noGrp="1"/>
          </p:cNvSpPr>
          <p:nvPr>
            <p:ph type="body" idx="4294967295"/>
          </p:nvPr>
        </p:nvSpPr>
        <p:spPr>
          <a:xfrm>
            <a:off x="533400" y="2133600"/>
            <a:ext cx="8610600" cy="4525962"/>
          </a:xfrm>
        </p:spPr>
        <p:txBody>
          <a:bodyPr>
            <a:normAutofit/>
          </a:bodyPr>
          <a:lstStyle/>
          <a:p>
            <a:pPr marL="914400" lvl="1" indent="-514350" fontAlgn="ctr">
              <a:buNone/>
            </a:pPr>
            <a:r>
              <a:rPr lang="en-US" b="0" dirty="0" smtClean="0"/>
              <a:t>APNIC has a similar proposal (after APNIC 30 returned to list for further discussion)</a:t>
            </a:r>
          </a:p>
          <a:p>
            <a:pPr marL="514350" indent="-514350" fontAlgn="ctr"/>
            <a:endParaRPr lang="en-US" dirty="0" smtClean="0"/>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85776" y="304800"/>
            <a:ext cx="8229600" cy="715962"/>
          </a:xfrm>
        </p:spPr>
        <p:txBody>
          <a:bodyPr>
            <a:normAutofit/>
          </a:bodyPr>
          <a:lstStyle/>
          <a:p>
            <a:r>
              <a:rPr lang="en-US" dirty="0" smtClean="0"/>
              <a:t>2010-12 – Staff Assessment</a:t>
            </a:r>
            <a:endParaRPr lang="en-US" dirty="0"/>
          </a:p>
        </p:txBody>
      </p:sp>
      <p:graphicFrame>
        <p:nvGraphicFramePr>
          <p:cNvPr id="6" name="Table 5"/>
          <p:cNvGraphicFramePr>
            <a:graphicFrameLocks noGrp="1"/>
          </p:cNvGraphicFramePr>
          <p:nvPr/>
        </p:nvGraphicFramePr>
        <p:xfrm>
          <a:off x="485776" y="1203235"/>
          <a:ext cx="7146347" cy="4283165"/>
        </p:xfrm>
        <a:graphic>
          <a:graphicData uri="http://schemas.openxmlformats.org/drawingml/2006/table">
            <a:tbl>
              <a:tblPr firstRow="1" bandRow="1">
                <a:tableStyleId>{5C22544A-7EE6-4342-B048-85BDC9FD1C3A}</a:tableStyleId>
              </a:tblPr>
              <a:tblGrid>
                <a:gridCol w="7146347"/>
              </a:tblGrid>
              <a:tr h="758371">
                <a:tc>
                  <a:txBody>
                    <a:bodyPr/>
                    <a:lstStyle/>
                    <a:p>
                      <a:r>
                        <a:rPr lang="en-US" sz="2400" b="1" kern="1200" baseline="0" dirty="0" smtClean="0">
                          <a:solidFill>
                            <a:schemeClr val="tx1"/>
                          </a:solidFill>
                          <a:latin typeface="Century Gothic"/>
                          <a:ea typeface="+mn-ea"/>
                          <a:cs typeface="Century Gothic"/>
                        </a:rPr>
                        <a:t>Legal: Liability Risk? –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33912">
                <a:tc>
                  <a:txBody>
                    <a:bodyPr/>
                    <a:lstStyle/>
                    <a:p>
                      <a:r>
                        <a:rPr lang="en-US" sz="2400" b="1" dirty="0" smtClean="0">
                          <a:solidFill>
                            <a:schemeClr val="tx1"/>
                          </a:solidFill>
                          <a:latin typeface="Century Gothic"/>
                          <a:cs typeface="Century Gothic"/>
                        </a:rPr>
                        <a:t>Staff</a:t>
                      </a:r>
                      <a:r>
                        <a:rPr lang="en-US" sz="2400" b="1" baseline="0" dirty="0" smtClean="0">
                          <a:solidFill>
                            <a:schemeClr val="tx1"/>
                          </a:solidFill>
                          <a:latin typeface="Century Gothic"/>
                          <a:cs typeface="Century Gothic"/>
                        </a:rPr>
                        <a:t> Comments: Issues/Concerns?</a:t>
                      </a:r>
                    </a:p>
                    <a:p>
                      <a:pPr marL="342900" indent="-342900">
                        <a:buFont typeface="+mj-lt"/>
                        <a:buAutoNum type="arabicPeriod"/>
                      </a:pPr>
                      <a:r>
                        <a:rPr lang="en-US" sz="1800" b="0" baseline="0" dirty="0" smtClean="0">
                          <a:solidFill>
                            <a:schemeClr val="tx1"/>
                          </a:solidFill>
                          <a:latin typeface="Century Gothic"/>
                          <a:cs typeface="Century Gothic"/>
                        </a:rPr>
                        <a:t>No concrete criteria for ARIN staff to determine when an organization does, or does not, qualify for a subsequent IPv6 allocation. </a:t>
                      </a:r>
                    </a:p>
                    <a:p>
                      <a:pPr marL="342900" indent="-342900">
                        <a:buFont typeface="+mj-lt"/>
                        <a:buAutoNum type="arabicPeriod"/>
                      </a:pPr>
                      <a:r>
                        <a:rPr lang="en-US" sz="1800" b="0" baseline="0" dirty="0" smtClean="0">
                          <a:solidFill>
                            <a:schemeClr val="tx1"/>
                          </a:solidFill>
                          <a:latin typeface="Century Gothic"/>
                          <a:cs typeface="Century Gothic"/>
                        </a:rPr>
                        <a:t>No criteria to be used to determine the size of the allocation an organization qualifies for. </a:t>
                      </a:r>
                    </a:p>
                    <a:p>
                      <a:pPr marL="342900" indent="-342900">
                        <a:buFont typeface="+mj-lt"/>
                        <a:buAutoNum type="arabicPeriod"/>
                      </a:pPr>
                      <a:r>
                        <a:rPr lang="en-US" sz="1800" b="0" baseline="0" dirty="0" smtClean="0">
                          <a:solidFill>
                            <a:schemeClr val="tx1"/>
                          </a:solidFill>
                          <a:latin typeface="Century Gothic"/>
                          <a:cs typeface="Century Gothic"/>
                        </a:rPr>
                        <a:t>Should staff be approving any request for subsequent IPv6 allocations of any size whenever the justification is “we’re using it for a transitional technology”?</a:t>
                      </a:r>
                    </a:p>
                    <a:p>
                      <a:pPr marL="342900" indent="-342900">
                        <a:buFont typeface="+mj-lt"/>
                        <a:buAutoNum type="arabicPeriod"/>
                      </a:pPr>
                      <a:endParaRPr lang="en-US" sz="1800" b="0" baseline="0" dirty="0" smtClean="0">
                        <a:solidFill>
                          <a:schemeClr val="tx1"/>
                        </a:solidFill>
                        <a:latin typeface="Century Gothic"/>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8714">
                <a:tc>
                  <a:txBody>
                    <a:bodyPr/>
                    <a:lstStyle/>
                    <a:p>
                      <a:r>
                        <a:rPr lang="en-US" sz="2400" b="1" dirty="0" smtClean="0">
                          <a:solidFill>
                            <a:schemeClr val="tx1"/>
                          </a:solidFill>
                          <a:latin typeface="Century Gothic"/>
                          <a:cs typeface="Century Gothic"/>
                        </a:rPr>
                        <a:t>Implementation:</a:t>
                      </a:r>
                      <a:r>
                        <a:rPr lang="en-US" sz="2400" b="1" baseline="0" dirty="0" smtClean="0">
                          <a:solidFill>
                            <a:schemeClr val="tx1"/>
                          </a:solidFill>
                          <a:latin typeface="Century Gothic"/>
                          <a:cs typeface="Century Gothic"/>
                        </a:rPr>
                        <a:t> Resource Impact? - Minimal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485776" y="5638800"/>
            <a:ext cx="8505825" cy="923330"/>
          </a:xfrm>
          <a:prstGeom prst="rect">
            <a:avLst/>
          </a:prstGeom>
          <a:noFill/>
        </p:spPr>
        <p:txBody>
          <a:bodyPr wrap="square" rtlCol="0">
            <a:spAutoFit/>
          </a:bodyPr>
          <a:lstStyle/>
          <a:p>
            <a:r>
              <a:rPr lang="en-US" b="1" dirty="0" smtClean="0"/>
              <a:t>Assessment available:</a:t>
            </a:r>
          </a:p>
          <a:p>
            <a:pPr>
              <a:buFont typeface="Arial" pitchFamily="34" charset="0"/>
              <a:buChar char="•"/>
            </a:pPr>
            <a:r>
              <a:rPr lang="en-US" dirty="0" smtClean="0"/>
              <a:t> Discussion Guide</a:t>
            </a:r>
          </a:p>
          <a:p>
            <a:pPr>
              <a:buFont typeface="Arial" pitchFamily="34" charset="0"/>
              <a:buChar char="•"/>
            </a:pPr>
            <a:r>
              <a:rPr lang="en-US" dirty="0" smtClean="0"/>
              <a:t> http://lists.arin.net/pipermail/arin-ppml/2010-July/017794.html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457200"/>
            <a:ext cx="8229600" cy="715962"/>
          </a:xfrm>
        </p:spPr>
        <p:txBody>
          <a:bodyPr>
            <a:normAutofit/>
          </a:bodyPr>
          <a:lstStyle/>
          <a:p>
            <a:r>
              <a:rPr lang="en-US" sz="4000" dirty="0" smtClean="0"/>
              <a:t>2010-12 – PPML Discussion</a:t>
            </a:r>
            <a:endParaRPr lang="en-US" sz="4000" dirty="0"/>
          </a:p>
        </p:txBody>
      </p:sp>
      <p:sp>
        <p:nvSpPr>
          <p:cNvPr id="8" name="Text Placeholder 7"/>
          <p:cNvSpPr>
            <a:spLocks noGrp="1"/>
          </p:cNvSpPr>
          <p:nvPr>
            <p:ph type="body" idx="4294967295"/>
          </p:nvPr>
        </p:nvSpPr>
        <p:spPr>
          <a:xfrm>
            <a:off x="228600" y="1173162"/>
            <a:ext cx="8686800" cy="5456238"/>
          </a:xfrm>
        </p:spPr>
        <p:txBody>
          <a:bodyPr>
            <a:normAutofit/>
          </a:bodyPr>
          <a:lstStyle/>
          <a:p>
            <a:r>
              <a:rPr lang="en-US" sz="2800" b="1" dirty="0" smtClean="0"/>
              <a:t>6 posts by 6 </a:t>
            </a:r>
            <a:r>
              <a:rPr lang="en-US" sz="2800" b="1" dirty="0" smtClean="0"/>
              <a:t>people</a:t>
            </a:r>
            <a:endParaRPr lang="en-US" sz="2800" b="1" dirty="0" smtClean="0"/>
          </a:p>
          <a:p>
            <a:r>
              <a:rPr lang="en-US" sz="2800" b="1" dirty="0" smtClean="0"/>
              <a:t>0</a:t>
            </a:r>
            <a:r>
              <a:rPr lang="en-US" sz="2800" b="1" baseline="0" dirty="0" smtClean="0"/>
              <a:t> </a:t>
            </a:r>
            <a:r>
              <a:rPr lang="en-US" sz="2800" b="1" baseline="0" dirty="0" smtClean="0"/>
              <a:t>in favor, </a:t>
            </a:r>
            <a:r>
              <a:rPr lang="en-US" sz="2800" b="1" baseline="0" dirty="0" smtClean="0"/>
              <a:t>2 </a:t>
            </a:r>
            <a:r>
              <a:rPr lang="en-US" sz="2800" b="1" baseline="0" dirty="0" smtClean="0"/>
              <a:t>against</a:t>
            </a:r>
          </a:p>
          <a:p>
            <a:r>
              <a:rPr lang="en-US" sz="2000" dirty="0" smtClean="0"/>
              <a:t>“I generally support the concept behind both policies of providing the flexibility to get additional IPv6 allocations for justifiable implementations, but I would prefer a more generalized policy change for any appropriate transition technology (like -12) than I would something specific to 6RD (like -9).”</a:t>
            </a:r>
          </a:p>
          <a:p>
            <a:r>
              <a:rPr lang="en-US" sz="2000" dirty="0" smtClean="0"/>
              <a:t>“I can not support proposal 2010-12 until it has been rewritten in a form that offers guidance to staff as to how requests are to be evaluated and places appropriately conservative safeguards on the both the number of subsequent allocations and the raw count of allocable addresses.</a:t>
            </a:r>
          </a:p>
          <a:p>
            <a:r>
              <a:rPr lang="en-US" sz="2000" dirty="0" smtClean="0"/>
              <a:t>“[I]f ARIN is going to adopt this then I would prefer ARIN designate a specific block for IPv6 temporary special allocations and make all of them from that prefix.”</a:t>
            </a:r>
          </a:p>
          <a:p>
            <a:endParaRPr lang="en-US"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ctrTitle"/>
          </p:nvPr>
        </p:nvSpPr>
        <p:spPr>
          <a:xfrm>
            <a:off x="685800" y="3810000"/>
            <a:ext cx="7620000" cy="1085850"/>
          </a:xfrm>
        </p:spPr>
        <p:txBody>
          <a:bodyPr>
            <a:normAutofit/>
          </a:bodyPr>
          <a:lstStyle/>
          <a:p>
            <a:r>
              <a:rPr lang="en-US" dirty="0" smtClean="0"/>
              <a:t>IPv6 Subsequent Allocation</a:t>
            </a:r>
            <a:endParaRPr lang="en-US" dirty="0"/>
          </a:p>
        </p:txBody>
      </p:sp>
      <p:sp>
        <p:nvSpPr>
          <p:cNvPr id="28" name="Subtitle 27"/>
          <p:cNvSpPr>
            <a:spLocks noGrp="1"/>
          </p:cNvSpPr>
          <p:nvPr>
            <p:ph type="subTitle" idx="1"/>
          </p:nvPr>
        </p:nvSpPr>
        <p:spPr/>
        <p:txBody>
          <a:bodyPr/>
          <a:lstStyle/>
          <a:p>
            <a:r>
              <a:rPr lang="en-US" b="1" dirty="0" smtClean="0"/>
              <a:t>Draft Policy 2010-12</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tlant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atlanta_template</Template>
  <TotalTime>639</TotalTime>
  <Words>338</Words>
  <Application>Microsoft Office PowerPoint</Application>
  <PresentationFormat>On-screen Show (4:3)</PresentationFormat>
  <Paragraphs>41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atlanta_template</vt:lpstr>
      <vt:lpstr>IPv6 Subsequent Allocation</vt:lpstr>
      <vt:lpstr>2010-12 - History</vt:lpstr>
      <vt:lpstr>2010-12 – Summary (IPv6 Subsequent Allocation)</vt:lpstr>
      <vt:lpstr>2010-12 – Status at other RIRs (IPv6 Subsequent Allocation)</vt:lpstr>
      <vt:lpstr>2010-12 – Staff Assessment</vt:lpstr>
      <vt:lpstr>2010-12 – PPML Discussion</vt:lpstr>
      <vt:lpstr>IPv6 Subsequent Allocation</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Lawson Parker</dc:creator>
  <cp:lastModifiedBy>Einar Bohlin</cp:lastModifiedBy>
  <cp:revision>112</cp:revision>
  <dcterms:created xsi:type="dcterms:W3CDTF">2010-09-30T15:09:54Z</dcterms:created>
  <dcterms:modified xsi:type="dcterms:W3CDTF">2010-10-03T19:47:49Z</dcterms:modified>
</cp:coreProperties>
</file>