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9"/>
  </p:notesMasterIdLst>
  <p:sldIdLst>
    <p:sldId id="261" r:id="rId2"/>
    <p:sldId id="262" r:id="rId3"/>
    <p:sldId id="263" r:id="rId4"/>
    <p:sldId id="270" r:id="rId5"/>
    <p:sldId id="264" r:id="rId6"/>
    <p:sldId id="265"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58" autoAdjust="0"/>
    <p:restoredTop sz="95509" autoAdjust="0"/>
  </p:normalViewPr>
  <p:slideViewPr>
    <p:cSldViewPr snapToObjects="1">
      <p:cViewPr varScale="1">
        <p:scale>
          <a:sx n="80" d="100"/>
          <a:sy n="80"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10/3/2010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community</a:t>
            </a:r>
            <a:r>
              <a:rPr lang="en-US" baseline="0" dirty="0" smtClean="0"/>
              <a:t> members did not like the restriction on transfers</a:t>
            </a:r>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RIRs currently </a:t>
            </a:r>
            <a:r>
              <a:rPr lang="en-US" smtClean="0"/>
              <a:t>have larger minimums… /22 at least</a:t>
            </a:r>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tlanta_master_bckgrnd-0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7844" y="3635374"/>
            <a:ext cx="7772400" cy="1470025"/>
          </a:xfrm>
        </p:spPr>
        <p:txBody>
          <a:bodyPr>
            <a:normAutofit/>
          </a:bodyPr>
          <a:lstStyle>
            <a:lvl1pPr algn="ctr">
              <a:defRPr sz="4200"/>
            </a:lvl1pPr>
          </a:lstStyle>
          <a:p>
            <a:r>
              <a:rPr lang="en-US" dirty="0" smtClean="0"/>
              <a:t>Click to edit Master title style</a:t>
            </a:r>
            <a:endParaRPr lang="en-US" dirty="0"/>
          </a:p>
        </p:txBody>
      </p:sp>
      <p:sp>
        <p:nvSpPr>
          <p:cNvPr id="3" name="Subtitle 2"/>
          <p:cNvSpPr>
            <a:spLocks noGrp="1"/>
          </p:cNvSpPr>
          <p:nvPr>
            <p:ph type="subTitle" idx="1"/>
          </p:nvPr>
        </p:nvSpPr>
        <p:spPr>
          <a:xfrm>
            <a:off x="537844" y="5105399"/>
            <a:ext cx="7772400" cy="160834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177" y="592667"/>
            <a:ext cx="7264990" cy="18042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396940"/>
            <a:ext cx="8229600" cy="51770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atlanta_master2-01.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319737" y="917256"/>
            <a:ext cx="6795903" cy="20400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73870" y="2721530"/>
            <a:ext cx="6912930" cy="47617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p:nvPicPr>
        <p:blipFill>
          <a:blip r:embed="rId16"/>
          <a:stretch>
            <a:fillRect/>
          </a:stretch>
        </p:blipFill>
        <p:spPr>
          <a:xfrm>
            <a:off x="378" y="283"/>
            <a:ext cx="9143244" cy="6857432"/>
          </a:xfrm>
          <a:prstGeom prst="rect">
            <a:avLst/>
          </a:prstGeom>
        </p:spPr>
      </p:pic>
      <p:sp>
        <p:nvSpPr>
          <p:cNvPr id="2" name="Title Placeholder 1"/>
          <p:cNvSpPr>
            <a:spLocks noGrp="1"/>
          </p:cNvSpPr>
          <p:nvPr>
            <p:ph type="title"/>
          </p:nvPr>
        </p:nvSpPr>
        <p:spPr>
          <a:xfrm>
            <a:off x="319737" y="761999"/>
            <a:ext cx="6972180" cy="12911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90750"/>
            <a:ext cx="8229600"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8" r:id="rId13"/>
    <p:sldLayoutId id="2147483649" r:id="rId14"/>
  </p:sldLayoutIdLst>
  <p:txStyles>
    <p:titleStyle>
      <a:lvl1pPr algn="l" defTabSz="457200" rtl="0" eaLnBrk="1" latinLnBrk="0" hangingPunct="1">
        <a:spcBef>
          <a:spcPct val="0"/>
        </a:spcBef>
        <a:buNone/>
        <a:defRPr sz="38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638550"/>
            <a:ext cx="7620000" cy="1085850"/>
          </a:xfrm>
        </p:spPr>
        <p:txBody>
          <a:bodyPr>
            <a:noAutofit/>
          </a:bodyPr>
          <a:lstStyle/>
          <a:p>
            <a:r>
              <a:rPr lang="en-US" sz="3600" dirty="0" smtClean="0"/>
              <a:t>Global Policy for IPv4 Allocations by the IANA Post Exhaustion</a:t>
            </a:r>
            <a:endParaRPr lang="en-US" sz="3600" dirty="0"/>
          </a:p>
        </p:txBody>
      </p:sp>
      <p:sp>
        <p:nvSpPr>
          <p:cNvPr id="28" name="Subtitle 27"/>
          <p:cNvSpPr>
            <a:spLocks noGrp="1"/>
          </p:cNvSpPr>
          <p:nvPr>
            <p:ph type="subTitle" idx="1"/>
          </p:nvPr>
        </p:nvSpPr>
        <p:spPr/>
        <p:txBody>
          <a:bodyPr/>
          <a:lstStyle/>
          <a:p>
            <a:r>
              <a:rPr lang="en-US" b="1" dirty="0" smtClean="0"/>
              <a:t>Draft Policy 2010-10 (Global Proposal)</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1981203"/>
          <a:ext cx="7543800" cy="2285997"/>
        </p:xfrm>
        <a:graphic>
          <a:graphicData uri="http://schemas.openxmlformats.org/drawingml/2006/table">
            <a:tbl>
              <a:tblPr firstRow="1" bandRow="1">
                <a:tableStyleId>{5C22544A-7EE6-4342-B048-85BDC9FD1C3A}</a:tableStyleId>
              </a:tblPr>
              <a:tblGrid>
                <a:gridCol w="3771900"/>
                <a:gridCol w="3771900"/>
              </a:tblGrid>
              <a:tr h="761999">
                <a:tc>
                  <a:txBody>
                    <a:bodyPr/>
                    <a:lstStyle/>
                    <a:p>
                      <a:r>
                        <a:rPr lang="en-US" sz="2400" b="0" dirty="0" smtClean="0">
                          <a:solidFill>
                            <a:schemeClr val="tx1"/>
                          </a:solidFill>
                        </a:rPr>
                        <a:t>Origin (Proposal 115)</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11 June 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rPr>
                        <a:t>Draft</a:t>
                      </a:r>
                      <a:r>
                        <a:rPr lang="en-US" sz="2400" b="0" baseline="0" dirty="0" smtClean="0">
                          <a:solidFill>
                            <a:schemeClr val="tx1"/>
                          </a:solidFill>
                        </a:rPr>
                        <a:t> Policy</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20 July </a:t>
                      </a:r>
                      <a:r>
                        <a:rPr lang="en-US" sz="2400" b="1" baseline="0" dirty="0" smtClean="0">
                          <a:solidFill>
                            <a:schemeClr val="tx1"/>
                          </a:solidFill>
                        </a:rPr>
                        <a:t>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rPr>
                        <a:t>Revised/Current Version</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 20 September 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685800" y="4648200"/>
            <a:ext cx="3733800" cy="1384995"/>
          </a:xfrm>
          <a:prstGeom prst="rect">
            <a:avLst/>
          </a:prstGeom>
          <a:noFill/>
        </p:spPr>
        <p:txBody>
          <a:bodyPr wrap="square" rtlCol="0">
            <a:spAutoFit/>
          </a:bodyPr>
          <a:lstStyle/>
          <a:p>
            <a:r>
              <a:rPr lang="en-US" sz="2800" b="1" dirty="0" smtClean="0"/>
              <a:t>AC Shepherds:</a:t>
            </a:r>
          </a:p>
          <a:p>
            <a:r>
              <a:rPr lang="en-US" sz="2800" dirty="0" smtClean="0"/>
              <a:t>	Bill Darte</a:t>
            </a:r>
          </a:p>
          <a:p>
            <a:r>
              <a:rPr lang="en-US" sz="2800" dirty="0" smtClean="0"/>
              <a:t>	Owen DeLong</a:t>
            </a:r>
          </a:p>
        </p:txBody>
      </p:sp>
      <p:sp>
        <p:nvSpPr>
          <p:cNvPr id="7" name="Title 6"/>
          <p:cNvSpPr>
            <a:spLocks noGrp="1"/>
          </p:cNvSpPr>
          <p:nvPr>
            <p:ph type="title" idx="4294967295"/>
          </p:nvPr>
        </p:nvSpPr>
        <p:spPr>
          <a:xfrm>
            <a:off x="685800" y="1066800"/>
            <a:ext cx="8229600" cy="715962"/>
          </a:xfrm>
        </p:spPr>
        <p:txBody>
          <a:bodyPr>
            <a:normAutofit/>
          </a:bodyPr>
          <a:lstStyle/>
          <a:p>
            <a:r>
              <a:rPr lang="en-US" sz="4000" dirty="0" smtClean="0"/>
              <a:t>2010-10 - History</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200" y="838200"/>
            <a:ext cx="8229600" cy="715962"/>
          </a:xfrm>
        </p:spPr>
        <p:txBody>
          <a:bodyPr>
            <a:normAutofit fontScale="90000"/>
          </a:bodyPr>
          <a:lstStyle/>
          <a:p>
            <a:r>
              <a:rPr lang="en-US" sz="4000" dirty="0" smtClean="0"/>
              <a:t>2010-10 – Summary</a:t>
            </a:r>
            <a:br>
              <a:rPr lang="en-US" sz="4000" dirty="0" smtClean="0"/>
            </a:br>
            <a:r>
              <a:rPr lang="en-US" sz="2000" dirty="0" smtClean="0"/>
              <a:t>(Global Policy for IPv4 Allocations by the IANA Post Exhaustion)</a:t>
            </a:r>
            <a:endParaRPr lang="en-US" sz="2000" dirty="0"/>
          </a:p>
        </p:txBody>
      </p:sp>
      <p:sp>
        <p:nvSpPr>
          <p:cNvPr id="8" name="Text Placeholder 7"/>
          <p:cNvSpPr>
            <a:spLocks noGrp="1"/>
          </p:cNvSpPr>
          <p:nvPr>
            <p:ph type="body" idx="4294967295"/>
          </p:nvPr>
        </p:nvSpPr>
        <p:spPr>
          <a:xfrm>
            <a:off x="457200" y="1874838"/>
            <a:ext cx="8610600" cy="4525962"/>
          </a:xfrm>
        </p:spPr>
        <p:txBody>
          <a:bodyPr>
            <a:normAutofit/>
          </a:bodyPr>
          <a:lstStyle/>
          <a:p>
            <a:pPr>
              <a:spcAft>
                <a:spcPts val="1200"/>
              </a:spcAft>
              <a:buFont typeface="Arial" pitchFamily="34" charset="0"/>
              <a:buChar char="•"/>
              <a:defRPr/>
            </a:pPr>
            <a:r>
              <a:rPr lang="en-US" sz="2600" dirty="0" smtClean="0"/>
              <a:t>Global proposal (needs ICANN Board ratification)</a:t>
            </a:r>
          </a:p>
          <a:p>
            <a:pPr>
              <a:spcAft>
                <a:spcPts val="1200"/>
              </a:spcAft>
              <a:buFont typeface="Arial" pitchFamily="34" charset="0"/>
              <a:buChar char="•"/>
              <a:defRPr/>
            </a:pPr>
            <a:r>
              <a:rPr lang="en-US" sz="2600" dirty="0" smtClean="0"/>
              <a:t>Establishes an IANA reclamation pool for IPv4 address space (comprised of any eligible IPv4 address space returned to IANA).</a:t>
            </a:r>
          </a:p>
          <a:p>
            <a:pPr>
              <a:spcAft>
                <a:spcPts val="1200"/>
              </a:spcAft>
              <a:buFont typeface="Arial" pitchFamily="34" charset="0"/>
              <a:buChar char="•"/>
              <a:defRPr/>
            </a:pPr>
            <a:r>
              <a:rPr lang="en-US" sz="2600" dirty="0" smtClean="0"/>
              <a:t>Address space distributed on quarterly basis to RIRs based on need.</a:t>
            </a:r>
          </a:p>
          <a:p>
            <a:pPr lvl="1">
              <a:spcAft>
                <a:spcPts val="1200"/>
              </a:spcAft>
              <a:buFont typeface="Arial" pitchFamily="34" charset="0"/>
              <a:buChar char="•"/>
              <a:defRPr/>
            </a:pPr>
            <a:r>
              <a:rPr lang="en-US" sz="2200" b="0" dirty="0" smtClean="0"/>
              <a:t>Address space from this pool can not be transferred.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503238"/>
            <a:ext cx="8229600" cy="715962"/>
          </a:xfrm>
        </p:spPr>
        <p:txBody>
          <a:bodyPr>
            <a:normAutofit/>
          </a:bodyPr>
          <a:lstStyle/>
          <a:p>
            <a:r>
              <a:rPr lang="en-US" sz="3600" dirty="0" smtClean="0"/>
              <a:t>2010-10 – Status at other RIRs</a:t>
            </a:r>
            <a:endParaRPr lang="en-US" sz="3600" dirty="0"/>
          </a:p>
        </p:txBody>
      </p:sp>
      <p:sp>
        <p:nvSpPr>
          <p:cNvPr id="4" name="Text Placeholder 7"/>
          <p:cNvSpPr>
            <a:spLocks noGrp="1"/>
          </p:cNvSpPr>
          <p:nvPr>
            <p:ph type="body" idx="4294967295"/>
          </p:nvPr>
        </p:nvSpPr>
        <p:spPr>
          <a:xfrm>
            <a:off x="228600" y="1219200"/>
            <a:ext cx="8610600" cy="4800600"/>
          </a:xfrm>
        </p:spPr>
        <p:txBody>
          <a:bodyPr>
            <a:normAutofit/>
          </a:bodyPr>
          <a:lstStyle/>
          <a:p>
            <a:pPr marL="914400" lvl="1" indent="-514350" fontAlgn="ctr">
              <a:buFont typeface="+mj-lt"/>
              <a:buAutoNum type="arabicPeriod"/>
            </a:pPr>
            <a:r>
              <a:rPr lang="en-US" b="1" dirty="0" smtClean="0"/>
              <a:t>AfriNIC</a:t>
            </a:r>
          </a:p>
          <a:p>
            <a:pPr marL="1371600" lvl="2" indent="-514350" fontAlgn="ctr">
              <a:buNone/>
            </a:pPr>
            <a:r>
              <a:rPr lang="en-US" dirty="0" smtClean="0"/>
              <a:t>Proposal introduced August 2010</a:t>
            </a:r>
          </a:p>
          <a:p>
            <a:pPr marL="914400" lvl="1" indent="-514350" fontAlgn="ctr">
              <a:buFont typeface="+mj-lt"/>
              <a:buAutoNum type="arabicPeriod"/>
            </a:pPr>
            <a:r>
              <a:rPr lang="en-US" b="1" dirty="0" smtClean="0"/>
              <a:t>APNIC</a:t>
            </a:r>
          </a:p>
          <a:p>
            <a:pPr marL="1371600" lvl="2" indent="-514350" fontAlgn="ctr">
              <a:buNone/>
            </a:pPr>
            <a:r>
              <a:rPr lang="en-US" dirty="0" smtClean="0"/>
              <a:t>Presented at APNIC 30, returned to the list for further discussion</a:t>
            </a:r>
          </a:p>
          <a:p>
            <a:pPr marL="914400" lvl="1" indent="-514350" fontAlgn="ctr">
              <a:buFont typeface="+mj-lt"/>
              <a:buAutoNum type="arabicPeriod"/>
            </a:pPr>
            <a:r>
              <a:rPr lang="en-US" b="1" dirty="0" smtClean="0"/>
              <a:t>LACNIC</a:t>
            </a:r>
          </a:p>
          <a:p>
            <a:pPr marL="1371600" lvl="2" indent="-514350" fontAlgn="ctr">
              <a:buNone/>
            </a:pPr>
            <a:r>
              <a:rPr lang="en-US" dirty="0" smtClean="0"/>
              <a:t>Proposal introduced September 2010</a:t>
            </a:r>
          </a:p>
          <a:p>
            <a:pPr marL="914400" lvl="1" indent="-514350" fontAlgn="ctr">
              <a:buFont typeface="+mj-lt"/>
              <a:buAutoNum type="arabicPeriod"/>
            </a:pPr>
            <a:r>
              <a:rPr lang="en-US" b="1" dirty="0" smtClean="0"/>
              <a:t>RIPE NCC</a:t>
            </a:r>
          </a:p>
          <a:p>
            <a:pPr marL="1371600" lvl="2" indent="-514350" fontAlgn="ctr">
              <a:buNone/>
            </a:pPr>
            <a:r>
              <a:rPr lang="en-US" dirty="0" smtClean="0"/>
              <a:t>Proposal introduced August 2010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57199" y="480219"/>
            <a:ext cx="8229600" cy="715962"/>
          </a:xfrm>
        </p:spPr>
        <p:txBody>
          <a:bodyPr>
            <a:normAutofit/>
          </a:bodyPr>
          <a:lstStyle/>
          <a:p>
            <a:r>
              <a:rPr lang="en-US" sz="4000" dirty="0" smtClean="0"/>
              <a:t>2010-9 – Staff Assessment</a:t>
            </a:r>
            <a:endParaRPr lang="en-US" sz="4000" dirty="0"/>
          </a:p>
        </p:txBody>
      </p:sp>
      <p:graphicFrame>
        <p:nvGraphicFramePr>
          <p:cNvPr id="6" name="Table 5"/>
          <p:cNvGraphicFramePr>
            <a:graphicFrameLocks noGrp="1"/>
          </p:cNvGraphicFramePr>
          <p:nvPr/>
        </p:nvGraphicFramePr>
        <p:xfrm>
          <a:off x="457199" y="1424577"/>
          <a:ext cx="7146347" cy="4008845"/>
        </p:xfrm>
        <a:graphic>
          <a:graphicData uri="http://schemas.openxmlformats.org/drawingml/2006/table">
            <a:tbl>
              <a:tblPr firstRow="1" bandRow="1">
                <a:tableStyleId>{5C22544A-7EE6-4342-B048-85BDC9FD1C3A}</a:tableStyleId>
              </a:tblPr>
              <a:tblGrid>
                <a:gridCol w="7146347"/>
              </a:tblGrid>
              <a:tr h="758371">
                <a:tc>
                  <a:txBody>
                    <a:bodyPr/>
                    <a:lstStyle/>
                    <a:p>
                      <a:r>
                        <a:rPr lang="en-US" sz="2400" b="1" kern="1200" baseline="0" dirty="0" smtClean="0">
                          <a:solidFill>
                            <a:schemeClr val="tx1"/>
                          </a:solidFill>
                          <a:latin typeface="Century Gothic"/>
                          <a:ea typeface="+mn-ea"/>
                          <a:cs typeface="Century Gothic"/>
                        </a:rPr>
                        <a:t>Legal: Liability Risk? –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42029">
                <a:tc>
                  <a:txBody>
                    <a:bodyPr/>
                    <a:lstStyle/>
                    <a:p>
                      <a:r>
                        <a:rPr lang="en-US" sz="2400" b="1" dirty="0" smtClean="0">
                          <a:solidFill>
                            <a:schemeClr val="tx1"/>
                          </a:solidFill>
                          <a:latin typeface="Century Gothic"/>
                          <a:cs typeface="Century Gothic"/>
                        </a:rPr>
                        <a:t>Staff</a:t>
                      </a:r>
                      <a:r>
                        <a:rPr lang="en-US" sz="2400" b="1" baseline="0" dirty="0" smtClean="0">
                          <a:solidFill>
                            <a:schemeClr val="tx1"/>
                          </a:solidFill>
                          <a:latin typeface="Century Gothic"/>
                          <a:cs typeface="Century Gothic"/>
                        </a:rPr>
                        <a:t> Comments: Issues/Concerns?</a:t>
                      </a:r>
                    </a:p>
                    <a:p>
                      <a:pPr marL="342900" indent="-342900">
                        <a:buFont typeface="+mj-lt"/>
                        <a:buAutoNum type="arabicPeriod"/>
                      </a:pPr>
                      <a:r>
                        <a:rPr lang="en-US" sz="1800" b="0" baseline="0" dirty="0" smtClean="0">
                          <a:solidFill>
                            <a:schemeClr val="tx1"/>
                          </a:solidFill>
                          <a:latin typeface="Century Gothic"/>
                          <a:cs typeface="Century Gothic"/>
                        </a:rPr>
                        <a:t>The proposal defines RIR exhaustion as an inventory of less than the equivalent of a single /8 and the inability to further assign address space to its customers in units equal to or larger than the smallest of any RIR's minimum allocation unit. For clarification, staff interprets this definition to mean that exhaustion occurs at the point when ARIN has less than a /8 and no /24s (per policy 2010-2) available to issue.</a:t>
                      </a:r>
                    </a:p>
                    <a:p>
                      <a:pPr marL="342900" indent="-342900">
                        <a:buFont typeface="+mj-lt"/>
                        <a:buAutoNum type="arabicPeriod"/>
                      </a:pPr>
                      <a:endParaRPr lang="en-US" sz="1800" b="0" baseline="0" dirty="0" smtClean="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8714">
                <a:tc>
                  <a:txBody>
                    <a:bodyPr/>
                    <a:lstStyle/>
                    <a:p>
                      <a:r>
                        <a:rPr lang="en-US" sz="2400" b="1" dirty="0" smtClean="0">
                          <a:solidFill>
                            <a:schemeClr val="tx1"/>
                          </a:solidFill>
                          <a:latin typeface="Century Gothic"/>
                          <a:cs typeface="Century Gothic"/>
                        </a:rPr>
                        <a:t>Implementation:</a:t>
                      </a:r>
                      <a:r>
                        <a:rPr lang="en-US" sz="2400" b="1" baseline="0" dirty="0" smtClean="0">
                          <a:solidFill>
                            <a:schemeClr val="tx1"/>
                          </a:solidFill>
                          <a:latin typeface="Century Gothic"/>
                          <a:cs typeface="Century Gothic"/>
                        </a:rPr>
                        <a:t> Resource Impact? - Minimal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457199" y="5486400"/>
            <a:ext cx="8505825" cy="923330"/>
          </a:xfrm>
          <a:prstGeom prst="rect">
            <a:avLst/>
          </a:prstGeom>
          <a:noFill/>
        </p:spPr>
        <p:txBody>
          <a:bodyPr wrap="square" rtlCol="0">
            <a:spAutoFit/>
          </a:bodyPr>
          <a:lstStyle/>
          <a:p>
            <a:r>
              <a:rPr lang="en-US" b="1" dirty="0" smtClean="0">
                <a:latin typeface="Century Gothic"/>
                <a:cs typeface="Century Gothic"/>
              </a:rPr>
              <a:t>Assessment available:</a:t>
            </a:r>
          </a:p>
          <a:p>
            <a:pPr>
              <a:buFont typeface="Arial" pitchFamily="34" charset="0"/>
              <a:buChar char="•"/>
            </a:pPr>
            <a:r>
              <a:rPr lang="en-US" dirty="0" smtClean="0">
                <a:latin typeface="Century Gothic"/>
                <a:cs typeface="Century Gothic"/>
              </a:rPr>
              <a:t> Discussion Guide</a:t>
            </a:r>
          </a:p>
          <a:p>
            <a:pPr>
              <a:buFont typeface="Arial" pitchFamily="34" charset="0"/>
              <a:buChar char="•"/>
            </a:pPr>
            <a:r>
              <a:rPr lang="en-US" dirty="0" smtClean="0">
                <a:latin typeface="Century Gothic"/>
                <a:cs typeface="Century Gothic"/>
              </a:rPr>
              <a:t> http://lists.arin.net/pipermail/arin-ppml/2010-July/017792.html</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28600" y="556419"/>
            <a:ext cx="8229600" cy="715962"/>
          </a:xfrm>
        </p:spPr>
        <p:txBody>
          <a:bodyPr>
            <a:normAutofit/>
          </a:bodyPr>
          <a:lstStyle/>
          <a:p>
            <a:r>
              <a:rPr lang="en-US" sz="4000" dirty="0" smtClean="0"/>
              <a:t>2010-10 – PPML Discussion</a:t>
            </a:r>
            <a:endParaRPr lang="en-US" sz="4000" dirty="0"/>
          </a:p>
        </p:txBody>
      </p:sp>
      <p:sp>
        <p:nvSpPr>
          <p:cNvPr id="8" name="Text Placeholder 7"/>
          <p:cNvSpPr>
            <a:spLocks noGrp="1"/>
          </p:cNvSpPr>
          <p:nvPr>
            <p:ph type="body" idx="4294967295"/>
          </p:nvPr>
        </p:nvSpPr>
        <p:spPr>
          <a:xfrm>
            <a:off x="228600" y="1272381"/>
            <a:ext cx="8534400" cy="5280819"/>
          </a:xfrm>
        </p:spPr>
        <p:txBody>
          <a:bodyPr>
            <a:normAutofit lnSpcReduction="10000"/>
          </a:bodyPr>
          <a:lstStyle/>
          <a:p>
            <a:r>
              <a:rPr lang="en-US" sz="2800" b="1" dirty="0" smtClean="0"/>
              <a:t>29 posts by 9 </a:t>
            </a:r>
            <a:r>
              <a:rPr lang="en-US" sz="2800" b="1" dirty="0" smtClean="0"/>
              <a:t>people</a:t>
            </a:r>
            <a:endParaRPr lang="en-US" sz="2800" b="1" dirty="0" smtClean="0"/>
          </a:p>
          <a:p>
            <a:r>
              <a:rPr lang="en-US" sz="2800" b="1" dirty="0" smtClean="0"/>
              <a:t>3</a:t>
            </a:r>
            <a:r>
              <a:rPr lang="en-US" sz="2800" b="1" baseline="0" dirty="0" smtClean="0"/>
              <a:t> in favor, 0 against</a:t>
            </a:r>
          </a:p>
          <a:p>
            <a:r>
              <a:rPr lang="en-US" sz="2000" dirty="0" smtClean="0"/>
              <a:t>“The no-transfer provision is essential. Without it, a region with a very liberal / non-needs-based transfer policy can potentially suck all of the remnants into their region and sell them off.”</a:t>
            </a:r>
          </a:p>
          <a:p>
            <a:r>
              <a:rPr lang="en-US" sz="2000" dirty="0" smtClean="0"/>
              <a:t>“Just drop the transfer restriction in my opinion. The other RIRs can choose not to return space until the transfer issue is rectified, but at least we would have enabling policy at IANA.”</a:t>
            </a:r>
          </a:p>
          <a:p>
            <a:r>
              <a:rPr lang="en-US" sz="2000" dirty="0" smtClean="0"/>
              <a:t>“Once demand for IPv4 addresses slacks off to a degree where you can get even a weak consensus for creating policy that returns some of them to IANA, allowing or disallowing liberalized transfers will have become a moot point.”</a:t>
            </a:r>
          </a:p>
          <a:p>
            <a:r>
              <a:rPr lang="en-US" sz="2000" dirty="0" smtClean="0"/>
              <a:t>“I think there is more at stake not having a global policy than the concern about what happens to a few final breadcrumbs of IPv4 or any particular RIR getting more than their share of those crumbs.”</a:t>
            </a:r>
          </a:p>
          <a:p>
            <a:endParaRPr lang="en-US" sz="2000" dirty="0" smtClean="0"/>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429000"/>
            <a:ext cx="7620000" cy="1085850"/>
          </a:xfrm>
        </p:spPr>
        <p:txBody>
          <a:bodyPr>
            <a:noAutofit/>
          </a:bodyPr>
          <a:lstStyle/>
          <a:p>
            <a:r>
              <a:rPr lang="en-US" sz="3600" dirty="0" smtClean="0"/>
              <a:t>Global Policy for IPv4 Allocations by the IANA Post Exhaustion</a:t>
            </a:r>
            <a:endParaRPr lang="en-US" sz="3600" dirty="0"/>
          </a:p>
        </p:txBody>
      </p:sp>
      <p:sp>
        <p:nvSpPr>
          <p:cNvPr id="28" name="Subtitle 27"/>
          <p:cNvSpPr>
            <a:spLocks noGrp="1"/>
          </p:cNvSpPr>
          <p:nvPr>
            <p:ph type="subTitle" idx="1"/>
          </p:nvPr>
        </p:nvSpPr>
        <p:spPr/>
        <p:txBody>
          <a:bodyPr/>
          <a:lstStyle/>
          <a:p>
            <a:r>
              <a:rPr lang="en-US" b="1" dirty="0" smtClean="0"/>
              <a:t>Draft Policy 2010-10 (Global Proposal)</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lant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atlanta_template</Template>
  <TotalTime>712</TotalTime>
  <Words>459</Words>
  <Application>Microsoft Office PowerPoint</Application>
  <PresentationFormat>On-screen Show (4:3)</PresentationFormat>
  <Paragraphs>53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atlanta_template</vt:lpstr>
      <vt:lpstr>Global Policy for IPv4 Allocations by the IANA Post Exhaustion</vt:lpstr>
      <vt:lpstr>2010-10 - History</vt:lpstr>
      <vt:lpstr>2010-10 – Summary (Global Policy for IPv4 Allocations by the IANA Post Exhaustion)</vt:lpstr>
      <vt:lpstr>2010-10 – Status at other RIRs</vt:lpstr>
      <vt:lpstr>2010-9 – Staff Assessment</vt:lpstr>
      <vt:lpstr>2010-10 – PPML Discussion</vt:lpstr>
      <vt:lpstr>Global Policy for IPv4 Allocations by the IANA Post Exhaustion</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126</cp:revision>
  <dcterms:created xsi:type="dcterms:W3CDTF">2010-09-30T14:17:31Z</dcterms:created>
  <dcterms:modified xsi:type="dcterms:W3CDTF">2010-10-03T19:48:09Z</dcterms:modified>
</cp:coreProperties>
</file>