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10"/>
  </p:handoutMasterIdLst>
  <p:sldIdLst>
    <p:sldId id="256" r:id="rId2"/>
    <p:sldId id="257" r:id="rId3"/>
    <p:sldId id="264" r:id="rId4"/>
    <p:sldId id="261" r:id="rId5"/>
    <p:sldId id="259" r:id="rId6"/>
    <p:sldId id="266" r:id="rId7"/>
    <p:sldId id="267" r:id="rId8"/>
    <p:sldId id="265" r:id="rId9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-10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2" d="100"/>
          <a:sy n="82" d="100"/>
        </p:scale>
        <p:origin x="-121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fld id="{6766D99C-1C10-4F3F-A534-9F44ECFE68EC}" type="datetime1">
              <a:rPr lang="en-US"/>
              <a:pPr/>
              <a:t>10/5/2010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itchFamily="-106" charset="0"/>
              </a:defRPr>
            </a:lvl1pPr>
          </a:lstStyle>
          <a:p>
            <a:fld id="{63A778EE-56BB-4109-AAA6-FB54ADB899E5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atlanta_master_bckgrnd-01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7844" y="3474390"/>
            <a:ext cx="7772400" cy="1470025"/>
          </a:xfrm>
        </p:spPr>
        <p:txBody>
          <a:bodyPr>
            <a:normAutofit/>
          </a:bodyPr>
          <a:lstStyle>
            <a:lvl1pPr algn="ctr">
              <a:defRPr sz="4800"/>
            </a:lvl1pPr>
          </a:lstStyle>
          <a:p>
            <a:r>
              <a:rPr lang="en-US" dirty="0" smtClean="0"/>
              <a:t>Click to edit Master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7844" y="4961147"/>
            <a:ext cx="7772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6" charset="0"/>
              </a:defRPr>
            </a:lvl1pPr>
          </a:lstStyle>
          <a:p>
            <a:fld id="{261929F9-AAC7-4F26-9A57-10FC4DA6E391}" type="datetime1">
              <a:rPr lang="en-US"/>
              <a:pPr/>
              <a:t>10/5/2010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6" charset="0"/>
              </a:defRPr>
            </a:lvl1pPr>
          </a:lstStyle>
          <a:p>
            <a:fld id="{D2BA940B-D4C5-4326-A99D-13A2896528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6" charset="0"/>
              </a:defRPr>
            </a:lvl1pPr>
          </a:lstStyle>
          <a:p>
            <a:fld id="{E9D6C126-11DE-4C70-872B-4E6C23FA78C0}" type="datetime1">
              <a:rPr lang="en-US"/>
              <a:pPr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6" charset="0"/>
              </a:defRPr>
            </a:lvl1pPr>
          </a:lstStyle>
          <a:p>
            <a:fld id="{356049AD-E754-41D3-B534-11CC4134B35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6" charset="0"/>
              </a:defRPr>
            </a:lvl1pPr>
          </a:lstStyle>
          <a:p>
            <a:fld id="{335AA8DA-B018-402B-AE68-A203315F02C0}" type="datetime1">
              <a:rPr lang="en-US"/>
              <a:pPr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6" charset="0"/>
              </a:defRPr>
            </a:lvl1pPr>
          </a:lstStyle>
          <a:p>
            <a:fld id="{57FE42E9-417A-445A-967C-BD07A9A4746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9177" y="592667"/>
            <a:ext cx="7264990" cy="1804273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396940"/>
            <a:ext cx="8229600" cy="5177093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6" charset="0"/>
              </a:defRPr>
            </a:lvl1pPr>
          </a:lstStyle>
          <a:p>
            <a:fld id="{0D9C4F1C-250D-47DF-B9B0-5F948ED12196}" type="datetime1">
              <a:rPr lang="en-US"/>
              <a:pPr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6" charset="0"/>
              </a:defRPr>
            </a:lvl1pPr>
          </a:lstStyle>
          <a:p>
            <a:fld id="{54BD48FB-4439-4D61-8EA7-BD0A2F469A0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atlanta_master2-01.pn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9737" y="917256"/>
            <a:ext cx="6795903" cy="2040096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73870" y="2721530"/>
            <a:ext cx="6912930" cy="4761786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6" charset="0"/>
              </a:defRPr>
            </a:lvl1pPr>
          </a:lstStyle>
          <a:p>
            <a:fld id="{1DB701D5-EE22-436A-A7F7-F5CDB555A233}" type="datetime1">
              <a:rPr lang="en-US"/>
              <a:pPr/>
              <a:t>10/5/2010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6" charset="0"/>
              </a:defRPr>
            </a:lvl1pPr>
          </a:lstStyle>
          <a:p>
            <a:fld id="{E2966FA2-7794-411D-96CD-12B40C0C878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6" charset="0"/>
              </a:defRPr>
            </a:lvl1pPr>
          </a:lstStyle>
          <a:p>
            <a:fld id="{FEE49FE3-7A83-4C70-8A50-485D4C89FB27}" type="datetime1">
              <a:rPr lang="en-US"/>
              <a:pPr/>
              <a:t>10/5/2010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6" charset="0"/>
              </a:defRPr>
            </a:lvl1pPr>
          </a:lstStyle>
          <a:p>
            <a:fld id="{78EE6715-9BB8-483A-B613-86716DC4FD0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6" charset="0"/>
              </a:defRPr>
            </a:lvl1pPr>
          </a:lstStyle>
          <a:p>
            <a:fld id="{1E761E3C-50C3-47E2-8016-D344F447AE11}" type="datetime1">
              <a:rPr lang="en-US"/>
              <a:pPr/>
              <a:t>10/5/2010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6" charset="0"/>
              </a:defRPr>
            </a:lvl1pPr>
          </a:lstStyle>
          <a:p>
            <a:fld id="{4DF31C0D-9DD0-4E65-9A65-CE1D5B64DA2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6" charset="0"/>
              </a:defRPr>
            </a:lvl1pPr>
          </a:lstStyle>
          <a:p>
            <a:fld id="{2C2B8B14-0859-46EB-B1F1-2FEB4666326D}" type="datetime1">
              <a:rPr lang="en-US"/>
              <a:pPr/>
              <a:t>10/5/2010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6" charset="0"/>
              </a:defRPr>
            </a:lvl1pPr>
          </a:lstStyle>
          <a:p>
            <a:fld id="{D77BDF4B-06C7-4A7D-9244-2EF709A716A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6" charset="0"/>
              </a:defRPr>
            </a:lvl1pPr>
          </a:lstStyle>
          <a:p>
            <a:fld id="{82EC4993-12AE-4FAF-9CCD-579F37A25CC1}" type="datetime1">
              <a:rPr lang="en-US"/>
              <a:pPr/>
              <a:t>10/5/2010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6" charset="0"/>
              </a:defRPr>
            </a:lvl1pPr>
          </a:lstStyle>
          <a:p>
            <a:fld id="{0341D83B-7873-40D9-84FC-0DDECAED5A9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6" charset="0"/>
              </a:defRPr>
            </a:lvl1pPr>
          </a:lstStyle>
          <a:p>
            <a:fld id="{88D9761A-39BD-468B-B14A-99A821A0F03C}" type="datetime1">
              <a:rPr lang="en-US"/>
              <a:pPr/>
              <a:t>10/5/2010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>
                <a:latin typeface="Calibri" pitchFamily="-106" charset="0"/>
              </a:defRPr>
            </a:lvl1pPr>
          </a:lstStyle>
          <a:p>
            <a:fld id="{6D9AF3B3-7FD5-4680-AFF6-6C846FC7CBC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4" descr="atlanta_master2-01.png"/>
          <p:cNvPicPr>
            <a:picLocks noChangeAspect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319088" y="454025"/>
            <a:ext cx="6972300" cy="1598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2190750"/>
            <a:ext cx="8229600" cy="5764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09" r:id="rId1"/>
    <p:sldLayoutId id="2147484010" r:id="rId2"/>
    <p:sldLayoutId id="2147484011" r:id="rId3"/>
    <p:sldLayoutId id="2147484012" r:id="rId4"/>
    <p:sldLayoutId id="2147484013" r:id="rId5"/>
    <p:sldLayoutId id="2147484014" r:id="rId6"/>
    <p:sldLayoutId id="2147484015" r:id="rId7"/>
    <p:sldLayoutId id="2147484016" r:id="rId8"/>
    <p:sldLayoutId id="2147484017" r:id="rId9"/>
    <p:sldLayoutId id="2147484018" r:id="rId10"/>
    <p:sldLayoutId id="2147484019" r:id="rId11"/>
    <p:sldLayoutId id="2147484020" r:id="rId12"/>
  </p:sldLayoutIdLst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Century Gothic"/>
          <a:ea typeface="Century Gothic" pitchFamily="34" charset="0"/>
          <a:cs typeface="Century Gothic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 b="1">
          <a:solidFill>
            <a:schemeClr val="tx1"/>
          </a:solidFill>
          <a:latin typeface="Century Gothic" pitchFamily="34" charset="0"/>
          <a:ea typeface="Century Gothic" pitchFamily="34" charset="0"/>
          <a:cs typeface="Century Gothic" pitchFamily="34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Century Gothic"/>
          <a:ea typeface="ＭＳ Ｐゴシック" pitchFamily="-106" charset="-128"/>
          <a:cs typeface="Century Gothic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b="1" kern="1200">
          <a:solidFill>
            <a:schemeClr val="tx1"/>
          </a:solidFill>
          <a:latin typeface="Century Gothic"/>
          <a:ea typeface="ＭＳ Ｐゴシック" pitchFamily="-106" charset="-128"/>
          <a:cs typeface="Century Gothic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Century Gothic"/>
          <a:ea typeface="ＭＳ Ｐゴシック" pitchFamily="-106" charset="-128"/>
          <a:cs typeface="Century Gothic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Century Gothic"/>
          <a:ea typeface="ＭＳ Ｐゴシック" pitchFamily="-106" charset="-128"/>
          <a:cs typeface="Century Gothic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Century Gothic"/>
          <a:ea typeface="ＭＳ Ｐゴシック" pitchFamily="-106" charset="-128"/>
          <a:cs typeface="Century Gothic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in.net/about_us/corp_docs/annual_rprt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rin.net/about_us/corp_docs/budget.html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5"/>
          <p:cNvSpPr>
            <a:spLocks noGrp="1"/>
          </p:cNvSpPr>
          <p:nvPr>
            <p:ph type="ctrTitle"/>
          </p:nvPr>
        </p:nvSpPr>
        <p:spPr>
          <a:xfrm>
            <a:off x="538163" y="3254375"/>
            <a:ext cx="7772400" cy="1690688"/>
          </a:xfrm>
        </p:spPr>
        <p:txBody>
          <a:bodyPr/>
          <a:lstStyle/>
          <a:p>
            <a:pPr eaLnBrk="1" hangingPunct="1"/>
            <a:r>
              <a:rPr lang="en-US" smtClean="0">
                <a:latin typeface="Century Gothic" pitchFamily="-106" charset="0"/>
                <a:ea typeface="Century Gothic" pitchFamily="-106" charset="0"/>
                <a:cs typeface="Century Gothic" pitchFamily="-106" charset="0"/>
              </a:rPr>
              <a:t>Treasurer</a:t>
            </a:r>
          </a:p>
        </p:txBody>
      </p:sp>
      <p:sp>
        <p:nvSpPr>
          <p:cNvPr id="15363" name="Subtitle 6"/>
          <p:cNvSpPr>
            <a:spLocks noGrp="1"/>
          </p:cNvSpPr>
          <p:nvPr>
            <p:ph type="subTitle" idx="1"/>
          </p:nvPr>
        </p:nvSpPr>
        <p:spPr>
          <a:xfrm>
            <a:off x="538163" y="4960938"/>
            <a:ext cx="7772400" cy="1752600"/>
          </a:xfrm>
        </p:spPr>
        <p:txBody>
          <a:bodyPr/>
          <a:lstStyle/>
          <a:p>
            <a:pPr eaLnBrk="1" hangingPunct="1"/>
            <a:r>
              <a:rPr lang="en-US" smtClean="0">
                <a:latin typeface="Century Gothic" pitchFamily="-106" charset="0"/>
              </a:rPr>
              <a:t>Scott Bradner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457200" y="576263"/>
            <a:ext cx="8183563" cy="1804987"/>
          </a:xfrm>
        </p:spPr>
        <p:txBody>
          <a:bodyPr/>
          <a:lstStyle/>
          <a:p>
            <a:pPr eaLnBrk="1" hangingPunct="1"/>
            <a:r>
              <a:rPr lang="en-US" sz="3800" smtClean="0">
                <a:latin typeface="Century Gothic" pitchFamily="-106" charset="0"/>
                <a:ea typeface="Century Gothic" pitchFamily="-106" charset="0"/>
                <a:cs typeface="Century Gothic" pitchFamily="-106" charset="0"/>
              </a:rPr>
              <a:t>FINANCE COMMITTEE OVERVIEW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>
          <a:xfrm>
            <a:off x="457200" y="2033588"/>
            <a:ext cx="8229600" cy="4264025"/>
          </a:xfrm>
        </p:spPr>
        <p:txBody>
          <a:bodyPr/>
          <a:lstStyle/>
          <a:p>
            <a:pPr eaLnBrk="1" hangingPunct="1">
              <a:spcAft>
                <a:spcPts val="600"/>
              </a:spcAft>
            </a:pPr>
            <a:r>
              <a:rPr lang="en-US" sz="2400" smtClean="0">
                <a:latin typeface="Century Gothic" pitchFamily="-106" charset="0"/>
              </a:rPr>
              <a:t>Reviewed Financial Audit and recommended  full board accept the Audit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smtClean="0">
                <a:latin typeface="Century Gothic" pitchFamily="-106" charset="0"/>
              </a:rPr>
              <a:t>Reviewed Regulatory Filings and Recommended Changes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smtClean="0">
                <a:latin typeface="Century Gothic" pitchFamily="-106" charset="0"/>
              </a:rPr>
              <a:t>Reviewed Insurance and Recommended Changes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smtClean="0">
                <a:latin typeface="Century Gothic" pitchFamily="-106" charset="0"/>
              </a:rPr>
              <a:t>Discussed Fees for Strategic Planning Purposes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smtClean="0">
                <a:latin typeface="Century Gothic" pitchFamily="-106" charset="0"/>
              </a:rPr>
              <a:t>Recommended Board Support NewNog’s Launch</a:t>
            </a:r>
          </a:p>
          <a:p>
            <a:pPr eaLnBrk="1" hangingPunct="1">
              <a:spcAft>
                <a:spcPts val="600"/>
              </a:spcAft>
            </a:pPr>
            <a:r>
              <a:rPr lang="en-US" sz="2400" smtClean="0">
                <a:latin typeface="Century Gothic" pitchFamily="-106" charset="0"/>
              </a:rPr>
              <a:t>Reviewing Audit Proposals from Vendors</a:t>
            </a:r>
          </a:p>
          <a:p>
            <a:pPr eaLnBrk="1" hangingPunct="1">
              <a:spcAft>
                <a:spcPts val="600"/>
              </a:spcAft>
            </a:pPr>
            <a:endParaRPr lang="en-US" sz="2200" smtClean="0">
              <a:latin typeface="Century Gothic" pitchFamily="-10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/>
          <p:cNvSpPr>
            <a:spLocks noGrp="1"/>
          </p:cNvSpPr>
          <p:nvPr>
            <p:ph type="title"/>
          </p:nvPr>
        </p:nvSpPr>
        <p:spPr>
          <a:xfrm>
            <a:off x="407988" y="454025"/>
            <a:ext cx="7126287" cy="1465263"/>
          </a:xfrm>
        </p:spPr>
        <p:txBody>
          <a:bodyPr/>
          <a:lstStyle/>
          <a:p>
            <a:r>
              <a:rPr lang="en-US" sz="3600" smtClean="0">
                <a:latin typeface="Century Gothic" pitchFamily="-106" charset="0"/>
                <a:ea typeface="Century Gothic" pitchFamily="-106" charset="0"/>
                <a:cs typeface="Century Gothic" pitchFamily="-106" charset="0"/>
              </a:rPr>
              <a:t>Reserves</a:t>
            </a:r>
            <a:br>
              <a:rPr lang="en-US" sz="3600" smtClean="0">
                <a:latin typeface="Century Gothic" pitchFamily="-106" charset="0"/>
                <a:ea typeface="Century Gothic" pitchFamily="-106" charset="0"/>
                <a:cs typeface="Century Gothic" pitchFamily="-106" charset="0"/>
              </a:rPr>
            </a:br>
            <a:r>
              <a:rPr lang="en-US" sz="2400" smtClean="0">
                <a:latin typeface="Century Gothic" pitchFamily="-106" charset="0"/>
                <a:ea typeface="Century Gothic" pitchFamily="-106" charset="0"/>
                <a:cs typeface="Century Gothic" pitchFamily="-106" charset="0"/>
              </a:rPr>
              <a:t>Value at end of periods</a:t>
            </a:r>
            <a:br>
              <a:rPr lang="en-US" sz="2400" smtClean="0">
                <a:latin typeface="Century Gothic" pitchFamily="-106" charset="0"/>
                <a:ea typeface="Century Gothic" pitchFamily="-106" charset="0"/>
                <a:cs typeface="Century Gothic" pitchFamily="-106" charset="0"/>
              </a:rPr>
            </a:br>
            <a:r>
              <a:rPr lang="en-US" sz="2400" smtClean="0">
                <a:latin typeface="Century Gothic" pitchFamily="-106" charset="0"/>
                <a:ea typeface="Century Gothic" pitchFamily="-106" charset="0"/>
                <a:cs typeface="Century Gothic" pitchFamily="-106" charset="0"/>
              </a:rPr>
              <a:t>Currently @ 1½ Years of Expenses</a:t>
            </a:r>
          </a:p>
        </p:txBody>
      </p:sp>
      <p:sp>
        <p:nvSpPr>
          <p:cNvPr id="17411" name="TextBox 4"/>
          <p:cNvSpPr txBox="1">
            <a:spLocks noChangeArrowheads="1"/>
          </p:cNvSpPr>
          <p:nvPr/>
        </p:nvSpPr>
        <p:spPr bwMode="auto">
          <a:xfrm>
            <a:off x="514350" y="3586163"/>
            <a:ext cx="1870075" cy="277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200">
                <a:latin typeface="Century Gothic" pitchFamily="-106" charset="0"/>
              </a:rPr>
              <a:t>Numbers in Millions</a:t>
            </a:r>
          </a:p>
        </p:txBody>
      </p:sp>
      <p:pic>
        <p:nvPicPr>
          <p:cNvPr id="17412" name="Picture 6" descr="bob_atlanta-01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85988" y="1916113"/>
            <a:ext cx="4600575" cy="4583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547813" y="1417638"/>
            <a:ext cx="5965825" cy="51911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w="9525">
            <a:solidFill>
              <a:srgbClr val="98B954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18435" name="Title 1"/>
          <p:cNvSpPr>
            <a:spLocks noGrp="1"/>
          </p:cNvSpPr>
          <p:nvPr>
            <p:ph type="title"/>
          </p:nvPr>
        </p:nvSpPr>
        <p:spPr>
          <a:xfrm>
            <a:off x="249238" y="444500"/>
            <a:ext cx="7264400" cy="752475"/>
          </a:xfrm>
        </p:spPr>
        <p:txBody>
          <a:bodyPr/>
          <a:lstStyle/>
          <a:p>
            <a:pPr eaLnBrk="1" hangingPunct="1"/>
            <a:r>
              <a:rPr lang="en-US" sz="3200" smtClean="0">
                <a:latin typeface="Century Gothic" pitchFamily="-106" charset="0"/>
                <a:ea typeface="Century Gothic" pitchFamily="-106" charset="0"/>
                <a:cs typeface="Century Gothic" pitchFamily="-106" charset="0"/>
              </a:rPr>
              <a:t>2009 Revenue &amp; Investments </a:t>
            </a:r>
            <a:br>
              <a:rPr lang="en-US" sz="3200" smtClean="0">
                <a:latin typeface="Century Gothic" pitchFamily="-106" charset="0"/>
                <a:ea typeface="Century Gothic" pitchFamily="-106" charset="0"/>
                <a:cs typeface="Century Gothic" pitchFamily="-106" charset="0"/>
              </a:rPr>
            </a:br>
            <a:r>
              <a:rPr lang="en-US" sz="3200" smtClean="0">
                <a:latin typeface="Century Gothic" pitchFamily="-106" charset="0"/>
                <a:ea typeface="Century Gothic" pitchFamily="-106" charset="0"/>
                <a:cs typeface="Century Gothic" pitchFamily="-106" charset="0"/>
              </a:rPr>
              <a:t>Net Effect on Reserves</a:t>
            </a:r>
          </a:p>
        </p:txBody>
      </p:sp>
      <p:sp>
        <p:nvSpPr>
          <p:cNvPr id="18436" name="Content Placeholder 2"/>
          <p:cNvSpPr>
            <a:spLocks noGrp="1"/>
          </p:cNvSpPr>
          <p:nvPr>
            <p:ph idx="1"/>
          </p:nvPr>
        </p:nvSpPr>
        <p:spPr>
          <a:xfrm>
            <a:off x="1898650" y="1417638"/>
            <a:ext cx="8229600" cy="5322887"/>
          </a:xfrm>
        </p:spPr>
        <p:txBody>
          <a:bodyPr/>
          <a:lstStyle/>
          <a:p>
            <a:pPr>
              <a:lnSpc>
                <a:spcPct val="75000"/>
              </a:lnSpc>
              <a:buFont typeface="Wingdings 2" pitchFamily="-106" charset="2"/>
              <a:buNone/>
            </a:pPr>
            <a:endParaRPr lang="en-US" sz="1600" smtClean="0">
              <a:latin typeface="Century Gothic" pitchFamily="-106" charset="0"/>
            </a:endParaRPr>
          </a:p>
          <a:p>
            <a:pPr>
              <a:lnSpc>
                <a:spcPct val="75000"/>
              </a:lnSpc>
              <a:buFont typeface="Wingdings 2" pitchFamily="-106" charset="2"/>
              <a:buNone/>
            </a:pPr>
            <a:r>
              <a:rPr lang="en-US" sz="1600" b="1" smtClean="0">
                <a:latin typeface="Century Gothic" pitchFamily="-106" charset="0"/>
              </a:rPr>
              <a:t>Years Ended December 31,	2009	</a:t>
            </a:r>
          </a:p>
          <a:p>
            <a:pPr>
              <a:lnSpc>
                <a:spcPct val="75000"/>
              </a:lnSpc>
              <a:buFont typeface="Wingdings 2" pitchFamily="-106" charset="2"/>
              <a:buNone/>
            </a:pPr>
            <a:r>
              <a:rPr lang="en-US" sz="1600" smtClean="0">
                <a:latin typeface="Century Gothic" pitchFamily="-106" charset="0"/>
              </a:rPr>
              <a:t>		</a:t>
            </a:r>
          </a:p>
          <a:p>
            <a:pPr>
              <a:lnSpc>
                <a:spcPct val="75000"/>
              </a:lnSpc>
              <a:buFont typeface="Wingdings 2" pitchFamily="-106" charset="2"/>
              <a:buNone/>
            </a:pPr>
            <a:r>
              <a:rPr lang="en-US" sz="1600" smtClean="0">
                <a:latin typeface="Century Gothic" pitchFamily="-106" charset="0"/>
              </a:rPr>
              <a:t>Revenue and Support						</a:t>
            </a:r>
          </a:p>
          <a:p>
            <a:pPr>
              <a:buFont typeface="Wingdings 2" pitchFamily="-106" charset="2"/>
              <a:buNone/>
            </a:pPr>
            <a:endParaRPr lang="en-US" sz="1600" smtClean="0">
              <a:latin typeface="Century Gothic" pitchFamily="-106" charset="0"/>
              <a:cs typeface="Arial" charset="0"/>
            </a:endParaRPr>
          </a:p>
          <a:p>
            <a:pPr>
              <a:buFont typeface="Wingdings 2" pitchFamily="-106" charset="2"/>
              <a:buNone/>
            </a:pPr>
            <a:r>
              <a:rPr lang="en-US" sz="1600" smtClean="0">
                <a:latin typeface="Century Gothic" pitchFamily="-106" charset="0"/>
                <a:cs typeface="Arial" charset="0"/>
              </a:rPr>
              <a:t>Total operating expenses				</a:t>
            </a:r>
          </a:p>
          <a:p>
            <a:pPr>
              <a:buFont typeface="Wingdings 2" pitchFamily="-106" charset="2"/>
              <a:buNone/>
            </a:pPr>
            <a:endParaRPr lang="en-US" sz="1600" smtClean="0">
              <a:latin typeface="Century Gothic" pitchFamily="-106" charset="0"/>
              <a:cs typeface="Arial" charset="0"/>
            </a:endParaRPr>
          </a:p>
          <a:p>
            <a:pPr>
              <a:lnSpc>
                <a:spcPct val="85000"/>
              </a:lnSpc>
              <a:buFont typeface="Wingdings 2" pitchFamily="-106" charset="2"/>
              <a:buNone/>
            </a:pPr>
            <a:r>
              <a:rPr lang="en-US" sz="1600" smtClean="0">
                <a:latin typeface="Century Gothic" pitchFamily="-106" charset="0"/>
              </a:rPr>
              <a:t>Net to Reserves								</a:t>
            </a:r>
          </a:p>
          <a:p>
            <a:pPr>
              <a:lnSpc>
                <a:spcPct val="85000"/>
              </a:lnSpc>
              <a:buFont typeface="Wingdings 2" pitchFamily="-106" charset="2"/>
              <a:buNone/>
            </a:pPr>
            <a:endParaRPr lang="en-US" sz="1600" smtClean="0">
              <a:latin typeface="Century Gothic" pitchFamily="-106" charset="0"/>
            </a:endParaRPr>
          </a:p>
          <a:p>
            <a:pPr>
              <a:lnSpc>
                <a:spcPct val="85000"/>
              </a:lnSpc>
              <a:buFont typeface="Wingdings 2" pitchFamily="-106" charset="2"/>
              <a:buNone/>
            </a:pPr>
            <a:r>
              <a:rPr lang="en-US" sz="1600" smtClean="0">
                <a:latin typeface="Century Gothic" pitchFamily="-106" charset="0"/>
              </a:rPr>
              <a:t>Investment Gains and</a:t>
            </a:r>
          </a:p>
          <a:p>
            <a:pPr>
              <a:lnSpc>
                <a:spcPct val="85000"/>
              </a:lnSpc>
              <a:buFont typeface="Wingdings 2" pitchFamily="-106" charset="2"/>
              <a:buNone/>
            </a:pPr>
            <a:r>
              <a:rPr lang="en-US" sz="1600" smtClean="0">
                <a:latin typeface="Century Gothic" pitchFamily="-106" charset="0"/>
              </a:rPr>
              <a:t>Dividends								</a:t>
            </a:r>
          </a:p>
          <a:p>
            <a:pPr>
              <a:lnSpc>
                <a:spcPct val="85000"/>
              </a:lnSpc>
              <a:buFont typeface="Wingdings 2" pitchFamily="-106" charset="2"/>
              <a:buNone/>
            </a:pPr>
            <a:r>
              <a:rPr lang="en-US" sz="1600" smtClean="0">
                <a:latin typeface="Century Gothic" pitchFamily="-106" charset="0"/>
              </a:rPr>
              <a:t>  	</a:t>
            </a:r>
          </a:p>
          <a:p>
            <a:pPr>
              <a:lnSpc>
                <a:spcPct val="85000"/>
              </a:lnSpc>
              <a:buFont typeface="Wingdings 2" pitchFamily="-106" charset="2"/>
              <a:buNone/>
            </a:pPr>
            <a:r>
              <a:rPr lang="en-US" sz="1600" smtClean="0">
                <a:latin typeface="Century Gothic" pitchFamily="-106" charset="0"/>
              </a:rPr>
              <a:t>Net Gain in unrestricted assets				</a:t>
            </a:r>
          </a:p>
          <a:p>
            <a:pPr>
              <a:lnSpc>
                <a:spcPct val="85000"/>
              </a:lnSpc>
              <a:buFont typeface="Wingdings 2" pitchFamily="-106" charset="2"/>
              <a:buNone/>
            </a:pPr>
            <a:endParaRPr lang="en-US" sz="1600" smtClean="0">
              <a:latin typeface="Century Gothic" pitchFamily="-106" charset="0"/>
            </a:endParaRPr>
          </a:p>
          <a:p>
            <a:pPr>
              <a:lnSpc>
                <a:spcPct val="85000"/>
              </a:lnSpc>
              <a:buFont typeface="Wingdings 2" pitchFamily="-106" charset="2"/>
              <a:buNone/>
            </a:pPr>
            <a:endParaRPr lang="en-US" sz="1600" smtClean="0">
              <a:latin typeface="Century Gothic" pitchFamily="-106" charset="0"/>
            </a:endParaRPr>
          </a:p>
          <a:p>
            <a:pPr>
              <a:lnSpc>
                <a:spcPct val="85000"/>
              </a:lnSpc>
              <a:buFont typeface="Arial" charset="0"/>
              <a:buNone/>
            </a:pPr>
            <a:r>
              <a:rPr lang="en-US" sz="1600" smtClean="0">
                <a:latin typeface="Century Gothic" pitchFamily="-106" charset="0"/>
              </a:rPr>
              <a:t>Unrestricted net assets end of year 2008	</a:t>
            </a:r>
          </a:p>
          <a:p>
            <a:pPr>
              <a:lnSpc>
                <a:spcPct val="85000"/>
              </a:lnSpc>
              <a:buFont typeface="Wingdings 2" pitchFamily="-106" charset="2"/>
              <a:buNone/>
            </a:pPr>
            <a:endParaRPr lang="en-US" sz="1600" smtClean="0">
              <a:latin typeface="Century Gothic" pitchFamily="-106" charset="0"/>
            </a:endParaRPr>
          </a:p>
          <a:p>
            <a:pPr>
              <a:lnSpc>
                <a:spcPct val="85000"/>
              </a:lnSpc>
              <a:buFont typeface="Wingdings 2" pitchFamily="-106" charset="2"/>
              <a:buNone/>
            </a:pPr>
            <a:r>
              <a:rPr lang="en-US" sz="1600" smtClean="0">
                <a:latin typeface="Century Gothic" pitchFamily="-106" charset="0"/>
              </a:rPr>
              <a:t>Unrestricted net assets –</a:t>
            </a:r>
          </a:p>
          <a:p>
            <a:pPr>
              <a:lnSpc>
                <a:spcPct val="85000"/>
              </a:lnSpc>
              <a:buFont typeface="Wingdings 2" pitchFamily="-106" charset="2"/>
              <a:buNone/>
            </a:pPr>
            <a:r>
              <a:rPr lang="en-US" sz="1600" b="1" smtClean="0">
                <a:latin typeface="Century Gothic" pitchFamily="-106" charset="0"/>
              </a:rPr>
              <a:t>End of year 2009							</a:t>
            </a:r>
          </a:p>
          <a:p>
            <a:endParaRPr lang="en-US" sz="1600" smtClean="0">
              <a:latin typeface="Century Gothic" pitchFamily="-106" charset="0"/>
            </a:endParaRPr>
          </a:p>
          <a:p>
            <a:pPr>
              <a:buFont typeface="Wingdings 2" pitchFamily="-106" charset="2"/>
              <a:buNone/>
            </a:pPr>
            <a:endParaRPr lang="en-US" sz="1600" b="1" smtClean="0">
              <a:latin typeface="Century Gothic" pitchFamily="-106" charset="0"/>
            </a:endParaRPr>
          </a:p>
        </p:txBody>
      </p:sp>
      <p:sp>
        <p:nvSpPr>
          <p:cNvPr id="18437" name="Content Placeholder 2"/>
          <p:cNvSpPr txBox="1">
            <a:spLocks/>
          </p:cNvSpPr>
          <p:nvPr/>
        </p:nvSpPr>
        <p:spPr bwMode="auto">
          <a:xfrm>
            <a:off x="-965200" y="2124075"/>
            <a:ext cx="8229600" cy="5322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r" eaLnBrk="0" hangingPunct="0">
              <a:lnSpc>
                <a:spcPct val="75000"/>
              </a:lnSpc>
              <a:spcBef>
                <a:spcPct val="20000"/>
              </a:spcBef>
              <a:buFont typeface="Wingdings 2" pitchFamily="-106" charset="2"/>
              <a:buNone/>
            </a:pPr>
            <a:r>
              <a:rPr lang="en-US" sz="1600">
                <a:latin typeface="Century Gothic" pitchFamily="-106" charset="0"/>
              </a:rPr>
              <a:t>$12,438,107</a:t>
            </a:r>
          </a:p>
          <a:p>
            <a:pPr marL="342900" indent="-342900" algn="r" eaLnBrk="0" hangingPunct="0">
              <a:spcBef>
                <a:spcPct val="20000"/>
              </a:spcBef>
              <a:buFont typeface="Wingdings 2" pitchFamily="-106" charset="2"/>
              <a:buNone/>
            </a:pPr>
            <a:endParaRPr lang="en-US" sz="1600">
              <a:latin typeface="Century Gothic" pitchFamily="-106" charset="0"/>
              <a:cs typeface="Arial" charset="0"/>
            </a:endParaRPr>
          </a:p>
          <a:p>
            <a:pPr marL="342900" indent="-342900" algn="r" eaLnBrk="0" hangingPunct="0">
              <a:spcBef>
                <a:spcPct val="20000"/>
              </a:spcBef>
              <a:buFont typeface="Wingdings 2" pitchFamily="-106" charset="2"/>
              <a:buNone/>
            </a:pPr>
            <a:r>
              <a:rPr lang="en-US" sz="1600">
                <a:latin typeface="Century Gothic" pitchFamily="-106" charset="0"/>
                <a:cs typeface="Arial" charset="0"/>
              </a:rPr>
              <a:t>$12,141,253</a:t>
            </a:r>
          </a:p>
          <a:p>
            <a:pPr marL="342900" indent="-342900" algn="r" eaLnBrk="0" hangingPunct="0">
              <a:spcBef>
                <a:spcPct val="20000"/>
              </a:spcBef>
              <a:buFont typeface="Wingdings 2" pitchFamily="-106" charset="2"/>
              <a:buNone/>
            </a:pPr>
            <a:endParaRPr lang="en-US" sz="1600">
              <a:latin typeface="Century Gothic" pitchFamily="-106" charset="0"/>
              <a:cs typeface="Arial" charset="0"/>
            </a:endParaRPr>
          </a:p>
          <a:p>
            <a:pPr marL="342900" indent="-342900" algn="r" eaLnBrk="0" hangingPunct="0">
              <a:lnSpc>
                <a:spcPct val="85000"/>
              </a:lnSpc>
              <a:spcBef>
                <a:spcPct val="20000"/>
              </a:spcBef>
              <a:buFont typeface="Wingdings 2" pitchFamily="-106" charset="2"/>
              <a:buNone/>
            </a:pPr>
            <a:r>
              <a:rPr lang="en-US" sz="1600" u="sng">
                <a:latin typeface="Century Gothic" pitchFamily="-106" charset="0"/>
              </a:rPr>
              <a:t>$296,854</a:t>
            </a:r>
            <a:endParaRPr lang="en-US" sz="1600">
              <a:latin typeface="Century Gothic" pitchFamily="-106" charset="0"/>
            </a:endParaRPr>
          </a:p>
          <a:p>
            <a:pPr marL="342900" indent="-342900" algn="r" eaLnBrk="0" hangingPunct="0">
              <a:lnSpc>
                <a:spcPct val="85000"/>
              </a:lnSpc>
              <a:spcBef>
                <a:spcPct val="20000"/>
              </a:spcBef>
              <a:buFont typeface="Wingdings 2" pitchFamily="-106" charset="2"/>
              <a:buNone/>
            </a:pPr>
            <a:endParaRPr lang="en-US" sz="1600">
              <a:latin typeface="Century Gothic" pitchFamily="-106" charset="0"/>
            </a:endParaRPr>
          </a:p>
          <a:p>
            <a:pPr marL="342900" indent="-342900" algn="r" eaLnBrk="0" hangingPunct="0">
              <a:lnSpc>
                <a:spcPct val="85000"/>
              </a:lnSpc>
              <a:spcBef>
                <a:spcPct val="20000"/>
              </a:spcBef>
              <a:buFont typeface="Wingdings 2" pitchFamily="-106" charset="2"/>
              <a:buNone/>
            </a:pPr>
            <a:endParaRPr lang="en-US" sz="1600">
              <a:latin typeface="Century Gothic" pitchFamily="-106" charset="0"/>
            </a:endParaRPr>
          </a:p>
          <a:p>
            <a:pPr marL="342900" indent="-342900" algn="r" eaLnBrk="0" hangingPunct="0">
              <a:lnSpc>
                <a:spcPct val="85000"/>
              </a:lnSpc>
              <a:spcBef>
                <a:spcPct val="20000"/>
              </a:spcBef>
              <a:buFont typeface="Wingdings 2" pitchFamily="-106" charset="2"/>
              <a:buNone/>
            </a:pPr>
            <a:r>
              <a:rPr lang="en-US" sz="1600">
                <a:latin typeface="Century Gothic" pitchFamily="-106" charset="0"/>
              </a:rPr>
              <a:t>$5,464,899</a:t>
            </a:r>
          </a:p>
          <a:p>
            <a:pPr marL="342900" indent="-342900" algn="r" eaLnBrk="0" hangingPunct="0">
              <a:lnSpc>
                <a:spcPct val="85000"/>
              </a:lnSpc>
              <a:spcBef>
                <a:spcPct val="20000"/>
              </a:spcBef>
              <a:buFont typeface="Wingdings 2" pitchFamily="-106" charset="2"/>
              <a:buNone/>
            </a:pPr>
            <a:r>
              <a:rPr lang="en-US" sz="1600">
                <a:latin typeface="Century Gothic" pitchFamily="-106" charset="0"/>
              </a:rPr>
              <a:t>  	</a:t>
            </a:r>
          </a:p>
          <a:p>
            <a:pPr marL="342900" indent="-342900" algn="r" eaLnBrk="0" hangingPunct="0">
              <a:lnSpc>
                <a:spcPct val="85000"/>
              </a:lnSpc>
              <a:spcBef>
                <a:spcPct val="20000"/>
              </a:spcBef>
              <a:buFont typeface="Wingdings 2" pitchFamily="-106" charset="2"/>
              <a:buNone/>
            </a:pPr>
            <a:r>
              <a:rPr lang="en-US" sz="1600" u="sng">
                <a:latin typeface="Century Gothic" pitchFamily="-106" charset="0"/>
              </a:rPr>
              <a:t>$5,761,753</a:t>
            </a:r>
            <a:endParaRPr lang="en-US" sz="1600">
              <a:latin typeface="Century Gothic" pitchFamily="-106" charset="0"/>
            </a:endParaRPr>
          </a:p>
          <a:p>
            <a:pPr marL="342900" indent="-342900" algn="r" eaLnBrk="0" hangingPunct="0">
              <a:lnSpc>
                <a:spcPct val="85000"/>
              </a:lnSpc>
              <a:spcBef>
                <a:spcPct val="20000"/>
              </a:spcBef>
              <a:buFont typeface="Wingdings 2" pitchFamily="-106" charset="2"/>
              <a:buNone/>
            </a:pPr>
            <a:endParaRPr lang="en-US" sz="1600">
              <a:latin typeface="Century Gothic" pitchFamily="-106" charset="0"/>
            </a:endParaRPr>
          </a:p>
          <a:p>
            <a:pPr marL="342900" indent="-342900" algn="r" eaLnBrk="0" hangingPunct="0">
              <a:lnSpc>
                <a:spcPct val="85000"/>
              </a:lnSpc>
              <a:spcBef>
                <a:spcPct val="20000"/>
              </a:spcBef>
              <a:buFont typeface="Wingdings 2" pitchFamily="-106" charset="2"/>
              <a:buNone/>
            </a:pPr>
            <a:endParaRPr lang="en-US" sz="1600">
              <a:latin typeface="Century Gothic" pitchFamily="-106" charset="0"/>
            </a:endParaRPr>
          </a:p>
          <a:p>
            <a:pPr marL="342900" indent="-342900" algn="r" eaLnBrk="0" hangingPunct="0">
              <a:lnSpc>
                <a:spcPct val="85000"/>
              </a:lnSpc>
              <a:spcBef>
                <a:spcPct val="20000"/>
              </a:spcBef>
              <a:buFont typeface="Arial" charset="0"/>
              <a:buNone/>
            </a:pPr>
            <a:r>
              <a:rPr lang="en-US" sz="1600">
                <a:latin typeface="Century Gothic" pitchFamily="-106" charset="0"/>
              </a:rPr>
              <a:t>$17,385,815</a:t>
            </a:r>
          </a:p>
          <a:p>
            <a:pPr marL="342900" indent="-342900" algn="r" eaLnBrk="0" hangingPunct="0">
              <a:lnSpc>
                <a:spcPct val="85000"/>
              </a:lnSpc>
              <a:spcBef>
                <a:spcPct val="20000"/>
              </a:spcBef>
              <a:buFont typeface="Wingdings 2" pitchFamily="-106" charset="2"/>
              <a:buNone/>
            </a:pPr>
            <a:endParaRPr lang="en-US" sz="1600">
              <a:latin typeface="Century Gothic" pitchFamily="-106" charset="0"/>
            </a:endParaRPr>
          </a:p>
          <a:p>
            <a:pPr marL="342900" indent="-342900" algn="r" eaLnBrk="0" hangingPunct="0">
              <a:lnSpc>
                <a:spcPct val="85000"/>
              </a:lnSpc>
              <a:spcBef>
                <a:spcPct val="20000"/>
              </a:spcBef>
              <a:buFont typeface="Wingdings 2" pitchFamily="-106" charset="2"/>
              <a:buNone/>
            </a:pPr>
            <a:endParaRPr lang="en-US" sz="1600" b="1">
              <a:latin typeface="Century Gothic" pitchFamily="-106" charset="0"/>
            </a:endParaRPr>
          </a:p>
          <a:p>
            <a:pPr marL="342900" indent="-342900" algn="r" eaLnBrk="0" hangingPunct="0">
              <a:lnSpc>
                <a:spcPct val="85000"/>
              </a:lnSpc>
              <a:spcBef>
                <a:spcPct val="20000"/>
              </a:spcBef>
              <a:buFont typeface="Wingdings 2" pitchFamily="-106" charset="2"/>
              <a:buNone/>
            </a:pPr>
            <a:r>
              <a:rPr lang="en-US" sz="1600" b="1" u="sng">
                <a:latin typeface="Century Gothic" pitchFamily="-106" charset="0"/>
              </a:rPr>
              <a:t>$23,147,568</a:t>
            </a:r>
            <a:endParaRPr lang="en-US" sz="1600" b="1">
              <a:latin typeface="Century Gothic" pitchFamily="-106" charset="0"/>
            </a:endParaRPr>
          </a:p>
          <a:p>
            <a:pPr marL="342900" indent="-342900" algn="r" eaLnBrk="0" hangingPunct="0">
              <a:spcBef>
                <a:spcPct val="20000"/>
              </a:spcBef>
              <a:buFont typeface="Arial" charset="0"/>
              <a:buChar char="•"/>
            </a:pPr>
            <a:endParaRPr lang="en-US" sz="1600">
              <a:latin typeface="Century Gothic" pitchFamily="-106" charset="0"/>
            </a:endParaRPr>
          </a:p>
          <a:p>
            <a:pPr marL="342900" indent="-342900" algn="r" eaLnBrk="0" hangingPunct="0">
              <a:spcBef>
                <a:spcPct val="20000"/>
              </a:spcBef>
              <a:buFont typeface="Wingdings 2" pitchFamily="-106" charset="2"/>
              <a:buNone/>
            </a:pPr>
            <a:endParaRPr lang="en-US" sz="1600" b="1">
              <a:latin typeface="Century Gothic" pitchFamily="-106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1146175" y="1749425"/>
            <a:ext cx="4575175" cy="336232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w="9525">
            <a:solidFill>
              <a:srgbClr val="98B954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19459" name="Title 1"/>
          <p:cNvSpPr>
            <a:spLocks noGrp="1"/>
          </p:cNvSpPr>
          <p:nvPr>
            <p:ph type="title"/>
          </p:nvPr>
        </p:nvSpPr>
        <p:spPr>
          <a:xfrm>
            <a:off x="558800" y="415925"/>
            <a:ext cx="7264400" cy="1158875"/>
          </a:xfrm>
        </p:spPr>
        <p:txBody>
          <a:bodyPr/>
          <a:lstStyle/>
          <a:p>
            <a:pPr eaLnBrk="1" hangingPunct="1"/>
            <a:r>
              <a:rPr lang="en-US" sz="3600" smtClean="0">
                <a:latin typeface="Century Gothic" pitchFamily="-106" charset="0"/>
                <a:ea typeface="Century Gothic" pitchFamily="-106" charset="0"/>
                <a:cs typeface="Century Gothic" pitchFamily="-106" charset="0"/>
              </a:rPr>
              <a:t>Reserve Funds 2009</a:t>
            </a:r>
          </a:p>
        </p:txBody>
      </p:sp>
      <p:sp>
        <p:nvSpPr>
          <p:cNvPr id="19460" name="Content Placeholder 2"/>
          <p:cNvSpPr>
            <a:spLocks noGrp="1"/>
          </p:cNvSpPr>
          <p:nvPr>
            <p:ph idx="1"/>
          </p:nvPr>
        </p:nvSpPr>
        <p:spPr>
          <a:xfrm>
            <a:off x="1354138" y="2166938"/>
            <a:ext cx="8229600" cy="4460875"/>
          </a:xfrm>
        </p:spPr>
        <p:txBody>
          <a:bodyPr/>
          <a:lstStyle/>
          <a:p>
            <a:pPr>
              <a:lnSpc>
                <a:spcPct val="85000"/>
              </a:lnSpc>
              <a:buFont typeface="Wingdings 2" pitchFamily="-106" charset="2"/>
              <a:buNone/>
            </a:pPr>
            <a:r>
              <a:rPr lang="en-US" sz="1800" b="1" smtClean="0">
                <a:latin typeface="Century Gothic" pitchFamily="-106" charset="0"/>
              </a:rPr>
              <a:t>December 31, 2009</a:t>
            </a:r>
            <a:r>
              <a:rPr lang="en-US" sz="1800" smtClean="0">
                <a:latin typeface="Century Gothic" pitchFamily="-106" charset="0"/>
              </a:rPr>
              <a:t>			</a:t>
            </a:r>
          </a:p>
          <a:p>
            <a:pPr>
              <a:lnSpc>
                <a:spcPct val="85000"/>
              </a:lnSpc>
              <a:buFont typeface="Wingdings 2" pitchFamily="-106" charset="2"/>
              <a:buNone/>
            </a:pPr>
            <a:r>
              <a:rPr lang="en-US" sz="1800" smtClean="0">
                <a:latin typeface="Century Gothic" pitchFamily="-106" charset="0"/>
              </a:rPr>
              <a:t>								 </a:t>
            </a:r>
          </a:p>
          <a:p>
            <a:pPr>
              <a:lnSpc>
                <a:spcPct val="85000"/>
              </a:lnSpc>
              <a:buFont typeface="Wingdings 2" pitchFamily="-106" charset="2"/>
              <a:buNone/>
            </a:pPr>
            <a:r>
              <a:rPr lang="en-US" sz="1800" smtClean="0">
                <a:latin typeface="Century Gothic" pitchFamily="-106" charset="0"/>
              </a:rPr>
              <a:t>Legal Defense Fund		$ 2,300,750		</a:t>
            </a:r>
          </a:p>
          <a:p>
            <a:pPr>
              <a:lnSpc>
                <a:spcPct val="85000"/>
              </a:lnSpc>
              <a:buFont typeface="Wingdings 2" pitchFamily="-106" charset="2"/>
              <a:buNone/>
            </a:pPr>
            <a:endParaRPr lang="en-US" sz="1800" smtClean="0">
              <a:latin typeface="Century Gothic" pitchFamily="-106" charset="0"/>
            </a:endParaRPr>
          </a:p>
          <a:p>
            <a:pPr>
              <a:lnSpc>
                <a:spcPct val="85000"/>
              </a:lnSpc>
              <a:buFont typeface="Wingdings 2" pitchFamily="-106" charset="2"/>
              <a:buNone/>
            </a:pPr>
            <a:r>
              <a:rPr lang="en-US" sz="1800" smtClean="0">
                <a:latin typeface="Century Gothic" pitchFamily="-106" charset="0"/>
              </a:rPr>
              <a:t>Operating Reserve		$ 1,322,677		</a:t>
            </a:r>
          </a:p>
          <a:p>
            <a:pPr>
              <a:lnSpc>
                <a:spcPct val="85000"/>
              </a:lnSpc>
              <a:buFont typeface="Wingdings 2" pitchFamily="-106" charset="2"/>
              <a:buNone/>
            </a:pPr>
            <a:endParaRPr lang="en-US" sz="1800" smtClean="0">
              <a:latin typeface="Century Gothic" pitchFamily="-106" charset="0"/>
            </a:endParaRPr>
          </a:p>
          <a:p>
            <a:pPr>
              <a:lnSpc>
                <a:spcPct val="85000"/>
              </a:lnSpc>
              <a:buFont typeface="Wingdings 2" pitchFamily="-106" charset="2"/>
              <a:buNone/>
            </a:pPr>
            <a:r>
              <a:rPr lang="en-US" sz="1800" smtClean="0">
                <a:latin typeface="Century Gothic" pitchFamily="-106" charset="0"/>
              </a:rPr>
              <a:t>Long-Term Reserve		$21,022,150</a:t>
            </a:r>
          </a:p>
          <a:p>
            <a:pPr>
              <a:lnSpc>
                <a:spcPct val="85000"/>
              </a:lnSpc>
              <a:buFont typeface="Wingdings 2" pitchFamily="-106" charset="2"/>
              <a:buNone/>
            </a:pPr>
            <a:endParaRPr lang="en-US" sz="1800" smtClean="0">
              <a:latin typeface="Century Gothic" pitchFamily="-106" charset="0"/>
            </a:endParaRPr>
          </a:p>
          <a:p>
            <a:pPr>
              <a:lnSpc>
                <a:spcPct val="85000"/>
              </a:lnSpc>
              <a:buFont typeface="Wingdings 2" pitchFamily="-106" charset="2"/>
              <a:buNone/>
            </a:pPr>
            <a:r>
              <a:rPr lang="en-US" sz="1800" b="1" smtClean="0">
                <a:latin typeface="Century Gothic" pitchFamily="-106" charset="0"/>
              </a:rPr>
              <a:t>TOTAL</a:t>
            </a:r>
            <a:r>
              <a:rPr lang="en-US" sz="1800" smtClean="0">
                <a:latin typeface="Century Gothic" pitchFamily="-106" charset="0"/>
              </a:rPr>
              <a:t>					</a:t>
            </a:r>
            <a:r>
              <a:rPr lang="en-US" sz="1800" b="1" u="sng" smtClean="0">
                <a:latin typeface="Century Gothic" pitchFamily="-106" charset="0"/>
              </a:rPr>
              <a:t>$24,645,577</a:t>
            </a:r>
          </a:p>
          <a:p>
            <a:pPr>
              <a:lnSpc>
                <a:spcPct val="85000"/>
              </a:lnSpc>
              <a:buFont typeface="Wingdings 2" pitchFamily="-106" charset="2"/>
              <a:buNone/>
            </a:pPr>
            <a:r>
              <a:rPr lang="en-US" sz="1800" smtClean="0">
                <a:latin typeface="Century Gothic" pitchFamily="-106" charset="0"/>
              </a:rPr>
              <a:t>			</a:t>
            </a:r>
          </a:p>
          <a:p>
            <a:pPr>
              <a:lnSpc>
                <a:spcPct val="85000"/>
              </a:lnSpc>
              <a:buFont typeface="Wingdings 2" pitchFamily="-106" charset="2"/>
              <a:buNone/>
            </a:pPr>
            <a:endParaRPr lang="en-US" sz="1800" smtClean="0">
              <a:latin typeface="Century Gothic" pitchFamily="-106" charset="0"/>
            </a:endParaRPr>
          </a:p>
          <a:p>
            <a:pPr>
              <a:lnSpc>
                <a:spcPct val="85000"/>
              </a:lnSpc>
              <a:buFont typeface="Wingdings 2" pitchFamily="-106" charset="2"/>
              <a:buNone/>
            </a:pPr>
            <a:r>
              <a:rPr lang="en-US" sz="1800" smtClean="0">
                <a:latin typeface="Century Gothic" pitchFamily="-106" charset="0"/>
              </a:rPr>
              <a:t>Full Audited results can be found here: </a:t>
            </a:r>
          </a:p>
          <a:p>
            <a:pPr>
              <a:lnSpc>
                <a:spcPct val="85000"/>
              </a:lnSpc>
              <a:buFont typeface="Wingdings 2" pitchFamily="-106" charset="2"/>
              <a:buNone/>
            </a:pPr>
            <a:r>
              <a:rPr lang="en-US" sz="1800" smtClean="0">
                <a:latin typeface="Century Gothic" pitchFamily="-106" charset="0"/>
                <a:hlinkClick r:id="rId2"/>
              </a:rPr>
              <a:t>https://www.arin.net/about_us/corp_docs/annual_rprt.html</a:t>
            </a:r>
            <a:r>
              <a:rPr lang="en-US" sz="1800" smtClean="0">
                <a:latin typeface="Century Gothic" pitchFamily="-106" charset="0"/>
              </a:rPr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>
            <a:spLocks noChangeArrowheads="1"/>
          </p:cNvSpPr>
          <p:nvPr/>
        </p:nvSpPr>
        <p:spPr bwMode="auto">
          <a:xfrm>
            <a:off x="457200" y="3595688"/>
            <a:ext cx="7664450" cy="1920875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rgbClr val="F5FFE6"/>
              </a:gs>
              <a:gs pos="64999">
                <a:srgbClr val="E4FDC2"/>
              </a:gs>
              <a:gs pos="100000">
                <a:srgbClr val="DAFDA7"/>
              </a:gs>
            </a:gsLst>
            <a:lin ang="5400000" scaled="1"/>
          </a:gradFill>
          <a:ln w="9525">
            <a:solidFill>
              <a:srgbClr val="98B954"/>
            </a:solidFill>
            <a:round/>
            <a:headEnd/>
            <a:tailEnd/>
          </a:ln>
          <a:effectLst>
            <a:outerShdw dist="20000" dir="5400000" rotWithShape="0">
              <a:srgbClr val="808080">
                <a:alpha val="37999"/>
              </a:srgbClr>
            </a:outerShdw>
          </a:effectLst>
        </p:spPr>
        <p:txBody>
          <a:bodyPr anchor="ctr"/>
          <a:lstStyle/>
          <a:p>
            <a:pPr algn="ctr">
              <a:defRPr/>
            </a:pPr>
            <a:endParaRPr lang="en-US">
              <a:solidFill>
                <a:schemeClr val="dk1"/>
              </a:solidFill>
              <a:latin typeface="+mn-lt"/>
              <a:ea typeface="+mn-ea"/>
            </a:endParaRPr>
          </a:p>
        </p:txBody>
      </p:sp>
      <p:sp>
        <p:nvSpPr>
          <p:cNvPr id="20483" name="Title 1"/>
          <p:cNvSpPr>
            <a:spLocks noGrp="1"/>
          </p:cNvSpPr>
          <p:nvPr>
            <p:ph type="title"/>
          </p:nvPr>
        </p:nvSpPr>
        <p:spPr>
          <a:xfrm>
            <a:off x="457200" y="565150"/>
            <a:ext cx="7264400" cy="1193800"/>
          </a:xfrm>
        </p:spPr>
        <p:txBody>
          <a:bodyPr/>
          <a:lstStyle/>
          <a:p>
            <a:r>
              <a:rPr lang="en-US" sz="3600" smtClean="0">
                <a:latin typeface="Century Gothic" pitchFamily="-106" charset="0"/>
                <a:ea typeface="Century Gothic" pitchFamily="-106" charset="0"/>
                <a:cs typeface="Century Gothic" pitchFamily="-106" charset="0"/>
              </a:rPr>
              <a:t>2010 Budget and Projection </a:t>
            </a:r>
            <a:br>
              <a:rPr lang="en-US" sz="3600" smtClean="0">
                <a:latin typeface="Century Gothic" pitchFamily="-106" charset="0"/>
                <a:ea typeface="Century Gothic" pitchFamily="-106" charset="0"/>
                <a:cs typeface="Century Gothic" pitchFamily="-106" charset="0"/>
              </a:rPr>
            </a:br>
            <a:r>
              <a:rPr lang="en-US" sz="3600" smtClean="0">
                <a:latin typeface="Century Gothic" pitchFamily="-106" charset="0"/>
                <a:ea typeface="Century Gothic" pitchFamily="-106" charset="0"/>
                <a:cs typeface="Century Gothic" pitchFamily="-106" charset="0"/>
              </a:rPr>
              <a:t>for Year End</a:t>
            </a:r>
          </a:p>
        </p:txBody>
      </p:sp>
      <p:sp>
        <p:nvSpPr>
          <p:cNvPr id="20484" name="Content Placeholder 2"/>
          <p:cNvSpPr>
            <a:spLocks noGrp="1"/>
          </p:cNvSpPr>
          <p:nvPr>
            <p:ph idx="1"/>
          </p:nvPr>
        </p:nvSpPr>
        <p:spPr>
          <a:xfrm>
            <a:off x="457200" y="1927225"/>
            <a:ext cx="8229600" cy="3281363"/>
          </a:xfrm>
        </p:spPr>
        <p:txBody>
          <a:bodyPr/>
          <a:lstStyle/>
          <a:p>
            <a:r>
              <a:rPr lang="en-US" sz="2600" smtClean="0">
                <a:latin typeface="Century Gothic" pitchFamily="-106" charset="0"/>
              </a:rPr>
              <a:t>Budget Presented in Toronto’s Meeting and </a:t>
            </a:r>
            <a:br>
              <a:rPr lang="en-US" sz="2600" smtClean="0">
                <a:latin typeface="Century Gothic" pitchFamily="-106" charset="0"/>
              </a:rPr>
            </a:br>
            <a:r>
              <a:rPr lang="en-US" sz="2600" smtClean="0">
                <a:latin typeface="Century Gothic" pitchFamily="-106" charset="0"/>
              </a:rPr>
              <a:t>the details can be found here: </a:t>
            </a:r>
            <a:r>
              <a:rPr lang="en-US" sz="2200" smtClean="0">
                <a:latin typeface="Century Gothic" pitchFamily="-106" charset="0"/>
                <a:hlinkClick r:id="rId2"/>
              </a:rPr>
              <a:t>https://www.arin.net/about_us/corp_docs/budget.html</a:t>
            </a:r>
            <a:r>
              <a:rPr lang="en-US" sz="2200" smtClean="0">
                <a:latin typeface="Century Gothic" pitchFamily="-106" charset="0"/>
              </a:rPr>
              <a:t> </a:t>
            </a:r>
            <a:r>
              <a:rPr lang="en-US" sz="1200" smtClean="0">
                <a:latin typeface="Century Gothic" pitchFamily="-106" charset="0"/>
              </a:rPr>
              <a:t>		</a:t>
            </a:r>
          </a:p>
          <a:p>
            <a:pPr>
              <a:buFont typeface="Arial" charset="0"/>
              <a:buNone/>
            </a:pPr>
            <a:endParaRPr lang="en-US" sz="2400" smtClean="0">
              <a:latin typeface="Century Gothic" pitchFamily="-106" charset="0"/>
            </a:endParaRPr>
          </a:p>
          <a:p>
            <a:pPr>
              <a:buFont typeface="Arial" charset="0"/>
              <a:buNone/>
            </a:pPr>
            <a:r>
              <a:rPr lang="en-US" sz="2400" smtClean="0">
                <a:latin typeface="Century Gothic" pitchFamily="-106" charset="0"/>
              </a:rPr>
              <a:t>					</a:t>
            </a:r>
            <a:r>
              <a:rPr lang="en-US" sz="2400" b="1" smtClean="0">
                <a:latin typeface="Century Gothic" pitchFamily="-106" charset="0"/>
              </a:rPr>
              <a:t>Budget			Projected YR/End</a:t>
            </a:r>
          </a:p>
          <a:p>
            <a:pPr>
              <a:buFont typeface="Arial" charset="0"/>
              <a:buNone/>
            </a:pPr>
            <a:r>
              <a:rPr lang="en-US" sz="2400" smtClean="0">
                <a:latin typeface="Century Gothic" pitchFamily="-106" charset="0"/>
              </a:rPr>
              <a:t>Revenue		$13,529,334		$13,740,000</a:t>
            </a:r>
          </a:p>
          <a:p>
            <a:pPr>
              <a:buFont typeface="Arial" charset="0"/>
              <a:buNone/>
            </a:pPr>
            <a:r>
              <a:rPr lang="en-US" sz="2400" smtClean="0">
                <a:latin typeface="Century Gothic" pitchFamily="-106" charset="0"/>
              </a:rPr>
              <a:t>Expense		$15,018,669		$13,880,000</a:t>
            </a:r>
          </a:p>
          <a:p>
            <a:endParaRPr lang="en-US" smtClean="0">
              <a:latin typeface="Century Gothic" pitchFamily="-106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3"/>
          <p:cNvSpPr>
            <a:spLocks noGrp="1"/>
          </p:cNvSpPr>
          <p:nvPr>
            <p:ph type="title"/>
          </p:nvPr>
        </p:nvSpPr>
        <p:spPr>
          <a:xfrm>
            <a:off x="1085850" y="2528888"/>
            <a:ext cx="6972300" cy="1598612"/>
          </a:xfrm>
        </p:spPr>
        <p:txBody>
          <a:bodyPr/>
          <a:lstStyle/>
          <a:p>
            <a:pPr algn="ctr"/>
            <a:r>
              <a:rPr lang="en-US" sz="5500" smtClean="0">
                <a:latin typeface="Century Gothic" pitchFamily="-106" charset="0"/>
                <a:ea typeface="Century Gothic" pitchFamily="-106" charset="0"/>
                <a:cs typeface="Century Gothic" pitchFamily="-106" charset="0"/>
              </a:rPr>
              <a:t>Questions?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3"/>
          <p:cNvSpPr>
            <a:spLocks noGrp="1"/>
          </p:cNvSpPr>
          <p:nvPr>
            <p:ph type="title"/>
          </p:nvPr>
        </p:nvSpPr>
        <p:spPr>
          <a:xfrm>
            <a:off x="1085850" y="2614613"/>
            <a:ext cx="6972300" cy="1598612"/>
          </a:xfrm>
        </p:spPr>
        <p:txBody>
          <a:bodyPr/>
          <a:lstStyle/>
          <a:p>
            <a:pPr algn="ctr"/>
            <a:r>
              <a:rPr lang="en-US" sz="5500" smtClean="0">
                <a:latin typeface="Century Gothic" pitchFamily="-106" charset="0"/>
                <a:ea typeface="Century Gothic" pitchFamily="-106" charset="0"/>
                <a:cs typeface="Century Gothic" pitchFamily="-106" charset="0"/>
              </a:rPr>
              <a:t>Thank You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2865</TotalTime>
  <Words>86</Words>
  <Application>Microsoft Office PowerPoint</Application>
  <PresentationFormat>On-screen Show (4:3)</PresentationFormat>
  <Paragraphs>69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ＭＳ Ｐゴシック</vt:lpstr>
      <vt:lpstr>Century Gothic</vt:lpstr>
      <vt:lpstr>Calibri</vt:lpstr>
      <vt:lpstr>Wingdings 2</vt:lpstr>
      <vt:lpstr>Office Theme</vt:lpstr>
      <vt:lpstr>Treasurer</vt:lpstr>
      <vt:lpstr>FINANCE COMMITTEE OVERVIEW</vt:lpstr>
      <vt:lpstr>Reserves Value at end of periods Currently @ 1½ Years of Expenses</vt:lpstr>
      <vt:lpstr>2009 Revenue &amp; Investments  Net Effect on Reserves</vt:lpstr>
      <vt:lpstr>Reserve Funds 2009</vt:lpstr>
      <vt:lpstr>2010 Budget and Projection  for Year End</vt:lpstr>
      <vt:lpstr>Questions?</vt:lpstr>
      <vt:lpstr>Thank You</vt:lpstr>
    </vt:vector>
  </TitlesOfParts>
  <Company>arin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Erin Sellers</dc:creator>
  <cp:lastModifiedBy>jasonb</cp:lastModifiedBy>
  <cp:revision>173</cp:revision>
  <dcterms:created xsi:type="dcterms:W3CDTF">2010-10-05T13:12:57Z</dcterms:created>
  <dcterms:modified xsi:type="dcterms:W3CDTF">2010-10-05T21:56:04Z</dcterms:modified>
</cp:coreProperties>
</file>