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Default Extension="tiff" ContentType="image/tiff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Default Extension="wmf" ContentType="image/x-wmf"/>
  <Override PartName="/docProps/core.xml" ContentType="application/vnd.openxmlformats-package.core-properties+xml"/>
  <Override PartName="/ppt/slides/slide9.xml" ContentType="application/vnd.openxmlformats-officedocument.presentationml.slide+xml"/>
  <Default Extension="rels" ContentType="application/vnd.openxmlformats-package.relationships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61" r:id="rId2"/>
    <p:sldId id="263" r:id="rId3"/>
    <p:sldId id="264" r:id="rId4"/>
    <p:sldId id="271" r:id="rId5"/>
    <p:sldId id="281" r:id="rId6"/>
    <p:sldId id="276" r:id="rId7"/>
    <p:sldId id="266" r:id="rId8"/>
    <p:sldId id="283" r:id="rId9"/>
    <p:sldId id="282" r:id="rId10"/>
    <p:sldId id="277" r:id="rId11"/>
    <p:sldId id="278" r:id="rId12"/>
    <p:sldId id="279" r:id="rId13"/>
    <p:sldId id="280" r:id="rId14"/>
    <p:sldId id="284" r:id="rId15"/>
    <p:sldId id="273" r:id="rId16"/>
    <p:sldId id="26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83828"/>
    <a:srgbClr val="05183A"/>
    <a:srgbClr val="041A34"/>
    <a:srgbClr val="061129"/>
    <a:srgbClr val="008CB5"/>
    <a:srgbClr val="060F2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1128" y="-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viewProps" Target="viewProps.xml"/><Relationship Id="rId4" Type="http://schemas.openxmlformats.org/officeDocument/2006/relationships/slide" Target="slides/slide3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19" Type="http://schemas.openxmlformats.org/officeDocument/2006/relationships/presProps" Target="presProps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3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Stock_000005826037Small.psd"/>
          <p:cNvPicPr>
            <a:picLocks noChangeAspect="1"/>
          </p:cNvPicPr>
          <p:nvPr userDrawn="1"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0" y="1"/>
            <a:ext cx="9144000" cy="687182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457200"/>
            <a:ext cx="9144000" cy="2743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reflection stA="47000" endPos="75000" dist="127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1295400"/>
            <a:ext cx="9144000" cy="175458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reflection stA="86000" dist="1397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0" y="5181600"/>
            <a:ext cx="6934200" cy="609600"/>
          </a:xfrm>
        </p:spPr>
        <p:txBody>
          <a:bodyPr>
            <a:noAutofit/>
          </a:bodyPr>
          <a:lstStyle>
            <a:lvl1pPr marL="0" indent="0" algn="ctr">
              <a:buNone/>
              <a:defRPr sz="3600" baseline="0">
                <a:solidFill>
                  <a:srgbClr val="000000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Name, Title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66800" y="4951412"/>
            <a:ext cx="69342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oronto_border.w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800" y="107314"/>
            <a:ext cx="6616700" cy="2942668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705600"/>
            <a:ext cx="9144000" cy="166222"/>
          </a:xfrm>
          <a:prstGeom prst="rect">
            <a:avLst/>
          </a:prstGeom>
          <a:solidFill>
            <a:srgbClr val="558E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066800" y="3810000"/>
            <a:ext cx="6934200" cy="1085850"/>
          </a:xfrm>
        </p:spPr>
        <p:txBody>
          <a:bodyPr>
            <a:normAutofit/>
          </a:bodyPr>
          <a:lstStyle>
            <a:lvl1pPr algn="ctr">
              <a:defRPr sz="5000" b="1">
                <a:solidFill>
                  <a:srgbClr val="000000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705600"/>
            <a:ext cx="9144000" cy="166222"/>
          </a:xfrm>
          <a:prstGeom prst="rect">
            <a:avLst/>
          </a:prstGeom>
          <a:solidFill>
            <a:srgbClr val="E838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oronto_ppt_template_fade_sm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0316"/>
            <a:ext cx="9144000" cy="6737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Stock_000005826037Small.psd"/>
          <p:cNvPicPr>
            <a:picLocks noChangeAspect="1"/>
          </p:cNvPicPr>
          <p:nvPr userDrawn="1"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1"/>
            <a:ext cx="9144000" cy="687182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705599"/>
            <a:ext cx="9144000" cy="1662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88392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2057400"/>
            <a:ext cx="8839200" cy="4267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81200" y="6554788"/>
            <a:ext cx="5334000" cy="307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40FB7-0AEB-A844-9D19-27F35F63E722}" type="datetime2">
              <a:rPr lang="en-US"/>
              <a:pPr>
                <a:defRPr/>
              </a:pPr>
              <a:t>Friday, April 16, 2010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705600"/>
            <a:ext cx="9144000" cy="166222"/>
          </a:xfrm>
          <a:prstGeom prst="rect">
            <a:avLst/>
          </a:prstGeom>
          <a:solidFill>
            <a:srgbClr val="E838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oronto_ppt_template_fade_sm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8708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705600"/>
            <a:ext cx="9144000" cy="166222"/>
          </a:xfrm>
          <a:prstGeom prst="rect">
            <a:avLst/>
          </a:prstGeom>
          <a:solidFill>
            <a:srgbClr val="E838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8996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 descr="toronto_ppt_template_fade_sm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0316"/>
            <a:ext cx="9144000" cy="67376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705600"/>
            <a:ext cx="9144000" cy="166222"/>
          </a:xfrm>
          <a:prstGeom prst="rect">
            <a:avLst/>
          </a:prstGeom>
          <a:solidFill>
            <a:srgbClr val="E838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oronto_ppt_template_fade_sm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0316"/>
            <a:ext cx="9144000" cy="6737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705600"/>
            <a:ext cx="9144000" cy="166222"/>
          </a:xfrm>
          <a:prstGeom prst="rect">
            <a:avLst/>
          </a:prstGeom>
          <a:solidFill>
            <a:srgbClr val="E838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705600"/>
            <a:ext cx="9144000" cy="166222"/>
          </a:xfrm>
          <a:prstGeom prst="rect">
            <a:avLst/>
          </a:prstGeom>
          <a:solidFill>
            <a:srgbClr val="E838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oronto_ppt_template_fade_sm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0316"/>
            <a:ext cx="9144000" cy="6737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4075"/>
            <a:ext cx="8229600" cy="1143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7963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7963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705600"/>
            <a:ext cx="9144000" cy="166222"/>
          </a:xfrm>
          <a:prstGeom prst="rect">
            <a:avLst/>
          </a:prstGeom>
          <a:solidFill>
            <a:srgbClr val="E838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oronto_ppt_template_fade_sm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0316"/>
            <a:ext cx="9144000" cy="6737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4075"/>
            <a:ext cx="8229600" cy="1143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4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114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754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754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705600"/>
            <a:ext cx="9144000" cy="166222"/>
          </a:xfrm>
          <a:prstGeom prst="rect">
            <a:avLst/>
          </a:prstGeom>
          <a:solidFill>
            <a:srgbClr val="E838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oronto_ppt_template_fade_sm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0316"/>
            <a:ext cx="9144000" cy="6737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705600"/>
            <a:ext cx="9144000" cy="166222"/>
          </a:xfrm>
          <a:prstGeom prst="rect">
            <a:avLst/>
          </a:prstGeom>
          <a:solidFill>
            <a:srgbClr val="E838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oronto_ppt_template_fade_sm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0316"/>
            <a:ext cx="9144000" cy="6737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43000"/>
            <a:ext cx="5111750" cy="4983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0" r:id="rId2"/>
    <p:sldLayoutId id="2147483650" r:id="rId3"/>
    <p:sldLayoutId id="2147483651" r:id="rId4"/>
    <p:sldLayoutId id="2147483655" r:id="rId5"/>
    <p:sldLayoutId id="2147483652" r:id="rId6"/>
    <p:sldLayoutId id="2147483653" r:id="rId7"/>
    <p:sldLayoutId id="2147483654" r:id="rId8"/>
    <p:sldLayoutId id="2147483656" r:id="rId9"/>
    <p:sldLayoutId id="2147483657" r:id="rId10"/>
    <p:sldLayoutId id="2147483649" r:id="rId11"/>
    <p:sldLayoutId id="2147483659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software.merit.edu/darknet/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Registration Services</a:t>
            </a:r>
            <a:endParaRPr lang="en-US" dirty="0"/>
          </a:p>
        </p:txBody>
      </p:sp>
      <p:sp>
        <p:nvSpPr>
          <p:cNvPr id="28" name="Subtitle 2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Leslie Nobile, Director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7" descr="Dearborn_leslie_pwptcharts1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68300" y="1524000"/>
            <a:ext cx="8390283" cy="483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itle 1"/>
          <p:cNvSpPr>
            <a:spLocks noGrp="1"/>
          </p:cNvSpPr>
          <p:nvPr>
            <p:ph type="title" idx="4294967295"/>
          </p:nvPr>
        </p:nvSpPr>
        <p:spPr>
          <a:xfrm>
            <a:off x="368300" y="939800"/>
            <a:ext cx="7861300" cy="849313"/>
          </a:xfrm>
        </p:spPr>
        <p:txBody>
          <a:bodyPr/>
          <a:lstStyle/>
          <a:p>
            <a:r>
              <a:rPr lang="en-US" dirty="0">
                <a:latin typeface="Century Gothic" pitchFamily="32" charset="0"/>
                <a:ea typeface="Century Gothic" pitchFamily="32" charset="0"/>
                <a:cs typeface="Century Gothic" pitchFamily="32" charset="0"/>
              </a:rPr>
              <a:t>IPv4 Requests Received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9" descr="Dearborn_leslie_pwptcharts2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198" y="1618317"/>
            <a:ext cx="8140702" cy="499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itle 1"/>
          <p:cNvSpPr txBox="1">
            <a:spLocks/>
          </p:cNvSpPr>
          <p:nvPr/>
        </p:nvSpPr>
        <p:spPr bwMode="auto">
          <a:xfrm>
            <a:off x="457198" y="1193660"/>
            <a:ext cx="82296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4400" b="1" dirty="0">
                <a:latin typeface="Century Gothic" pitchFamily="32" charset="0"/>
              </a:rPr>
              <a:t>IPv4 Addresses Issued (/24s)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7" descr="Dearborn_leslie_pwptcharts3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" y="1600200"/>
            <a:ext cx="9144000" cy="488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le 1"/>
          <p:cNvSpPr txBox="1">
            <a:spLocks/>
          </p:cNvSpPr>
          <p:nvPr/>
        </p:nvSpPr>
        <p:spPr bwMode="auto">
          <a:xfrm>
            <a:off x="368300" y="939800"/>
            <a:ext cx="82296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4400" b="1" dirty="0">
                <a:latin typeface="Century Gothic" pitchFamily="32" charset="0"/>
              </a:rPr>
              <a:t>IPv6 Requests Received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7" descr="Dearborn_leslie_pwptcharts4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1371600"/>
            <a:ext cx="9144000" cy="5267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itle 1"/>
          <p:cNvSpPr txBox="1">
            <a:spLocks/>
          </p:cNvSpPr>
          <p:nvPr/>
        </p:nvSpPr>
        <p:spPr bwMode="auto">
          <a:xfrm>
            <a:off x="368300" y="939800"/>
            <a:ext cx="82296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4400" b="1" dirty="0">
                <a:latin typeface="Century Gothic" pitchFamily="32" charset="0"/>
              </a:rPr>
              <a:t>IPv6 Allocations Issued (/32s)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7" descr="Dearborn_leslie_pwptcharts4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4800" y="1201190"/>
            <a:ext cx="8866157" cy="5437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itle 1"/>
          <p:cNvSpPr txBox="1">
            <a:spLocks/>
          </p:cNvSpPr>
          <p:nvPr/>
        </p:nvSpPr>
        <p:spPr bwMode="auto">
          <a:xfrm>
            <a:off x="368300" y="939800"/>
            <a:ext cx="82296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4400" b="1" dirty="0">
                <a:latin typeface="Century Gothic" pitchFamily="32" charset="0"/>
              </a:rPr>
              <a:t>IPv6 </a:t>
            </a:r>
            <a:r>
              <a:rPr lang="en-US" sz="4400" b="1" dirty="0" smtClean="0">
                <a:latin typeface="Century Gothic" pitchFamily="32" charset="0"/>
              </a:rPr>
              <a:t>Assignments Issued</a:t>
            </a:r>
            <a:endParaRPr lang="en-US" sz="4400" b="1" dirty="0">
              <a:latin typeface="Century Gothic" pitchFamily="3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Pv4 and IPv6 sub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76400" y="1884889"/>
            <a:ext cx="5978391" cy="42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457200"/>
            <a:ext cx="6476999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IPv4 </a:t>
            </a:r>
            <a:r>
              <a:rPr lang="en-US" sz="3600" dirty="0" err="1" smtClean="0"/>
              <a:t>vs</a:t>
            </a:r>
            <a:r>
              <a:rPr lang="en-US" sz="3600" dirty="0" smtClean="0"/>
              <a:t> IPv6 Subscribers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1409701"/>
            <a:ext cx="8229600" cy="876300"/>
          </a:xfrm>
        </p:spPr>
        <p:txBody>
          <a:bodyPr/>
          <a:lstStyle/>
          <a:p>
            <a:r>
              <a:rPr lang="en-US" sz="2800" dirty="0" smtClean="0"/>
              <a:t>3,366 IPv4 ISP subscribers today</a:t>
            </a:r>
          </a:p>
          <a:p>
            <a:pPr lvl="1"/>
            <a:r>
              <a:rPr lang="en-US" sz="1600" dirty="0" smtClean="0"/>
              <a:t>2,295 (80%) do not have IPv6 allocations</a:t>
            </a:r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1" y="6110327"/>
            <a:ext cx="89153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**At our current allocation rate (~30 new IPv6 subscribers per month), it will take over 7 years for every v4 ISP to get v6</a:t>
            </a: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C:\Documents and Settings\leslien\Local Settings\Temporary Internet Files\Content.IE5\P9WIMAOI\MPj04395360000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524000"/>
            <a:ext cx="7046912" cy="387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6375" y="762000"/>
            <a:ext cx="4006850" cy="1069975"/>
          </a:xfrm>
        </p:spPr>
        <p:txBody>
          <a:bodyPr/>
          <a:lstStyle/>
          <a:p>
            <a:r>
              <a:rPr lang="en-US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RSD Team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0025" y="2135188"/>
            <a:ext cx="4816475" cy="914400"/>
          </a:xfrm>
        </p:spPr>
        <p:txBody>
          <a:bodyPr/>
          <a:lstStyle/>
          <a:p>
            <a:pPr>
              <a:lnSpc>
                <a:spcPct val="75000"/>
              </a:lnSpc>
              <a:spcAft>
                <a:spcPts val="600"/>
              </a:spcAft>
              <a:buFont typeface="Wingdings 2" pitchFamily="-109" charset="2"/>
              <a:buNone/>
            </a:pPr>
            <a:r>
              <a:rPr lang="en-US" sz="2800" b="1" u="sng" dirty="0">
                <a:solidFill>
                  <a:srgbClr val="008CB5"/>
                </a:solidFill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Principal Resource </a:t>
            </a:r>
            <a:r>
              <a:rPr lang="en-US" sz="2800" b="1" u="sng" dirty="0" smtClean="0">
                <a:solidFill>
                  <a:srgbClr val="008CB5"/>
                </a:solidFill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Analyst</a:t>
            </a:r>
          </a:p>
          <a:p>
            <a:pPr>
              <a:lnSpc>
                <a:spcPct val="75000"/>
              </a:lnSpc>
              <a:buFont typeface="Wingdings 2" pitchFamily="-109" charset="2"/>
              <a:buNone/>
            </a:pPr>
            <a:r>
              <a:rPr lang="en-US" sz="2800" b="0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Cathy </a:t>
            </a:r>
            <a:r>
              <a:rPr lang="en-US" sz="2800" b="0" dirty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Clements</a:t>
            </a:r>
          </a:p>
          <a:p>
            <a:pPr lvl="1">
              <a:lnSpc>
                <a:spcPct val="75000"/>
              </a:lnSpc>
            </a:pPr>
            <a:endParaRPr lang="en-US" dirty="0">
              <a:latin typeface="Century Gothic" pitchFamily="-109" charset="0"/>
              <a:ea typeface="Century Gothic" pitchFamily="-109" charset="0"/>
              <a:cs typeface="Century Gothic" pitchFamily="-109" charset="0"/>
            </a:endParaRPr>
          </a:p>
          <a:p>
            <a:pPr>
              <a:lnSpc>
                <a:spcPct val="75000"/>
              </a:lnSpc>
            </a:pPr>
            <a:endParaRPr lang="en-US" dirty="0">
              <a:latin typeface="Century Gothic" pitchFamily="-109" charset="0"/>
              <a:ea typeface="Century Gothic" pitchFamily="-109" charset="0"/>
              <a:cs typeface="Century Gothic" pitchFamily="-109" charset="0"/>
            </a:endParaRPr>
          </a:p>
          <a:p>
            <a:pPr>
              <a:lnSpc>
                <a:spcPct val="75000"/>
              </a:lnSpc>
            </a:pPr>
            <a:endParaRPr lang="en-US" sz="2400" dirty="0">
              <a:latin typeface="Century Gothic" pitchFamily="-109" charset="0"/>
              <a:ea typeface="Century Gothic" pitchFamily="-109" charset="0"/>
              <a:cs typeface="Century Gothic" pitchFamily="-109" charset="0"/>
            </a:endParaRPr>
          </a:p>
          <a:p>
            <a:pPr>
              <a:lnSpc>
                <a:spcPct val="75000"/>
              </a:lnSpc>
            </a:pPr>
            <a:endParaRPr lang="en-US" sz="2400" dirty="0">
              <a:latin typeface="Century Gothic" pitchFamily="-109" charset="0"/>
              <a:ea typeface="Century Gothic" pitchFamily="-109" charset="0"/>
              <a:cs typeface="Century Gothic" pitchFamily="-109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632325" y="4456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5105400" y="3200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158750" y="3405188"/>
            <a:ext cx="40544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75000"/>
              </a:lnSpc>
              <a:spcBef>
                <a:spcPct val="10000"/>
              </a:spcBef>
              <a:spcAft>
                <a:spcPts val="938"/>
              </a:spcAft>
              <a:buClr>
                <a:srgbClr val="FFCC00"/>
              </a:buClr>
              <a:buSzPct val="75000"/>
              <a:buFont typeface="Wingdings 2" pitchFamily="-106" charset="2"/>
              <a:buNone/>
              <a:tabLst>
                <a:tab pos="914400" algn="l"/>
                <a:tab pos="1255713" algn="l"/>
                <a:tab pos="1652588" algn="l"/>
                <a:tab pos="2060575" algn="l"/>
              </a:tabLst>
              <a:defRPr/>
            </a:pPr>
            <a:r>
              <a:rPr lang="en-US" sz="2800" b="1" u="sng" dirty="0">
                <a:solidFill>
                  <a:srgbClr val="008CB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pitchFamily="-106" charset="0"/>
                <a:ea typeface="Century Gothic" pitchFamily="-106" charset="0"/>
                <a:cs typeface="Century Gothic" pitchFamily="-106" charset="0"/>
              </a:rPr>
              <a:t>Tec</a:t>
            </a:r>
            <a:r>
              <a:rPr lang="en-US" sz="2800" b="1" u="sng" dirty="0">
                <a:solidFill>
                  <a:srgbClr val="008CB5"/>
                </a:solidFill>
                <a:latin typeface="Century Gothic" pitchFamily="-106" charset="0"/>
                <a:ea typeface="Century Gothic" pitchFamily="-106" charset="0"/>
                <a:cs typeface="Century Gothic" pitchFamily="-106" charset="0"/>
              </a:rPr>
              <a:t>hnical Specialist</a:t>
            </a:r>
          </a:p>
          <a:p>
            <a:pPr marL="342900" indent="-342900">
              <a:lnSpc>
                <a:spcPct val="75000"/>
              </a:lnSpc>
              <a:spcBef>
                <a:spcPct val="10000"/>
              </a:spcBef>
              <a:spcAft>
                <a:spcPct val="10000"/>
              </a:spcAft>
              <a:buClr>
                <a:srgbClr val="FFCC00"/>
              </a:buClr>
              <a:buSzPct val="75000"/>
              <a:buFont typeface="Wingdings 2" pitchFamily="-106" charset="2"/>
              <a:buNone/>
              <a:tabLst>
                <a:tab pos="914400" algn="l"/>
                <a:tab pos="1255713" algn="l"/>
                <a:tab pos="1652588" algn="l"/>
                <a:tab pos="2060575" algn="l"/>
              </a:tabLst>
              <a:defRPr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  <a:latin typeface="Century Gothic" pitchFamily="-106" charset="0"/>
                <a:ea typeface="Century Gothic" pitchFamily="-106" charset="0"/>
                <a:cs typeface="Century Gothic" pitchFamily="-106" charset="0"/>
              </a:rPr>
              <a:t>David </a:t>
            </a:r>
            <a:r>
              <a:rPr lang="en-US" sz="28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entury Gothic" pitchFamily="-106" charset="0"/>
                <a:ea typeface="Century Gothic" pitchFamily="-106" charset="0"/>
                <a:cs typeface="Century Gothic" pitchFamily="-106" charset="0"/>
              </a:rPr>
              <a:t>Hu</a:t>
            </a:r>
            <a:r>
              <a:rPr lang="en-US" sz="2800" dirty="0" err="1">
                <a:latin typeface="Century Gothic" pitchFamily="-106" charset="0"/>
                <a:ea typeface="Century Gothic" pitchFamily="-106" charset="0"/>
                <a:cs typeface="Century Gothic" pitchFamily="-106" charset="0"/>
              </a:rPr>
              <a:t>berman</a:t>
            </a:r>
            <a:endParaRPr lang="en-US" sz="2800" dirty="0">
              <a:latin typeface="Century Gothic" pitchFamily="-106" charset="0"/>
              <a:ea typeface="Century Gothic" pitchFamily="-106" charset="0"/>
              <a:cs typeface="Century Gothic" pitchFamily="-106" charset="0"/>
            </a:endParaRPr>
          </a:p>
          <a:p>
            <a:pPr marL="804863" lvl="1" indent="-347663" fontAlgn="ctr">
              <a:lnSpc>
                <a:spcPct val="75000"/>
              </a:lnSpc>
              <a:spcBef>
                <a:spcPct val="10000"/>
              </a:spcBef>
              <a:spcAft>
                <a:spcPct val="10000"/>
              </a:spcAft>
              <a:buClr>
                <a:srgbClr val="FFCC00"/>
              </a:buClr>
              <a:buSzPct val="90000"/>
              <a:buFont typeface="Wingdings" pitchFamily="-106" charset="2"/>
              <a:buNone/>
              <a:tabLst>
                <a:tab pos="914400" algn="l"/>
                <a:tab pos="1255713" algn="l"/>
                <a:tab pos="1652588" algn="l"/>
                <a:tab pos="2060575" algn="l"/>
              </a:tabLst>
              <a:defRPr/>
            </a:pPr>
            <a:endParaRPr lang="en-US" sz="3200" dirty="0">
              <a:effectLst>
                <a:outerShdw blurRad="38100" dist="38100" dir="2700000" algn="tl">
                  <a:srgbClr val="DDDDDD"/>
                </a:outerShdw>
              </a:effectLst>
              <a:latin typeface="Futura Md BT" pitchFamily="34" charset="0"/>
            </a:endParaRPr>
          </a:p>
          <a:p>
            <a:pPr marL="804863" lvl="1" indent="-347663" fontAlgn="ctr">
              <a:lnSpc>
                <a:spcPct val="75000"/>
              </a:lnSpc>
              <a:spcBef>
                <a:spcPct val="10000"/>
              </a:spcBef>
              <a:spcAft>
                <a:spcPct val="10000"/>
              </a:spcAft>
              <a:buClr>
                <a:srgbClr val="FFCC00"/>
              </a:buClr>
              <a:buSzPct val="90000"/>
              <a:buFont typeface="Wingdings" pitchFamily="-106" charset="2"/>
              <a:buNone/>
              <a:tabLst>
                <a:tab pos="914400" algn="l"/>
                <a:tab pos="1255713" algn="l"/>
                <a:tab pos="1652588" algn="l"/>
                <a:tab pos="2060575" algn="l"/>
              </a:tabLst>
              <a:defRPr/>
            </a:pP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Futura Md BT" pitchFamily="34" charset="0"/>
            </a:endParaRPr>
          </a:p>
          <a:p>
            <a:pPr marL="342900" indent="-342900">
              <a:lnSpc>
                <a:spcPct val="75000"/>
              </a:lnSpc>
              <a:spcBef>
                <a:spcPct val="10000"/>
              </a:spcBef>
              <a:spcAft>
                <a:spcPct val="10000"/>
              </a:spcAft>
              <a:buClr>
                <a:srgbClr val="FFCC00"/>
              </a:buClr>
              <a:buSzPct val="75000"/>
              <a:buFont typeface="Wingdings 2" pitchFamily="-106" charset="2"/>
              <a:buChar char=""/>
              <a:tabLst>
                <a:tab pos="914400" algn="l"/>
                <a:tab pos="1255713" algn="l"/>
                <a:tab pos="1652588" algn="l"/>
                <a:tab pos="2060575" algn="l"/>
              </a:tabLst>
              <a:defRPr/>
            </a:pP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Futura Hv BT" pitchFamily="34" charset="0"/>
            </a:endParaRPr>
          </a:p>
        </p:txBody>
      </p:sp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5353050" y="2058988"/>
            <a:ext cx="3702050" cy="281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u="sng" dirty="0">
                <a:solidFill>
                  <a:srgbClr val="008CB5"/>
                </a:solidFill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Resource Analysts</a:t>
            </a:r>
            <a:endParaRPr lang="en-US" sz="2800" u="sng" dirty="0">
              <a:solidFill>
                <a:srgbClr val="008CB5"/>
              </a:solidFill>
              <a:latin typeface="Century Gothic" pitchFamily="-109" charset="0"/>
              <a:ea typeface="Century Gothic" pitchFamily="-109" charset="0"/>
              <a:cs typeface="Century Gothic" pitchFamily="-109" charset="0"/>
            </a:endParaRPr>
          </a:p>
          <a:p>
            <a:r>
              <a:rPr lang="en-US" sz="2800" dirty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Doreen </a:t>
            </a:r>
            <a:r>
              <a:rPr lang="en-US" sz="2800" dirty="0" err="1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Marraffa</a:t>
            </a:r>
            <a:endParaRPr lang="en-US" sz="2800" dirty="0">
              <a:latin typeface="Century Gothic" pitchFamily="-109" charset="0"/>
              <a:ea typeface="Century Gothic" pitchFamily="-109" charset="0"/>
              <a:cs typeface="Century Gothic" pitchFamily="-109" charset="0"/>
            </a:endParaRPr>
          </a:p>
          <a:p>
            <a:r>
              <a:rPr lang="en-US" sz="2800" dirty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Sue </a:t>
            </a:r>
            <a:r>
              <a:rPr lang="en-US" sz="2800" dirty="0" err="1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Dobert</a:t>
            </a:r>
            <a:endParaRPr lang="en-US" sz="2800" dirty="0">
              <a:latin typeface="Century Gothic" pitchFamily="-109" charset="0"/>
              <a:ea typeface="Century Gothic" pitchFamily="-109" charset="0"/>
              <a:cs typeface="Century Gothic" pitchFamily="-109" charset="0"/>
            </a:endParaRPr>
          </a:p>
          <a:p>
            <a:r>
              <a:rPr lang="en-US" sz="2800" dirty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Mike </a:t>
            </a:r>
            <a:r>
              <a:rPr lang="en-US" sz="2800" dirty="0" err="1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Pappano</a:t>
            </a:r>
            <a:endParaRPr lang="en-US" sz="2800" dirty="0">
              <a:latin typeface="Century Gothic" pitchFamily="-109" charset="0"/>
              <a:ea typeface="Century Gothic" pitchFamily="-109" charset="0"/>
              <a:cs typeface="Century Gothic" pitchFamily="-109" charset="0"/>
            </a:endParaRPr>
          </a:p>
          <a:p>
            <a:r>
              <a:rPr lang="en-US" sz="2800" dirty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Lisa </a:t>
            </a:r>
            <a:r>
              <a:rPr lang="en-US" sz="2800" dirty="0" err="1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Liedel</a:t>
            </a:r>
            <a:endParaRPr lang="en-US" sz="2800" dirty="0" smtClean="0">
              <a:latin typeface="Century Gothic" pitchFamily="-109" charset="0"/>
              <a:ea typeface="Century Gothic" pitchFamily="-109" charset="0"/>
              <a:cs typeface="Century Gothic" pitchFamily="-109" charset="0"/>
            </a:endParaRPr>
          </a:p>
          <a:p>
            <a:r>
              <a:rPr lang="en-US" sz="2800" dirty="0" smtClean="0">
                <a:latin typeface="Century Gothic"/>
                <a:cs typeface="Century Gothic"/>
              </a:rPr>
              <a:t>Chad Eastman</a:t>
            </a:r>
            <a:endParaRPr lang="en-US" sz="2800" dirty="0">
              <a:latin typeface="Century Gothic"/>
              <a:cs typeface="Century Gothic"/>
            </a:endParaRPr>
          </a:p>
        </p:txBody>
      </p:sp>
      <p:sp>
        <p:nvSpPr>
          <p:cNvPr id="15368" name="Text Box 12"/>
          <p:cNvSpPr txBox="1">
            <a:spLocks noChangeArrowheads="1"/>
          </p:cNvSpPr>
          <p:nvPr/>
        </p:nvSpPr>
        <p:spPr bwMode="auto">
          <a:xfrm>
            <a:off x="158750" y="4545013"/>
            <a:ext cx="47688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u="sng" dirty="0">
                <a:solidFill>
                  <a:srgbClr val="008CB5"/>
                </a:solidFill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Senior Resource Analyst</a:t>
            </a:r>
          </a:p>
          <a:p>
            <a:r>
              <a:rPr lang="en-US" sz="2800" dirty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Jon Worley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60198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Current Focus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162800" cy="4343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ARIN On-line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000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Creating “user stories” and features for future releases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000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Processing Q&amp;A, </a:t>
            </a:r>
            <a:r>
              <a:rPr lang="en-US" sz="2000" dirty="0" err="1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POCs</a:t>
            </a:r>
            <a:r>
              <a:rPr lang="en-US" sz="2000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, Orgs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000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Developing new processes and procedures</a:t>
            </a:r>
          </a:p>
          <a:p>
            <a:pPr eaLnBrk="1" hangingPunct="1"/>
            <a:r>
              <a:rPr lang="en-US" sz="2800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Process Enhancements</a:t>
            </a:r>
          </a:p>
          <a:p>
            <a:r>
              <a:rPr lang="en-US" sz="2800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Resource Revocation and Reclamation</a:t>
            </a:r>
          </a:p>
          <a:p>
            <a:r>
              <a:rPr lang="en-US" sz="2800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Legacy RSA</a:t>
            </a:r>
          </a:p>
          <a:p>
            <a:pPr eaLnBrk="1" hangingPunct="1"/>
            <a:r>
              <a:rPr lang="en-US" sz="2800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And business as usual of course…</a:t>
            </a:r>
          </a:p>
          <a:p>
            <a:pPr eaLnBrk="1" hangingPunct="1">
              <a:spcAft>
                <a:spcPts val="1200"/>
              </a:spcAft>
            </a:pPr>
            <a:endParaRPr lang="en-US" sz="2800" dirty="0" smtClean="0">
              <a:latin typeface="Century Gothic" pitchFamily="-109" charset="0"/>
              <a:ea typeface="Century Gothic" pitchFamily="-109" charset="0"/>
              <a:cs typeface="Century Gothic" pitchFamily="-109" charset="0"/>
            </a:endParaRPr>
          </a:p>
          <a:p>
            <a:pPr eaLnBrk="1" hangingPunct="1">
              <a:spcAft>
                <a:spcPts val="1200"/>
              </a:spcAft>
            </a:pPr>
            <a:endParaRPr lang="en-US" dirty="0" smtClean="0">
              <a:latin typeface="Century Gothic" pitchFamily="-109" charset="0"/>
              <a:ea typeface="Century Gothic" pitchFamily="-109" charset="0"/>
              <a:cs typeface="Century Gothic" pitchFamily="-10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28600" y="838200"/>
            <a:ext cx="7924800" cy="914400"/>
          </a:xfrm>
        </p:spPr>
        <p:txBody>
          <a:bodyPr/>
          <a:lstStyle/>
          <a:p>
            <a:r>
              <a:rPr lang="en-US" dirty="0" smtClean="0"/>
              <a:t>Process Enhancements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1828800"/>
            <a:ext cx="7924800" cy="4431713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3027" dirty="0" smtClean="0">
                <a:latin typeface="Century Gothic" pitchFamily="35" charset="0"/>
                <a:ea typeface="ＭＳ Ｐゴシック" pitchFamily="35" charset="-128"/>
              </a:rPr>
              <a:t>Stringent data verification procedures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entury Gothic" pitchFamily="35" charset="0"/>
                <a:ea typeface="ＭＳ Ｐゴシック" pitchFamily="35" charset="-128"/>
              </a:rPr>
              <a:t>New Orgs vetted up front, Org </a:t>
            </a:r>
            <a:r>
              <a:rPr lang="en-US" dirty="0" err="1" smtClean="0">
                <a:latin typeface="Century Gothic" pitchFamily="35" charset="0"/>
                <a:ea typeface="ＭＳ Ｐゴシック" pitchFamily="35" charset="-128"/>
              </a:rPr>
              <a:t>mods</a:t>
            </a:r>
            <a:r>
              <a:rPr lang="en-US" dirty="0" smtClean="0">
                <a:latin typeface="Century Gothic" pitchFamily="35" charset="0"/>
                <a:ea typeface="ＭＳ Ｐゴシック" pitchFamily="35" charset="-128"/>
              </a:rPr>
              <a:t> vetted every 12 months </a:t>
            </a:r>
          </a:p>
          <a:p>
            <a:r>
              <a:rPr lang="en-US" sz="3027" dirty="0" smtClean="0">
                <a:latin typeface="Century Gothic" pitchFamily="35" charset="0"/>
                <a:ea typeface="ＭＳ Ｐゴシック" pitchFamily="35" charset="-128"/>
              </a:rPr>
              <a:t>“Officer Attestation”</a:t>
            </a:r>
          </a:p>
          <a:p>
            <a:r>
              <a:rPr lang="en-US" sz="3027" dirty="0" smtClean="0">
                <a:latin typeface="Century Gothic" pitchFamily="35" charset="0"/>
                <a:ea typeface="ＭＳ Ｐゴシック" pitchFamily="35" charset="-128"/>
              </a:rPr>
              <a:t>Peer review of IPv4 resource requests</a:t>
            </a:r>
          </a:p>
          <a:p>
            <a:r>
              <a:rPr lang="en-US" sz="3027" dirty="0" smtClean="0">
                <a:latin typeface="Century Gothic" pitchFamily="35" charset="0"/>
                <a:ea typeface="ＭＳ Ｐゴシック" pitchFamily="35" charset="-128"/>
              </a:rPr>
              <a:t>Checking utilization on </a:t>
            </a:r>
            <a:r>
              <a:rPr lang="en-US" sz="3027" u="sng" dirty="0" smtClean="0">
                <a:latin typeface="Century Gothic" pitchFamily="35" charset="0"/>
                <a:ea typeface="ＭＳ Ｐゴシック" pitchFamily="35" charset="-128"/>
              </a:rPr>
              <a:t>all</a:t>
            </a:r>
            <a:r>
              <a:rPr lang="en-US" sz="3027" dirty="0" smtClean="0">
                <a:latin typeface="Century Gothic" pitchFamily="35" charset="0"/>
                <a:ea typeface="ＭＳ Ｐゴシック" pitchFamily="35" charset="-128"/>
              </a:rPr>
              <a:t> past allocations</a:t>
            </a:r>
          </a:p>
          <a:p>
            <a:r>
              <a:rPr lang="en-US" sz="3027" dirty="0" smtClean="0">
                <a:latin typeface="Century Gothic" pitchFamily="35" charset="0"/>
                <a:ea typeface="ＭＳ Ｐゴシック" pitchFamily="35" charset="-128"/>
              </a:rPr>
              <a:t>Asking about future IPv4 </a:t>
            </a:r>
            <a:r>
              <a:rPr lang="en-US" sz="3027" u="sng" dirty="0" smtClean="0">
                <a:latin typeface="Century Gothic" pitchFamily="35" charset="0"/>
                <a:ea typeface="ＭＳ Ｐゴシック" pitchFamily="35" charset="-128"/>
              </a:rPr>
              <a:t>and</a:t>
            </a:r>
            <a:r>
              <a:rPr lang="en-US" sz="3027" dirty="0" smtClean="0">
                <a:latin typeface="Century Gothic" pitchFamily="35" charset="0"/>
                <a:ea typeface="ＭＳ Ｐゴシック" pitchFamily="35" charset="-128"/>
              </a:rPr>
              <a:t> IPv6 plans on IPv4 requests</a:t>
            </a:r>
          </a:p>
          <a:p>
            <a:r>
              <a:rPr lang="en-US" sz="3027" dirty="0" smtClean="0">
                <a:latin typeface="Century Gothic" pitchFamily="35" charset="0"/>
                <a:ea typeface="ＭＳ Ｐゴシック" pitchFamily="35" charset="-128"/>
              </a:rPr>
              <a:t>Fraud detection and follow up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3012" name="Group 36"/>
          <p:cNvGraphicFramePr>
            <a:graphicFrameLocks noGrp="1"/>
          </p:cNvGraphicFramePr>
          <p:nvPr>
            <p:ph idx="4294967295"/>
          </p:nvPr>
        </p:nvGraphicFramePr>
        <p:xfrm>
          <a:off x="495300" y="1066800"/>
          <a:ext cx="8267700" cy="4267199"/>
        </p:xfrm>
        <a:graphic>
          <a:graphicData uri="http://schemas.openxmlformats.org/drawingml/2006/table">
            <a:tbl>
              <a:tblPr/>
              <a:tblGrid>
                <a:gridCol w="4114060"/>
                <a:gridCol w="2501900"/>
                <a:gridCol w="1651740"/>
              </a:tblGrid>
              <a:tr h="142595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75000"/>
                        <a:buFont typeface="Wingdings 2" pitchFamily="-106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 Black" pitchFamily="-106" charset="0"/>
                          <a:ea typeface="Arial" pitchFamily="-106" charset="0"/>
                          <a:cs typeface="Arial" pitchFamily="-106" charset="0"/>
                        </a:rPr>
                        <a:t>Recovered Resources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75000"/>
                        <a:buFont typeface="Wingdings 2" pitchFamily="-106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 Black" pitchFamily="-106" charset="0"/>
                          <a:ea typeface="Arial" pitchFamily="-106" charset="0"/>
                          <a:cs typeface="Arial" pitchFamily="-106" charset="0"/>
                        </a:rPr>
                        <a:t>Jan 1, 2005 – Mar 31, 2010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886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75000"/>
                        <a:buFont typeface="Wingdings 2" pitchFamily="-106" charset="2"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Futura Hv BT" pitchFamily="34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75000"/>
                        <a:buFont typeface="Wingdings 2" pitchFamily="-106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Futura Hv BT" pitchFamily="34" charset="0"/>
                          <a:ea typeface="Arial" pitchFamily="-106" charset="0"/>
                          <a:cs typeface="Arial" pitchFamily="-106" charset="0"/>
                        </a:rPr>
                        <a:t>/16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75000"/>
                        <a:buFont typeface="Wingdings 2" pitchFamily="-106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Futura Hv BT" pitchFamily="34" charset="0"/>
                          <a:ea typeface="Arial" pitchFamily="-106" charset="0"/>
                          <a:cs typeface="Arial" pitchFamily="-106" charset="0"/>
                        </a:rPr>
                        <a:t>equivalents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75000"/>
                        <a:buFont typeface="Wingdings 2" pitchFamily="-106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Futura Hv BT" pitchFamily="34" charset="0"/>
                          <a:ea typeface="Arial" pitchFamily="-106" charset="0"/>
                          <a:cs typeface="Arial" pitchFamily="-106" charset="0"/>
                        </a:rPr>
                        <a:t>ASNs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8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75000"/>
                        <a:buFont typeface="Wingdings 2" pitchFamily="-106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Futura Hv BT" pitchFamily="34" charset="0"/>
                          <a:ea typeface="Arial" pitchFamily="-106" charset="0"/>
                          <a:cs typeface="Arial" pitchFamily="-106" charset="0"/>
                        </a:rPr>
                        <a:t>*Returned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75000"/>
                        <a:buFont typeface="Wingdings 2" pitchFamily="-106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Futura Hv BT" pitchFamily="34" charset="0"/>
                          <a:ea typeface="Arial" pitchFamily="-106" charset="0"/>
                          <a:cs typeface="Arial" pitchFamily="-106" charset="0"/>
                        </a:rPr>
                        <a:t>429.33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Futura Hv BT" pitchFamily="34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75000"/>
                        <a:buFont typeface="Wingdings 2" pitchFamily="-106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Futura Hv BT" pitchFamily="34" charset="0"/>
                          <a:ea typeface="Arial" pitchFamily="-106" charset="0"/>
                          <a:cs typeface="Arial" pitchFamily="-106" charset="0"/>
                        </a:rPr>
                        <a:t>1,342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Futura Hv BT" pitchFamily="34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75000"/>
                        <a:buFont typeface="Wingdings 2" pitchFamily="-106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Futura Hv BT" pitchFamily="34" charset="0"/>
                          <a:ea typeface="Arial" pitchFamily="-106" charset="0"/>
                          <a:cs typeface="Arial" pitchFamily="-106" charset="0"/>
                        </a:rPr>
                        <a:t>*Revoked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75000"/>
                        <a:buFont typeface="Wingdings 2" pitchFamily="-106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Futura Hv BT" pitchFamily="34" charset="0"/>
                          <a:ea typeface="Arial" pitchFamily="-106" charset="0"/>
                          <a:cs typeface="Arial" pitchFamily="-106" charset="0"/>
                        </a:rPr>
                        <a:t>87.83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Futura Hv BT" pitchFamily="34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75000"/>
                        <a:buFont typeface="Wingdings 2" pitchFamily="-106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Futura Hv BT" pitchFamily="34" charset="0"/>
                          <a:ea typeface="Arial" pitchFamily="-106" charset="0"/>
                          <a:cs typeface="Arial" pitchFamily="-106" charset="0"/>
                        </a:rPr>
                        <a:t>4,427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Futura Hv BT" pitchFamily="34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0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75000"/>
                        <a:buFont typeface="Wingdings 2" pitchFamily="-106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Futura Hv BT" pitchFamily="34" charset="0"/>
                          <a:ea typeface="Arial" pitchFamily="-106" charset="0"/>
                          <a:cs typeface="Arial" pitchFamily="-106" charset="0"/>
                        </a:rPr>
                        <a:t>*Reclaimed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75000"/>
                        <a:buFont typeface="Wingdings 2" pitchFamily="-106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Futura Hv BT" pitchFamily="34" charset="0"/>
                          <a:ea typeface="Arial" pitchFamily="-106" charset="0"/>
                          <a:cs typeface="Arial" pitchFamily="-106" charset="0"/>
                        </a:rPr>
                        <a:t>2.04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Futura Hv BT" pitchFamily="34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75000"/>
                        <a:buFont typeface="Wingdings 2" pitchFamily="-106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Futura Hv BT" pitchFamily="34" charset="0"/>
                          <a:ea typeface="Arial" pitchFamily="-106" charset="0"/>
                          <a:cs typeface="Arial" pitchFamily="-106" charset="0"/>
                        </a:rPr>
                        <a:t>9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Futura Hv BT" pitchFamily="34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483" name="Text Box 31"/>
          <p:cNvSpPr txBox="1">
            <a:spLocks noChangeArrowheads="1"/>
          </p:cNvSpPr>
          <p:nvPr/>
        </p:nvSpPr>
        <p:spPr bwMode="auto">
          <a:xfrm>
            <a:off x="495300" y="5448300"/>
            <a:ext cx="73739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*Returned = Voluntarily by registrant</a:t>
            </a:r>
          </a:p>
          <a:p>
            <a:r>
              <a:rPr lang="en-US" b="1"/>
              <a:t>*Revoked = For non-payment</a:t>
            </a:r>
          </a:p>
          <a:p>
            <a:r>
              <a:rPr lang="en-US" b="1"/>
              <a:t>*Reclaimed = For fraud, misappropriation, or business dissolution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90600" y="5429945"/>
            <a:ext cx="7391400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266700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Legacy RSA Status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09700"/>
            <a:ext cx="8763000" cy="5097463"/>
          </a:xfrm>
        </p:spPr>
        <p:txBody>
          <a:bodyPr>
            <a:normAutofit/>
          </a:bodyPr>
          <a:lstStyle/>
          <a:p>
            <a:endParaRPr lang="en-US" sz="2000" b="1" dirty="0" smtClean="0">
              <a:solidFill>
                <a:srgbClr val="000090"/>
              </a:solidFill>
            </a:endParaRPr>
          </a:p>
          <a:p>
            <a:endParaRPr lang="en-US" sz="2000" b="1" dirty="0" smtClean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721" y="1447800"/>
            <a:ext cx="4738558" cy="3521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091" y="5399782"/>
            <a:ext cx="63141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b="1" dirty="0" smtClean="0"/>
              <a:t>  Total Resources and Organizations covered under Legacy RSA:</a:t>
            </a:r>
            <a:endParaRPr lang="en-US" sz="1600" dirty="0" smtClean="0"/>
          </a:p>
          <a:p>
            <a:pPr lvl="3">
              <a:buFont typeface="Arial"/>
              <a:buChar char="•"/>
            </a:pPr>
            <a:r>
              <a:rPr lang="en-US" sz="1600" b="1" dirty="0" smtClean="0"/>
              <a:t> </a:t>
            </a:r>
            <a:r>
              <a:rPr lang="en-US" sz="1600" b="1" dirty="0" err="1" smtClean="0"/>
              <a:t>ASNs</a:t>
            </a:r>
            <a:r>
              <a:rPr lang="en-US" sz="1600" b="1" dirty="0" smtClean="0"/>
              <a:t>	          176</a:t>
            </a:r>
          </a:p>
          <a:p>
            <a:pPr lvl="3">
              <a:buFont typeface="Arial"/>
              <a:buChar char="•"/>
            </a:pPr>
            <a:r>
              <a:rPr lang="en-US" sz="1600" b="1" dirty="0" smtClean="0"/>
              <a:t> IPv4 Blocks    	1,215  (6.49 /8 equivalents)</a:t>
            </a:r>
          </a:p>
          <a:p>
            <a:pPr lvl="3">
              <a:buFont typeface="Arial"/>
              <a:buChar char="•"/>
            </a:pPr>
            <a:r>
              <a:rPr lang="en-US" sz="1600" b="1" dirty="0" smtClean="0"/>
              <a:t> </a:t>
            </a:r>
            <a:r>
              <a:rPr lang="en-US" sz="1600" b="1" dirty="0" err="1" smtClean="0"/>
              <a:t>OrgIDs</a:t>
            </a:r>
            <a:r>
              <a:rPr lang="en-US" sz="1600" b="1" dirty="0" smtClean="0"/>
              <a:t>               444  </a:t>
            </a:r>
            <a:endParaRPr lang="en-US" sz="16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28600" y="990600"/>
            <a:ext cx="8382000" cy="441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/>
            </a:r>
            <a:br>
              <a:rPr lang="en-US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</a:br>
            <a:r>
              <a:rPr lang="en-US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/>
            </a:r>
            <a:br>
              <a:rPr lang="en-US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</a:br>
            <a:r>
              <a:rPr lang="en-US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/>
            </a:r>
            <a:br>
              <a:rPr lang="en-US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</a:br>
            <a:r>
              <a:rPr lang="en-US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IPv4 Depletion</a:t>
            </a:r>
            <a:br>
              <a:rPr lang="en-US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</a:br>
            <a:r>
              <a:rPr lang="en-US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and </a:t>
            </a:r>
            <a:br>
              <a:rPr lang="en-US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</a:br>
            <a:r>
              <a:rPr lang="en-US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IPv6 Uptake</a:t>
            </a:r>
            <a:br>
              <a:rPr lang="en-US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</a:br>
            <a:r>
              <a:rPr lang="en-US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/>
            </a:r>
            <a:br>
              <a:rPr lang="en-US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</a:br>
            <a:r>
              <a:rPr lang="en-US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/>
            </a:r>
            <a:br>
              <a:rPr lang="en-US" dirty="0" smtClean="0"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</a:br>
            <a:endParaRPr lang="en-US" dirty="0" smtClean="0">
              <a:latin typeface="Century Gothic" pitchFamily="-109" charset="0"/>
              <a:ea typeface="Century Gothic" pitchFamily="-109" charset="0"/>
              <a:cs typeface="Century Gothic" pitchFamily="-109" charset="0"/>
            </a:endParaRPr>
          </a:p>
        </p:txBody>
      </p:sp>
      <p:pic>
        <p:nvPicPr>
          <p:cNvPr id="21507" name="Picture 5" descr="C:\Documents and Settings\leslien\Local Settings\Temporary Internet Files\Content.IE5\80QKABEK\MCj0432543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3042" y="1828800"/>
            <a:ext cx="397755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609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New /8s from IANA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j-ea"/>
              <a:cs typeface="Century Gothic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5800" y="1752600"/>
            <a:ext cx="76962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Received 50/8 and 107/8 in Feb 2010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Will begin issuing in near future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onsolas"/>
                <a:cs typeface="Century Gothic"/>
              </a:rPr>
              <a:t>MERIT conducted testing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onsolas"/>
                <a:cs typeface="Century Gothic"/>
              </a:rPr>
              <a:t>to “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onsolas"/>
                <a:cs typeface="Century Gothic"/>
              </a:rPr>
              <a:t>investigate the properties of unwanted traffic being sent to destinations in these ranges”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Consolas"/>
                <a:cs typeface="Century Gothic"/>
              </a:rPr>
              <a:t>Results to be published at </a:t>
            </a:r>
            <a:r>
              <a:rPr lang="en-US" sz="2400" dirty="0" smtClean="0">
                <a:latin typeface="Century Gothic"/>
                <a:ea typeface="Consolas"/>
                <a:cs typeface="Century Gothic"/>
              </a:rPr>
              <a:t/>
            </a:r>
            <a:br>
              <a:rPr lang="en-US" sz="2400" dirty="0" smtClean="0">
                <a:latin typeface="Century Gothic"/>
                <a:ea typeface="Consolas"/>
                <a:cs typeface="Century Gothic"/>
              </a:rPr>
            </a:br>
            <a:r>
              <a:rPr lang="en-US" sz="2400" dirty="0" smtClean="0">
                <a:latin typeface="Century Gothic"/>
                <a:ea typeface="Consolas"/>
                <a:cs typeface="Century Gothic"/>
                <a:hlinkClick r:id="rId2"/>
              </a:rPr>
              <a:t>http://software.merit.edu/darknet</a:t>
            </a:r>
            <a:r>
              <a:rPr lang="en-US" sz="2400" dirty="0" smtClean="0">
                <a:latin typeface="Century Gothic"/>
                <a:ea typeface="Consolas"/>
                <a:cs typeface="Century Gothic"/>
                <a:hlinkClick r:id="rId2"/>
              </a:rPr>
              <a:t>/</a:t>
            </a:r>
            <a:endParaRPr lang="en-US" sz="2400" dirty="0" smtClean="0">
              <a:latin typeface="Century Gothic"/>
              <a:ea typeface="Consolas"/>
              <a:cs typeface="Century Gothic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 idx="4294967295"/>
          </p:nvPr>
        </p:nvSpPr>
        <p:spPr>
          <a:xfrm>
            <a:off x="5631324" y="2362200"/>
            <a:ext cx="3512676" cy="1470025"/>
          </a:xfrm>
        </p:spPr>
        <p:txBody>
          <a:bodyPr>
            <a:noAutofit/>
          </a:bodyPr>
          <a:lstStyle/>
          <a:p>
            <a:r>
              <a:rPr lang="en-US" sz="4800" dirty="0"/>
              <a:t>Current</a:t>
            </a:r>
            <a:r>
              <a:rPr lang="en-US" sz="4800" dirty="0" smtClean="0"/>
              <a:t> </a:t>
            </a:r>
            <a:br>
              <a:rPr lang="en-US" sz="4800" dirty="0" smtClean="0"/>
            </a:br>
            <a:r>
              <a:rPr lang="en-US" sz="4800" dirty="0" smtClean="0"/>
              <a:t>Inventory</a:t>
            </a:r>
            <a:endParaRPr lang="en-US" sz="4800" dirty="0"/>
          </a:p>
        </p:txBody>
      </p:sp>
      <p:pic>
        <p:nvPicPr>
          <p:cNvPr id="5" name="Picture 4" descr="legacy_non-legacy pies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42899"/>
            <a:ext cx="4640724" cy="61722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357</Words>
  <Application>Microsoft Macintosh PowerPoint</Application>
  <PresentationFormat>On-screen Show (4:3)</PresentationFormat>
  <Paragraphs>73</Paragraphs>
  <Slides>16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Registration Services</vt:lpstr>
      <vt:lpstr>RSD Team</vt:lpstr>
      <vt:lpstr>Current Focus</vt:lpstr>
      <vt:lpstr>Process Enhancements</vt:lpstr>
      <vt:lpstr>Slide 5</vt:lpstr>
      <vt:lpstr>Legacy RSA Status</vt:lpstr>
      <vt:lpstr>   IPv4 Depletion and  IPv6 Uptake   </vt:lpstr>
      <vt:lpstr>Slide 8</vt:lpstr>
      <vt:lpstr>Current  Inventory</vt:lpstr>
      <vt:lpstr>IPv4 Requests Received</vt:lpstr>
      <vt:lpstr>Slide 11</vt:lpstr>
      <vt:lpstr>Slide 12</vt:lpstr>
      <vt:lpstr>Slide 13</vt:lpstr>
      <vt:lpstr>Slide 14</vt:lpstr>
      <vt:lpstr>IPv4 vs IPv6 Subscribers</vt:lpstr>
      <vt:lpstr>Slide 16</vt:lpstr>
    </vt:vector>
  </TitlesOfParts>
  <Company>ARIN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Lawson Parker</dc:creator>
  <cp:lastModifiedBy>administrator</cp:lastModifiedBy>
  <cp:revision>73</cp:revision>
  <dcterms:created xsi:type="dcterms:W3CDTF">2010-04-17T01:45:56Z</dcterms:created>
  <dcterms:modified xsi:type="dcterms:W3CDTF">2010-04-17T01:47:13Z</dcterms:modified>
</cp:coreProperties>
</file>