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charts/chart1.xml" ContentType="application/vnd.openxmlformats-officedocument.drawingml.char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Default Extension="wmf" ContentType="image/x-wmf"/>
  <Override PartName="/ppt/slideMasters/slideMaster1.xml" ContentType="application/vnd.openxmlformats-officedocument.presentationml.slideMaster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64" r:id="rId4"/>
    <p:sldId id="265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83828"/>
    <a:srgbClr val="05183A"/>
    <a:srgbClr val="041A34"/>
    <a:srgbClr val="061129"/>
    <a:srgbClr val="008CB5"/>
    <a:srgbClr val="060F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93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ykl\My%20Documents\Human%20Resources\TenureTermination\length%20of%20service%20tenur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575" b="1" i="0" u="none" strike="noStrike" baseline="0">
                <a:solidFill>
                  <a:srgbClr val="000000"/>
                </a:solidFill>
                <a:latin typeface="Century Gothic"/>
                <a:ea typeface="Arial"/>
                <a:cs typeface="Century Gothic"/>
              </a:defRPr>
            </a:pPr>
            <a:r>
              <a:rPr lang="en-US">
                <a:latin typeface="Century Gothic"/>
                <a:cs typeface="Century Gothic"/>
              </a:rPr>
              <a:t>Employee Longevity</a:t>
            </a:r>
          </a:p>
        </c:rich>
      </c:tx>
      <c:layout>
        <c:manualLayout>
          <c:xMode val="edge"/>
          <c:yMode val="edge"/>
          <c:x val="0.293886089238846"/>
          <c:y val="0.035188874118008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8067327083578"/>
          <c:y val="0.246321485026648"/>
          <c:w val="0.834321133662194"/>
          <c:h val="0.43186234387788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howVal val="1"/>
          </c:dLbls>
          <c:cat>
            <c:strRef>
              <c:f>Sheet1!$A$6:$A$12</c:f>
              <c:strCache>
                <c:ptCount val="7"/>
                <c:pt idx="0">
                  <c:v>0-2 years</c:v>
                </c:pt>
                <c:pt idx="2">
                  <c:v>2-5 years</c:v>
                </c:pt>
                <c:pt idx="4">
                  <c:v>5-7 years</c:v>
                </c:pt>
                <c:pt idx="6">
                  <c:v>7 years +</c:v>
                </c:pt>
              </c:strCache>
            </c:strRef>
          </c:cat>
          <c:val>
            <c:numRef>
              <c:f>Sheet1!$B$6:$B$12</c:f>
              <c:numCache>
                <c:formatCode>General</c:formatCode>
                <c:ptCount val="7"/>
                <c:pt idx="0">
                  <c:v>11.0</c:v>
                </c:pt>
                <c:pt idx="2">
                  <c:v>13.0</c:v>
                </c:pt>
                <c:pt idx="4">
                  <c:v>9.0</c:v>
                </c:pt>
                <c:pt idx="6">
                  <c:v>18.0</c:v>
                </c:pt>
              </c:numCache>
            </c:numRef>
          </c:val>
        </c:ser>
        <c:axId val="598559032"/>
        <c:axId val="663771768"/>
      </c:barChart>
      <c:catAx>
        <c:axId val="598559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entury Gothic"/>
                    <a:ea typeface="Arial"/>
                    <a:cs typeface="Century Gothic"/>
                  </a:defRPr>
                </a:pPr>
                <a:r>
                  <a:rPr lang="en-US">
                    <a:latin typeface="Century Gothic"/>
                    <a:cs typeface="Century Gothic"/>
                  </a:rPr>
                  <a:t>Length of Service</a:t>
                </a:r>
              </a:p>
            </c:rich>
          </c:tx>
          <c:layout>
            <c:manualLayout>
              <c:xMode val="edge"/>
              <c:yMode val="edge"/>
              <c:x val="0.416174453193351"/>
              <c:y val="0.86052561611616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771768"/>
        <c:crosses val="autoZero"/>
        <c:auto val="1"/>
        <c:lblAlgn val="ctr"/>
        <c:lblOffset val="100"/>
        <c:tickLblSkip val="1"/>
        <c:tickMarkSkip val="1"/>
      </c:catAx>
      <c:valAx>
        <c:axId val="663771768"/>
        <c:scaling>
          <c:orientation val="minMax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entury Gothic"/>
                    <a:ea typeface="Arial"/>
                    <a:cs typeface="Century Gothic"/>
                  </a:defRPr>
                </a:pPr>
                <a:r>
                  <a:rPr lang="en-US">
                    <a:latin typeface="Century Gothic"/>
                    <a:cs typeface="Century Gothic"/>
                  </a:rPr>
                  <a:t>Number of Employees</a:t>
                </a:r>
              </a:p>
            </c:rich>
          </c:tx>
          <c:layout>
            <c:manualLayout>
              <c:xMode val="edge"/>
              <c:yMode val="edge"/>
              <c:x val="0.0315581802274716"/>
              <c:y val="0.18234175273545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one"/>
        <c:crossAx val="59855903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  <a:effectLst>
      <a:outerShdw blurRad="50800" dist="38100" dir="2700000" algn="br">
        <a:srgbClr val="000000">
          <a:alpha val="43000"/>
        </a:srgbClr>
      </a:outerShdw>
    </a:effectLst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ADA17-5FEA-4B30-A58C-DD730DDAD421}" type="datetimeFigureOut">
              <a:rPr lang="en-US" smtClean="0"/>
              <a:pPr/>
              <a:t>4/14/10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78E22-F850-45C8-9ECF-72387840A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some details about Therese and Jess</a:t>
            </a:r>
          </a:p>
          <a:p>
            <a:r>
              <a:rPr lang="en-US" dirty="0" smtClean="0"/>
              <a:t>Note</a:t>
            </a:r>
            <a:r>
              <a:rPr lang="en-US" baseline="0" dirty="0" smtClean="0"/>
              <a:t> that today is Administrative Professionals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8E22-F850-45C8-9ECF-72387840A46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turnover at the end of the year, added two new positions to the ENG dept, 7 new hires in last 4 months</a:t>
            </a:r>
          </a:p>
          <a:p>
            <a:r>
              <a:rPr lang="en-US" dirty="0" smtClean="0"/>
              <a:t>52 FTE’s, 29 men, 23 women</a:t>
            </a:r>
          </a:p>
          <a:p>
            <a:r>
              <a:rPr lang="en-US" dirty="0" smtClean="0"/>
              <a:t>Tenure</a:t>
            </a:r>
          </a:p>
          <a:p>
            <a:r>
              <a:rPr lang="en-US" dirty="0" smtClean="0"/>
              <a:t>Anniversaries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8E22-F850-45C8-9ECF-72387840A4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5826037Small.psd"/>
          <p:cNvPicPr>
            <a:picLocks noChangeAspect="1"/>
          </p:cNvPicPr>
          <p:nvPr userDrawn="1"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57200"/>
            <a:ext cx="9144000" cy="2743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stA="47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295400"/>
            <a:ext cx="9144000" cy="17545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reflection stA="86000" dist="139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5181600"/>
            <a:ext cx="6934200" cy="609600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Name, 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4951412"/>
            <a:ext cx="69342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oronto_border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107314"/>
            <a:ext cx="6616700" cy="294266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3810000"/>
            <a:ext cx="6934200" cy="1085850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rgbClr val="00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05826037Small.psd"/>
          <p:cNvPicPr>
            <a:picLocks noChangeAspect="1"/>
          </p:cNvPicPr>
          <p:nvPr userDrawn="1"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05599"/>
            <a:ext cx="9144000" cy="1662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996"/>
            <a:ext cx="8229600" cy="452596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87085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138996"/>
            <a:ext cx="8229600" cy="452596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4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4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54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9" r:id="rId3"/>
    <p:sldLayoutId id="2147483651" r:id="rId4"/>
    <p:sldLayoutId id="2147483655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4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Mary K. Lee</a:t>
            </a:r>
            <a:r>
              <a:rPr lang="en-US" dirty="0" smtClean="0"/>
              <a:t>, Director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ctrTitle"/>
          </p:nvPr>
        </p:nvSpPr>
        <p:spPr>
          <a:xfrm>
            <a:off x="1066800" y="3657600"/>
            <a:ext cx="6934200" cy="1085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Resources and Administration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2138996"/>
            <a:ext cx="6934200" cy="45259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600" dirty="0" smtClean="0"/>
              <a:t>Department Staff</a:t>
            </a:r>
          </a:p>
          <a:p>
            <a:pPr>
              <a:spcAft>
                <a:spcPts val="1800"/>
              </a:spcAft>
            </a:pPr>
            <a:r>
              <a:rPr lang="en-US" sz="3600" dirty="0" smtClean="0"/>
              <a:t>Current and Recent Projects</a:t>
            </a:r>
          </a:p>
          <a:p>
            <a:pPr>
              <a:spcAft>
                <a:spcPts val="1800"/>
              </a:spcAft>
            </a:pPr>
            <a:r>
              <a:rPr lang="en-US" sz="3600" dirty="0" smtClean="0"/>
              <a:t>About Us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ministrative-Professionals-Day-2010-Today-is-Administrative-Professionals-Day-2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4000"/>
            <a:ext cx="381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Therese Colosi</a:t>
            </a:r>
          </a:p>
          <a:p>
            <a:pPr lvl="1"/>
            <a:r>
              <a:rPr lang="en-US" dirty="0" smtClean="0"/>
              <a:t>Executive Assistant</a:t>
            </a:r>
          </a:p>
          <a:p>
            <a:r>
              <a:rPr lang="en-US" dirty="0" smtClean="0"/>
              <a:t>Jessica </a:t>
            </a:r>
            <a:r>
              <a:rPr lang="en-US" dirty="0" err="1" smtClean="0"/>
              <a:t>Heideman</a:t>
            </a:r>
            <a:endParaRPr lang="en-US" dirty="0" smtClean="0"/>
          </a:p>
          <a:p>
            <a:pPr lvl="1"/>
            <a:r>
              <a:rPr lang="en-US" dirty="0" smtClean="0"/>
              <a:t>Office Administrator</a:t>
            </a:r>
          </a:p>
          <a:p>
            <a:r>
              <a:rPr lang="en-US" dirty="0" smtClean="0"/>
              <a:t>Mary K. Lee</a:t>
            </a:r>
          </a:p>
          <a:p>
            <a:pPr lvl="1"/>
            <a:r>
              <a:rPr lang="en-US" dirty="0" smtClean="0"/>
              <a:t>Director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Recent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Reports and Audits</a:t>
            </a:r>
          </a:p>
          <a:p>
            <a:r>
              <a:rPr lang="en-US" dirty="0" smtClean="0"/>
              <a:t>Performance Appraisals</a:t>
            </a:r>
          </a:p>
          <a:p>
            <a:r>
              <a:rPr lang="en-US" dirty="0" smtClean="0"/>
              <a:t>Facility Improvements</a:t>
            </a:r>
          </a:p>
          <a:p>
            <a:r>
              <a:rPr lang="en-US" dirty="0" smtClean="0"/>
              <a:t>Market Pricing Salary Survey</a:t>
            </a:r>
          </a:p>
          <a:p>
            <a:r>
              <a:rPr lang="en-US" dirty="0" smtClean="0"/>
              <a:t>Document Retention Project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295400" y="1828800"/>
          <a:ext cx="6781800" cy="437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581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entury Gothic"/>
                <a:cs typeface="Century Gothic"/>
              </a:rPr>
              <a:t>Thank you!</a:t>
            </a:r>
            <a:endParaRPr lang="en-US" sz="5400" b="1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859577"/>
            <a:ext cx="3267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latin typeface="Century Gothic"/>
                <a:cs typeface="Century Gothic"/>
              </a:rPr>
              <a:t>Questions?</a:t>
            </a:r>
            <a:endParaRPr lang="en-US" sz="4400" i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120</Words>
  <Application>Microsoft Macintosh PowerPoint</Application>
  <PresentationFormat>On-screen Show (4:3)</PresentationFormat>
  <Paragraphs>34</Paragraphs>
  <Slides>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Human Resources and Administration </vt:lpstr>
      <vt:lpstr>Today’s agenda</vt:lpstr>
      <vt:lpstr>Department Staff</vt:lpstr>
      <vt:lpstr>Current and Recent Projects</vt:lpstr>
      <vt:lpstr>About Us</vt:lpstr>
      <vt:lpstr>Slide 6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 Parker</dc:creator>
  <cp:lastModifiedBy>Erin Sellers</cp:lastModifiedBy>
  <cp:revision>60</cp:revision>
  <dcterms:created xsi:type="dcterms:W3CDTF">2010-04-14T17:07:40Z</dcterms:created>
  <dcterms:modified xsi:type="dcterms:W3CDTF">2010-04-14T17:36:15Z</dcterms:modified>
</cp:coreProperties>
</file>