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2"/>
  </p:notesMasterIdLst>
  <p:sldIdLst>
    <p:sldId id="261" r:id="rId2"/>
    <p:sldId id="262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67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E83828"/>
    <a:srgbClr val="05183A"/>
    <a:srgbClr val="041A34"/>
    <a:srgbClr val="061129"/>
    <a:srgbClr val="008CB5"/>
    <a:srgbClr val="060F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4" autoAdjust="0"/>
  </p:normalViewPr>
  <p:slideViewPr>
    <p:cSldViewPr snapToObjects="1">
      <p:cViewPr varScale="1">
        <p:scale>
          <a:sx n="82" d="100"/>
          <a:sy n="82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D6E5740-7276-4A61-B9AC-555E7F7CF015}" type="datetimeFigureOut">
              <a:rPr lang="en-US"/>
              <a:pPr/>
              <a:t>4/20/2010</a:t>
            </a:fld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3E3B3EA-73D1-4AAF-8CE5-9C7953E4DC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4075" y="711200"/>
            <a:ext cx="5380038" cy="4035425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875213"/>
            <a:ext cx="6324600" cy="38639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Thanks to Raimundo Beca for his service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Stock_000005826037Small.ps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/>
        </p:nvSpPr>
        <p:spPr>
          <a:xfrm>
            <a:off x="0" y="457200"/>
            <a:ext cx="9144000" cy="2743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stA="47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4"/>
          <p:cNvSpPr/>
          <p:nvPr/>
        </p:nvSpPr>
        <p:spPr>
          <a:xfrm>
            <a:off x="0" y="1295400"/>
            <a:ext cx="9144000" cy="17545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reflection stA="86000" dist="139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7"/>
          <p:cNvCxnSpPr/>
          <p:nvPr/>
        </p:nvCxnSpPr>
        <p:spPr>
          <a:xfrm>
            <a:off x="1066800" y="4951413"/>
            <a:ext cx="69342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Toronto_border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07950"/>
            <a:ext cx="66167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/>
          <p:nvPr/>
        </p:nvSpPr>
        <p:spPr>
          <a:xfrm>
            <a:off x="0" y="6705600"/>
            <a:ext cx="9144000" cy="166688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 descr="nr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27025"/>
            <a:ext cx="2514600" cy="1196975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81600"/>
            <a:ext cx="6934200" cy="609600"/>
          </a:xfrm>
        </p:spPr>
        <p:txBody>
          <a:bodyPr>
            <a:noAutofit/>
          </a:bodyPr>
          <a:lstStyle>
            <a:lvl1pPr marL="0" indent="0" algn="ctr">
              <a:buNone/>
              <a:defRPr sz="3600" baseline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66800" y="3810000"/>
            <a:ext cx="6934200" cy="1085850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rgbClr val="0000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en-US" sz="2400">
              <a:latin typeface="Times New Roman" pitchFamily="-109" charset="0"/>
              <a:ea typeface="ＭＳ Ｐゴシック" pitchFamily="-109" charset="-128"/>
            </a:endParaRPr>
          </a:p>
        </p:txBody>
      </p:sp>
      <p:pic>
        <p:nvPicPr>
          <p:cNvPr id="5" name="Picture 7" descr="toronto_ppt_template_fade_sm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0650"/>
            <a:ext cx="91440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nr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1600200" cy="762000"/>
          </a:xfrm>
          <a:prstGeom prst="rect">
            <a:avLst/>
          </a:prstGeom>
          <a:noFill/>
        </p:spPr>
      </p:pic>
      <p:pic>
        <p:nvPicPr>
          <p:cNvPr id="7" name="Picture 8" descr="bar-on-sid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423275" y="1219200"/>
            <a:ext cx="72231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white">
          <a:xfrm>
            <a:off x="8382000" y="1219200"/>
            <a:ext cx="762000" cy="228600"/>
          </a:xfrm>
          <a:prstGeom prst="rect">
            <a:avLst/>
          </a:prstGeom>
          <a:solidFill>
            <a:srgbClr val="E83828">
              <a:alpha val="74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white">
          <a:xfrm>
            <a:off x="0" y="1219200"/>
            <a:ext cx="8458200" cy="228600"/>
          </a:xfrm>
          <a:prstGeom prst="rect">
            <a:avLst/>
          </a:prstGeom>
          <a:solidFill>
            <a:srgbClr val="E8382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99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entury Gothic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entury Gothic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entury Gothic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entury Gothic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26"/>
          <p:cNvSpPr>
            <a:spLocks noGrp="1"/>
          </p:cNvSpPr>
          <p:nvPr>
            <p:ph type="ctrTitle"/>
          </p:nvPr>
        </p:nvSpPr>
        <p:spPr>
          <a:effectLst>
            <a:outerShdw dist="45791" dir="1822140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4800" smtClean="0">
                <a:latin typeface="Century Gothic" pitchFamily="34" charset="0"/>
              </a:rPr>
              <a:t>NRO Number Council Report</a:t>
            </a:r>
          </a:p>
        </p:txBody>
      </p:sp>
      <p:sp>
        <p:nvSpPr>
          <p:cNvPr id="12290" name="Subtitle 27"/>
          <p:cNvSpPr>
            <a:spLocks noGrp="1"/>
          </p:cNvSpPr>
          <p:nvPr>
            <p:ph type="subTitle" idx="1"/>
          </p:nvPr>
        </p:nvSpPr>
        <p:spPr>
          <a:xfrm>
            <a:off x="1066800" y="5181600"/>
            <a:ext cx="6934200" cy="1371600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2400" b="1" smtClean="0">
                <a:solidFill>
                  <a:srgbClr val="E83828"/>
                </a:solidFill>
                <a:latin typeface="Century Gothic" pitchFamily="34" charset="0"/>
              </a:rPr>
              <a:t>Jason Schiller</a:t>
            </a:r>
          </a:p>
          <a:p>
            <a:r>
              <a:rPr lang="en-US" sz="2400" b="1" smtClean="0">
                <a:solidFill>
                  <a:srgbClr val="E83828"/>
                </a:solidFill>
                <a:latin typeface="Century Gothic" pitchFamily="34" charset="0"/>
              </a:rPr>
              <a:t>Louie Lee</a:t>
            </a:r>
          </a:p>
          <a:p>
            <a:r>
              <a:rPr lang="en-US" sz="2400" b="1" smtClean="0">
                <a:solidFill>
                  <a:srgbClr val="E83828"/>
                </a:solidFill>
                <a:latin typeface="Century Gothic" pitchFamily="34" charset="0"/>
              </a:rPr>
              <a:t>Martin Hannigan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entury Gothic" pitchFamily="34" charset="0"/>
              </a:rPr>
              <a:t>Thanks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Century Gothic" pitchFamily="34" charset="0"/>
              </a:rPr>
              <a:t>John Curran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Century Gothic" pitchFamily="34" charset="0"/>
              </a:rPr>
              <a:t>For all of his advice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Century Gothic" pitchFamily="34" charset="0"/>
              </a:rPr>
              <a:t>ARIN BoT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Century Gothic" pitchFamily="34" charset="0"/>
              </a:rPr>
              <a:t>For all of their time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Century Gothic" pitchFamily="34" charset="0"/>
              </a:rPr>
              <a:t>Einar Bohlin 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Century Gothic" pitchFamily="34" charset="0"/>
              </a:rPr>
              <a:t>For the fantastic job he does managing policy and making everything easy to find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Century Gothic" pitchFamily="34" charset="0"/>
              </a:rPr>
              <a:t>Therese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Century Gothic" pitchFamily="34" charset="0"/>
              </a:rPr>
              <a:t>For dealing with all of the travel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sv-SE" smtClean="0">
                <a:latin typeface="Century Gothic" pitchFamily="34" charset="0"/>
              </a:rPr>
              <a:t>Jason Schiller</a:t>
            </a:r>
          </a:p>
          <a:p>
            <a:pPr lvl="1">
              <a:buFont typeface="Arial" charset="0"/>
              <a:buNone/>
            </a:pPr>
            <a:r>
              <a:rPr lang="sv-SE" smtClean="0">
                <a:latin typeface="Century Gothic" pitchFamily="34" charset="0"/>
              </a:rPr>
              <a:t>schiller@uu.net</a:t>
            </a:r>
          </a:p>
          <a:p>
            <a:pPr lvl="1">
              <a:buFont typeface="Arial" charset="0"/>
              <a:buNone/>
            </a:pPr>
            <a:endParaRPr lang="sv-SE" smtClean="0">
              <a:latin typeface="Century Gothic" pitchFamily="34" charset="0"/>
            </a:endParaRPr>
          </a:p>
          <a:p>
            <a:r>
              <a:rPr lang="sv-SE" smtClean="0">
                <a:latin typeface="Century Gothic" pitchFamily="34" charset="0"/>
              </a:rPr>
              <a:t>Louis Lee</a:t>
            </a:r>
          </a:p>
          <a:p>
            <a:pPr lvl="1">
              <a:buFont typeface="Arial" charset="0"/>
              <a:buNone/>
            </a:pPr>
            <a:r>
              <a:rPr lang="sv-SE" smtClean="0">
                <a:latin typeface="Century Gothic" pitchFamily="34" charset="0"/>
              </a:rPr>
              <a:t>louie@equinix.com</a:t>
            </a:r>
          </a:p>
          <a:p>
            <a:pPr lvl="1">
              <a:buFont typeface="Arial" charset="0"/>
              <a:buNone/>
            </a:pPr>
            <a:endParaRPr lang="sv-SE" smtClean="0">
              <a:latin typeface="Century Gothic" pitchFamily="34" charset="0"/>
            </a:endParaRPr>
          </a:p>
          <a:p>
            <a:r>
              <a:rPr lang="sv-SE" smtClean="0">
                <a:latin typeface="Century Gothic" pitchFamily="34" charset="0"/>
              </a:rPr>
              <a:t>Martin Hannigan </a:t>
            </a:r>
          </a:p>
          <a:p>
            <a:pPr lvl="1">
              <a:buFont typeface="Arial" charset="0"/>
              <a:buNone/>
            </a:pPr>
            <a:r>
              <a:rPr lang="sv-SE" smtClean="0">
                <a:latin typeface="Century Gothic" pitchFamily="34" charset="0"/>
              </a:rPr>
              <a:t>marty@akamai.com</a:t>
            </a:r>
          </a:p>
          <a:p>
            <a:pPr>
              <a:buFont typeface="Arial" charset="0"/>
              <a:buNone/>
            </a:pPr>
            <a:endParaRPr lang="sv-SE" smtClean="0">
              <a:latin typeface="Century Gothic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entury Gothic" pitchFamily="34" charset="0"/>
              </a:rPr>
              <a:t>Who Are We?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entury Gothic" pitchFamily="34" charset="0"/>
              </a:rPr>
              <a:t>Current Members</a:t>
            </a:r>
          </a:p>
        </p:txBody>
      </p:sp>
      <p:pic>
        <p:nvPicPr>
          <p:cNvPr id="31747" name="Picture 3" descr="ar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8013" y="2438400"/>
            <a:ext cx="1855787" cy="439738"/>
          </a:xfrm>
          <a:prstGeom prst="rect">
            <a:avLst/>
          </a:prstGeom>
          <a:noFill/>
        </p:spPr>
      </p:pic>
      <p:pic>
        <p:nvPicPr>
          <p:cNvPr id="31748" name="Picture 4" descr="apnic-logo-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124200"/>
            <a:ext cx="960438" cy="881063"/>
          </a:xfrm>
          <a:prstGeom prst="rect">
            <a:avLst/>
          </a:prstGeom>
          <a:noFill/>
        </p:spPr>
      </p:pic>
      <p:pic>
        <p:nvPicPr>
          <p:cNvPr id="31749" name="Picture 5" descr="lacnicofficial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00400"/>
            <a:ext cx="958850" cy="863600"/>
          </a:xfrm>
          <a:prstGeom prst="rect">
            <a:avLst/>
          </a:prstGeom>
          <a:noFill/>
        </p:spPr>
      </p:pic>
      <p:pic>
        <p:nvPicPr>
          <p:cNvPr id="31750" name="Picture 6" descr="ripenc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5105400"/>
            <a:ext cx="987425" cy="684213"/>
          </a:xfrm>
          <a:prstGeom prst="rect">
            <a:avLst/>
          </a:prstGeom>
          <a:noFill/>
        </p:spPr>
      </p:pic>
      <p:pic>
        <p:nvPicPr>
          <p:cNvPr id="31751" name="Picture 7" descr="afrinic-v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1250" y="5181600"/>
            <a:ext cx="1860550" cy="503238"/>
          </a:xfrm>
          <a:prstGeom prst="rect">
            <a:avLst/>
          </a:prstGeom>
          <a:noFill/>
        </p:spPr>
      </p:pic>
      <p:pic>
        <p:nvPicPr>
          <p:cNvPr id="31752" name="Picture 8" descr="nr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2008188"/>
            <a:ext cx="7777163" cy="3706812"/>
          </a:xfrm>
          <a:prstGeom prst="rect">
            <a:avLst/>
          </a:prstGeom>
          <a:noFill/>
        </p:spPr>
      </p:pic>
      <p:sp>
        <p:nvSpPr>
          <p:cNvPr id="31753" name="Rectangle 9"/>
          <p:cNvSpPr>
            <a:spLocks noChangeArrowheads="1"/>
          </p:cNvSpPr>
          <p:nvPr/>
        </p:nvSpPr>
        <p:spPr bwMode="white">
          <a:xfrm>
            <a:off x="76200" y="1600200"/>
            <a:ext cx="8305800" cy="457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31754" name="Picture 10" descr="ar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3763" y="2362200"/>
            <a:ext cx="1855787" cy="439738"/>
          </a:xfrm>
          <a:prstGeom prst="rect">
            <a:avLst/>
          </a:prstGeom>
          <a:noFill/>
        </p:spPr>
      </p:pic>
      <p:pic>
        <p:nvPicPr>
          <p:cNvPr id="31755" name="Picture 11" descr="apnic-logo-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9150" y="3048000"/>
            <a:ext cx="960438" cy="881063"/>
          </a:xfrm>
          <a:prstGeom prst="rect">
            <a:avLst/>
          </a:prstGeom>
          <a:noFill/>
        </p:spPr>
      </p:pic>
      <p:pic>
        <p:nvPicPr>
          <p:cNvPr id="31756" name="Picture 12" descr="lacnicofficial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5350" y="3124200"/>
            <a:ext cx="958850" cy="863600"/>
          </a:xfrm>
          <a:prstGeom prst="rect">
            <a:avLst/>
          </a:prstGeom>
          <a:noFill/>
        </p:spPr>
      </p:pic>
      <p:pic>
        <p:nvPicPr>
          <p:cNvPr id="31757" name="Picture 13" descr="ripenc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4750" y="5029200"/>
            <a:ext cx="987425" cy="684213"/>
          </a:xfrm>
          <a:prstGeom prst="rect">
            <a:avLst/>
          </a:prstGeom>
          <a:noFill/>
        </p:spPr>
      </p:pic>
      <p:pic>
        <p:nvPicPr>
          <p:cNvPr id="31758" name="Picture 14" descr="afrinic-v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5105400"/>
            <a:ext cx="1860550" cy="503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39 L 0.00156 0.09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13091 0.002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37 L -0.14409 0.0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01007 -0.169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03732 -0.17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8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  <p:bldP spid="3175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entury Gothic" pitchFamily="34" charset="0"/>
              </a:rPr>
              <a:t>What Does the ASO AC Do?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>
                <a:latin typeface="Century Gothic" pitchFamily="34" charset="0"/>
              </a:rPr>
              <a:t>Appoints seats 9 and 10 to the ICANN Board of Directors</a:t>
            </a:r>
          </a:p>
          <a:p>
            <a:pPr>
              <a:lnSpc>
                <a:spcPct val="90000"/>
              </a:lnSpc>
            </a:pPr>
            <a:r>
              <a:rPr lang="en-US" sz="2600" smtClean="0">
                <a:latin typeface="Century Gothic" pitchFamily="34" charset="0"/>
              </a:rPr>
              <a:t>Appoints a representative to the ICANN Nominating Committee</a:t>
            </a:r>
          </a:p>
          <a:p>
            <a:pPr>
              <a:lnSpc>
                <a:spcPct val="90000"/>
              </a:lnSpc>
            </a:pPr>
            <a:r>
              <a:rPr lang="en-US" sz="2600" smtClean="0">
                <a:latin typeface="Century Gothic" pitchFamily="34" charset="0"/>
              </a:rPr>
              <a:t>Objectively processes RIR related global policies submitted from participants</a:t>
            </a:r>
          </a:p>
          <a:p>
            <a:pPr>
              <a:lnSpc>
                <a:spcPct val="90000"/>
              </a:lnSpc>
            </a:pPr>
            <a:r>
              <a:rPr lang="en-US" sz="2600" smtClean="0">
                <a:latin typeface="Century Gothic" pitchFamily="34" charset="0"/>
              </a:rPr>
              <a:t>Certifies that global policies submitted to the process fully comply with documented RIR process development policies “PDP’s”</a:t>
            </a:r>
          </a:p>
          <a:p>
            <a:pPr>
              <a:lnSpc>
                <a:spcPct val="90000"/>
              </a:lnSpc>
            </a:pPr>
            <a:r>
              <a:rPr lang="en-US" sz="2600" smtClean="0">
                <a:latin typeface="Century Gothic" pitchFamily="34" charset="0"/>
              </a:rPr>
              <a:t>Offers advice to the ICANN Board on RIR related issues</a:t>
            </a:r>
          </a:p>
          <a:p>
            <a:pPr>
              <a:lnSpc>
                <a:spcPct val="90000"/>
              </a:lnSpc>
            </a:pPr>
            <a:r>
              <a:rPr lang="en-US" sz="2600" smtClean="0">
                <a:latin typeface="Century Gothic" pitchFamily="34" charset="0"/>
              </a:rPr>
              <a:t>Defines operating procedures for processing global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entury Gothic" pitchFamily="34" charset="0"/>
              </a:rPr>
              <a:t>What’s Happening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Century Gothic" pitchFamily="34" charset="0"/>
              </a:rPr>
              <a:t>New People Added to the NRO NC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Century Gothic" pitchFamily="34" charset="0"/>
              </a:rPr>
              <a:t>Alan Barrett re-elected (AfriNIC)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Century Gothic" pitchFamily="34" charset="0"/>
              </a:rPr>
              <a:t> Tomohiro Fujisaki re-elected (APNIC)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Century Gothic" pitchFamily="34" charset="0"/>
              </a:rPr>
              <a:t>Kuo-Wei Wu (APNIC) appointed to seat 10 on the ICANN Board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Century Gothic" pitchFamily="34" charset="0"/>
              </a:rPr>
              <a:t>Wilfried Woeber (RIPE NCC) appointed to the ICANN NOMCOM 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Century Gothic" pitchFamily="34" charset="0"/>
              </a:rPr>
              <a:t>ICANN Meeting in Brussels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entury Gothic" pitchFamily="34" charset="0"/>
              </a:rPr>
              <a:t>Global Policy Proposal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>
                <a:latin typeface="Century Gothic" pitchFamily="34" charset="0"/>
              </a:rPr>
              <a:t>2009-6 (Global Proposal): Internet Assigned Numbers Authority (IANA) Policy for Allocation of ASN Blocks (ASNs) to Regional Internet Registries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Starting in 2011, IANA to no longer differentiate between 16-bit and 32-bit ASNs </a:t>
            </a:r>
          </a:p>
          <a:p>
            <a:pPr lvl="1">
              <a:lnSpc>
                <a:spcPct val="90000"/>
              </a:lnSpc>
            </a:pPr>
            <a:endParaRPr lang="en-US" sz="2400" smtClean="0">
              <a:latin typeface="Century Gothic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Pending adoption by the AfriNIC Board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Accepted in all other regions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GPPFT pulling together documentation to process this global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entury Gothic" pitchFamily="34" charset="0"/>
              </a:rPr>
              <a:t>Global Policy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100" smtClean="0">
                <a:latin typeface="Century Gothic" pitchFamily="34" charset="0"/>
              </a:rPr>
              <a:t>Draft Policy 2009-3 (Global Proposal): Allocation of IPv4 Blocks to Regional Internet Registries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latin typeface="Century Gothic" pitchFamily="34" charset="0"/>
              </a:rPr>
              <a:t>Tried to address two things</a:t>
            </a:r>
          </a:p>
          <a:p>
            <a:pPr lvl="2">
              <a:lnSpc>
                <a:spcPct val="80000"/>
              </a:lnSpc>
            </a:pPr>
            <a:r>
              <a:rPr lang="en-US" sz="1800" smtClean="0">
                <a:latin typeface="Century Gothic" pitchFamily="34" charset="0"/>
              </a:rPr>
              <a:t>Ensure that IANA has a policy to allocate addresses after the exhaustion phase.  Ensure IANA can allocate left over addresses smaller than a /8</a:t>
            </a:r>
          </a:p>
          <a:p>
            <a:pPr lvl="2">
              <a:lnSpc>
                <a:spcPct val="80000"/>
              </a:lnSpc>
            </a:pPr>
            <a:r>
              <a:rPr lang="en-US" sz="1800" smtClean="0">
                <a:latin typeface="Century Gothic" pitchFamily="34" charset="0"/>
              </a:rPr>
              <a:t>Redistribute addresses from RIRs that have them to RIRs that are out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latin typeface="Century Gothic" pitchFamily="34" charset="0"/>
              </a:rPr>
              <a:t>ARIN AC rewrote policy to make the returning of addresses to IANA optional</a:t>
            </a:r>
          </a:p>
          <a:p>
            <a:pPr lvl="2">
              <a:lnSpc>
                <a:spcPct val="80000"/>
              </a:lnSpc>
            </a:pPr>
            <a:r>
              <a:rPr lang="en-US" sz="1800" smtClean="0">
                <a:latin typeface="Century Gothic" pitchFamily="34" charset="0"/>
              </a:rPr>
              <a:t>Policy proposal with substantial contextual change accepted in ARIN region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latin typeface="Century Gothic" pitchFamily="34" charset="0"/>
              </a:rPr>
              <a:t>APNIC, LACNIC, AfriNIC accepted the policy as written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latin typeface="Century Gothic" pitchFamily="34" charset="0"/>
              </a:rPr>
              <a:t>RIPE NCC awaiting decision from proposal authors </a:t>
            </a:r>
          </a:p>
          <a:p>
            <a:pPr lvl="2">
              <a:lnSpc>
                <a:spcPct val="80000"/>
              </a:lnSpc>
            </a:pPr>
            <a:r>
              <a:rPr lang="en-US" sz="1800" smtClean="0">
                <a:latin typeface="Century Gothic" pitchFamily="34" charset="0"/>
              </a:rPr>
              <a:t>No community consensus</a:t>
            </a:r>
          </a:p>
          <a:p>
            <a:pPr lvl="2">
              <a:lnSpc>
                <a:spcPct val="80000"/>
              </a:lnSpc>
            </a:pPr>
            <a:r>
              <a:rPr lang="en-US" sz="1800" smtClean="0">
                <a:latin typeface="Century Gothic" pitchFamily="34" charset="0"/>
              </a:rPr>
              <a:t>Awaiting ARIN decision on this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entury Gothic" pitchFamily="34" charset="0"/>
              </a:rPr>
              <a:t>Draft Policy 2009-3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latin typeface="Century Gothic" pitchFamily="34" charset="0"/>
              </a:rPr>
              <a:t>ARIN policy represents a significant rewrite</a:t>
            </a:r>
          </a:p>
          <a:p>
            <a:r>
              <a:rPr lang="en-US" smtClean="0">
                <a:latin typeface="Century Gothic" pitchFamily="34" charset="0"/>
              </a:rPr>
              <a:t>NRO NC read of the LACNIC community is that the ARIN re-write will not gain consensus</a:t>
            </a:r>
          </a:p>
          <a:p>
            <a:r>
              <a:rPr lang="en-US" smtClean="0">
                <a:latin typeface="Century Gothic" pitchFamily="34" charset="0"/>
              </a:rPr>
              <a:t>NRO NC sent recommendation to NRO EC that consensus on this policy was unlikely.</a:t>
            </a:r>
          </a:p>
          <a:p>
            <a:pPr lvl="1"/>
            <a:r>
              <a:rPr lang="en-US" smtClean="0">
                <a:latin typeface="Century Gothic" pitchFamily="34" charset="0"/>
              </a:rPr>
              <a:t>Recommend a new policy be proposed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entury Gothic" pitchFamily="34" charset="0"/>
              </a:rPr>
              <a:t>Draft Policy 2009-3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latin typeface="Century Gothic" pitchFamily="34" charset="0"/>
              </a:rPr>
              <a:t>Options for this community:</a:t>
            </a:r>
          </a:p>
          <a:p>
            <a:pPr lvl="1"/>
            <a:r>
              <a:rPr lang="en-US" smtClean="0">
                <a:latin typeface="Century Gothic" pitchFamily="34" charset="0"/>
              </a:rPr>
              <a:t>Abandon this global policy proposal </a:t>
            </a:r>
          </a:p>
          <a:p>
            <a:pPr lvl="1"/>
            <a:r>
              <a:rPr lang="en-US" smtClean="0">
                <a:latin typeface="Century Gothic" pitchFamily="34" charset="0"/>
              </a:rPr>
              <a:t>Propose new policy with</a:t>
            </a:r>
          </a:p>
          <a:p>
            <a:pPr lvl="2"/>
            <a:r>
              <a:rPr lang="en-US" smtClean="0">
                <a:latin typeface="Century Gothic" pitchFamily="34" charset="0"/>
              </a:rPr>
              <a:t>original text</a:t>
            </a:r>
          </a:p>
          <a:p>
            <a:pPr lvl="2"/>
            <a:r>
              <a:rPr lang="en-US" smtClean="0">
                <a:latin typeface="Century Gothic" pitchFamily="34" charset="0"/>
              </a:rPr>
              <a:t>new text that may gain consensus in all five regions</a:t>
            </a:r>
          </a:p>
          <a:p>
            <a:pPr lvl="1">
              <a:buFont typeface="Arial" charset="0"/>
              <a:buNone/>
            </a:pPr>
            <a:endParaRPr lang="en-US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Century Gothic"/>
        <a:ea typeface=""/>
        <a:cs typeface="Century Gothic"/>
      </a:majorFont>
      <a:minorFont>
        <a:latin typeface="Century Gothic"/>
        <a:ea typeface="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TORONTO_template_new</Template>
  <TotalTime>818</TotalTime>
  <Words>439</Words>
  <Application>Microsoft Office PowerPoint</Application>
  <PresentationFormat>On-screen Show (4:3)</PresentationFormat>
  <Paragraphs>67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</vt:lpstr>
      <vt:lpstr>Century Gothic</vt:lpstr>
      <vt:lpstr>Times New Roman</vt:lpstr>
      <vt:lpstr>ＭＳ Ｐゴシック</vt:lpstr>
      <vt:lpstr>1_Office Theme</vt:lpstr>
      <vt:lpstr>NRO Number Council Report</vt:lpstr>
      <vt:lpstr>Who Are We?</vt:lpstr>
      <vt:lpstr>Current Members</vt:lpstr>
      <vt:lpstr>What Does the ASO AC Do?</vt:lpstr>
      <vt:lpstr>What’s Happening</vt:lpstr>
      <vt:lpstr>Global Policy Proposal</vt:lpstr>
      <vt:lpstr>Global Policy</vt:lpstr>
      <vt:lpstr>Draft Policy 2009-3</vt:lpstr>
      <vt:lpstr>Draft Policy 2009-3</vt:lpstr>
      <vt:lpstr>Thanks</vt:lpstr>
    </vt:vector>
  </TitlesOfParts>
  <Company>Verizon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NRO Number Council Report</dc:title>
  <dc:creator>jason.schiller</dc:creator>
  <cp:lastModifiedBy>jasonb</cp:lastModifiedBy>
  <cp:revision>6</cp:revision>
  <dcterms:created xsi:type="dcterms:W3CDTF">2010-04-12T15:04:47Z</dcterms:created>
  <dcterms:modified xsi:type="dcterms:W3CDTF">2010-04-20T14:48:04Z</dcterms:modified>
</cp:coreProperties>
</file>