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74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10080625" cy="7559675"/>
  <p:notesSz cx="7772400" cy="10058400"/>
  <p:defaultTextStyle>
    <a:defPPr>
      <a:defRPr lang="en-GB"/>
    </a:defPPr>
    <a:lvl1pPr algn="l" defTabSz="457200" rtl="0" fontAlgn="base">
      <a:lnSpc>
        <a:spcPts val="495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+mn-cs"/>
      </a:defRPr>
    </a:lvl1pPr>
    <a:lvl2pPr marL="457200" algn="l" defTabSz="457200" rtl="0" fontAlgn="base">
      <a:lnSpc>
        <a:spcPts val="495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+mn-cs"/>
      </a:defRPr>
    </a:lvl2pPr>
    <a:lvl3pPr marL="914400" algn="l" defTabSz="457200" rtl="0" fontAlgn="base">
      <a:lnSpc>
        <a:spcPts val="495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+mn-cs"/>
      </a:defRPr>
    </a:lvl3pPr>
    <a:lvl4pPr marL="1371600" algn="l" defTabSz="457200" rtl="0" fontAlgn="base">
      <a:lnSpc>
        <a:spcPts val="495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+mn-cs"/>
      </a:defRPr>
    </a:lvl4pPr>
    <a:lvl5pPr marL="1828800" algn="l" defTabSz="457200" rtl="0" fontAlgn="base">
      <a:lnSpc>
        <a:spcPts val="495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sz="2400" kern="1200">
        <a:solidFill>
          <a:schemeClr val="bg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1" autoAdjust="0"/>
    <p:restoredTop sz="69712" autoAdjust="0"/>
  </p:normalViewPr>
  <p:slideViewPr>
    <p:cSldViewPr>
      <p:cViewPr>
        <p:scale>
          <a:sx n="66" d="100"/>
          <a:sy n="66" d="100"/>
        </p:scale>
        <p:origin x="-1452" y="-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0" y="0"/>
            <a:ext cx="7772400" cy="10058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body"/>
          </p:nvPr>
        </p:nvSpPr>
        <p:spPr bwMode="auto">
          <a:xfrm>
            <a:off x="1185863" y="4787900"/>
            <a:ext cx="5391150" cy="3813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13325" cy="3762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0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1185863" y="4787900"/>
            <a:ext cx="5392737" cy="38147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Read slide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370013" y="763588"/>
            <a:ext cx="50196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6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1185863" y="4787900"/>
            <a:ext cx="5394325" cy="37274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cs typeface="DejaVu Sans" charset="0"/>
              </a:rPr>
              <a:t>Softwire</a:t>
            </a:r>
          </a:p>
          <a:p>
            <a:pPr fontAlgn="t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cs typeface="DejaVu Sans" charset="0"/>
              </a:rPr>
              <a:t>The Softwires Working Group is specifying the standardization of</a:t>
            </a:r>
            <a:br>
              <a:rPr lang="en-US" b="1">
                <a:cs typeface="DejaVu Sans" charset="0"/>
              </a:rPr>
            </a:br>
            <a:r>
              <a:rPr lang="en-US" b="1">
                <a:cs typeface="DejaVu Sans" charset="0"/>
              </a:rPr>
              <a:t>discovery, control and encapsulation methods for connecting IPv4</a:t>
            </a:r>
            <a:br>
              <a:rPr lang="en-US" b="1">
                <a:cs typeface="DejaVu Sans" charset="0"/>
              </a:rPr>
            </a:br>
            <a:r>
              <a:rPr lang="en-US" b="1">
                <a:cs typeface="DejaVu Sans" charset="0"/>
              </a:rPr>
              <a:t>networks across IPv6 networks and IPv6 networks across IPv4 networks in</a:t>
            </a:r>
            <a:br>
              <a:rPr lang="en-US" b="1">
                <a:cs typeface="DejaVu Sans" charset="0"/>
              </a:rPr>
            </a:br>
            <a:r>
              <a:rPr lang="en-US" b="1">
                <a:cs typeface="DejaVu Sans" charset="0"/>
              </a:rPr>
              <a:t>a way that will encourage multiple, inter-operable implementations.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cs typeface="DejaVu Sans" charset="0"/>
            </a:endParaRP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cs typeface="DejaVu Sans" charset="0"/>
              </a:rPr>
              <a:t>Still keeping busy with creating and working on documents that help IPv6 and Ipv4 convergence.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cs typeface="DejaVu Sans" charset="0"/>
            </a:endParaRP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cs typeface="DejaVu Sans" charset="0"/>
              </a:rPr>
              <a:t>*6rd just completed last call and headed to IESG for review but the working groups site has not officially posted that yet.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1370013" y="763588"/>
            <a:ext cx="50196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770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1185863" y="4787900"/>
            <a:ext cx="5392737" cy="38147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GB" sz="800"/>
              <a:t>DNSOP</a:t>
            </a:r>
          </a:p>
          <a:p>
            <a:pPr fontAlgn="t"/>
            <a:r>
              <a:rPr lang="en-US" sz="800" b="1"/>
              <a:t>The DNS Operations Working Group will develop guidelines for the</a:t>
            </a:r>
            <a:br>
              <a:rPr lang="en-US" sz="800" b="1"/>
            </a:br>
            <a:r>
              <a:rPr lang="en-US" sz="800" b="1"/>
              <a:t>operation of DNS software servers and the administration of DNS zone</a:t>
            </a:r>
            <a:br>
              <a:rPr lang="en-US" sz="800" b="1"/>
            </a:br>
            <a:r>
              <a:rPr lang="en-US" sz="800" b="1"/>
              <a:t>files. These guidelines will provide technical information</a:t>
            </a:r>
            <a:br>
              <a:rPr lang="en-US" sz="800" b="1"/>
            </a:br>
            <a:r>
              <a:rPr lang="en-US" sz="800" b="1"/>
              <a:t>relating to the implementation of the DNS protocol by the</a:t>
            </a:r>
            <a:br>
              <a:rPr lang="en-US" sz="800" b="1"/>
            </a:br>
            <a:r>
              <a:rPr lang="en-US" sz="800" b="1"/>
              <a:t>operators and administrators of DNS zones.</a:t>
            </a:r>
          </a:p>
          <a:p>
            <a:endParaRPr lang="en-GB" sz="800"/>
          </a:p>
          <a:p>
            <a:r>
              <a:rPr lang="en-GB" sz="800"/>
              <a:t>ACTIVE: 5 Active documents.  2 of which are newer.</a:t>
            </a:r>
          </a:p>
          <a:p>
            <a:r>
              <a:rPr lang="en-US" sz="800" b="1">
                <a:latin typeface="Arial Unicode MS" pitchFamily="34" charset="-128"/>
                <a:cs typeface="Courier New" pitchFamily="49" charset="0"/>
              </a:rPr>
              <a:t>-Locally-served DNS Zones draft-ietf-dnsop-default-local-zones-12 is more a clean up effort- this document is an extention of RFC 4193 to cover the IN-ADDR.ARPA zones for RFC 1918 address space and other well known zones with similar characteristics already documented.</a:t>
            </a:r>
          </a:p>
          <a:p>
            <a:r>
              <a:rPr lang="en-US" sz="800" b="1">
                <a:latin typeface="Arial Unicode MS" pitchFamily="34" charset="-128"/>
                <a:cs typeface="Courier New" pitchFamily="49" charset="0"/>
              </a:rPr>
              <a:t>-DNSSEC Signing Policy &amp; Practice Statement Framework draft-ietf-dnsop-dnssec-dps-framework-01-assist writers with DNSSEC Signing Policy and Practice Statements  that operate DNS zones. Its mostly a comprehensive list of topics that potentially (at the writer's discretion) needs to be covered in a DNSSEC Signing Policy definition and Practice Statement. </a:t>
            </a:r>
          </a:p>
          <a:p>
            <a:endParaRPr lang="en-GB" sz="800"/>
          </a:p>
          <a:p>
            <a:endParaRPr lang="en-US" sz="8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370013" y="763588"/>
            <a:ext cx="50196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4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1185863" y="4787900"/>
            <a:ext cx="5392737" cy="38147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DNS Extensions</a:t>
            </a:r>
          </a:p>
          <a:p>
            <a:pPr fontAlgn="t"/>
            <a:r>
              <a:rPr lang="en-US" b="1"/>
              <a:t>The DNSEXT WG group will actively advance DNS</a:t>
            </a:r>
            <a:br>
              <a:rPr lang="en-US" b="1"/>
            </a:br>
            <a:r>
              <a:rPr lang="en-US" b="1"/>
              <a:t>protocol-related RFCs on the standards track while thoroughly</a:t>
            </a:r>
            <a:br>
              <a:rPr lang="en-US" b="1"/>
            </a:br>
            <a:r>
              <a:rPr lang="en-US" b="1"/>
              <a:t>reviewing further proposed extensions. The scope of the DNSEXT WG is</a:t>
            </a:r>
            <a:br>
              <a:rPr lang="en-US" b="1"/>
            </a:br>
            <a:r>
              <a:rPr lang="en-US" b="1"/>
              <a:t>confined to the DNS protocol, particularly changes that affect DNS</a:t>
            </a:r>
            <a:br>
              <a:rPr lang="en-US" b="1"/>
            </a:br>
            <a:r>
              <a:rPr lang="en-US" b="1"/>
              <a:t>protocols "on the wire" or the internal processing of DNS data. DNS</a:t>
            </a:r>
            <a:br>
              <a:rPr lang="en-US" b="1"/>
            </a:br>
            <a:r>
              <a:rPr lang="en-US" b="1"/>
              <a:t>operations are out of scope for the WG.</a:t>
            </a:r>
          </a:p>
          <a:p>
            <a:endParaRPr lang="en-US"/>
          </a:p>
          <a:p>
            <a:r>
              <a:rPr lang="en-US"/>
              <a:t>-They are staying busy with 9 Active Documents and making progress.  2 of these documents are in the RFC Editors queue and 2 documents are undergoing IESG Evaluation.</a:t>
            </a:r>
          </a:p>
          <a:p>
            <a:r>
              <a:rPr lang="en-US"/>
              <a:t>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7613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8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1185863" y="4787900"/>
            <a:ext cx="5392737" cy="38147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OPSEC</a:t>
            </a:r>
          </a:p>
          <a:p>
            <a:pPr fontAlgn="t"/>
            <a:r>
              <a:rPr lang="en-US" b="1"/>
              <a:t>The OPSEC WG will document best current practices with regard to network</a:t>
            </a:r>
            <a:br>
              <a:rPr lang="en-US" b="1"/>
            </a:br>
            <a:r>
              <a:rPr lang="en-US" b="1"/>
              <a:t>security. In particular an effort will be made to clarify the rationale</a:t>
            </a:r>
            <a:br>
              <a:rPr lang="en-US" b="1"/>
            </a:br>
            <a:r>
              <a:rPr lang="en-US" b="1"/>
              <a:t>supporting current operational practice, address gaps in currently</a:t>
            </a:r>
            <a:br>
              <a:rPr lang="en-US" b="1"/>
            </a:br>
            <a:r>
              <a:rPr lang="en-US" b="1"/>
              <a:t>understood best practices for forwarding, control plane, and management</a:t>
            </a:r>
            <a:br>
              <a:rPr lang="en-US" b="1"/>
            </a:br>
            <a:r>
              <a:rPr lang="en-US" b="1"/>
              <a:t>plane security and make clear the liabilities inherent in security</a:t>
            </a:r>
            <a:br>
              <a:rPr lang="en-US" b="1"/>
            </a:br>
            <a:r>
              <a:rPr lang="en-US" b="1"/>
              <a:t>practices where they exist.</a:t>
            </a:r>
          </a:p>
          <a:p>
            <a:endParaRPr lang="en-US"/>
          </a:p>
          <a:p>
            <a:r>
              <a:rPr lang="en-US"/>
              <a:t>-has 5 Active document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2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1185863" y="4787900"/>
            <a:ext cx="5392737" cy="38147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GROW</a:t>
            </a:r>
          </a:p>
          <a:p>
            <a:pPr fontAlgn="t"/>
            <a:r>
              <a:rPr lang="en-US" b="1"/>
              <a:t>The purpose of the GROW is to consider the operational problems</a:t>
            </a:r>
            <a:br>
              <a:rPr lang="en-US" b="1"/>
            </a:br>
            <a:r>
              <a:rPr lang="en-US" b="1"/>
              <a:t>associated with the IPv4 and IPv6 global routing systems,</a:t>
            </a:r>
            <a:br>
              <a:rPr lang="en-US" b="1"/>
            </a:br>
            <a:r>
              <a:rPr lang="en-US" b="1"/>
              <a:t>including but not limited to routing table growth, the effects of</a:t>
            </a:r>
            <a:br>
              <a:rPr lang="en-US" b="1"/>
            </a:br>
            <a:r>
              <a:rPr lang="en-US" b="1"/>
              <a:t>the interactions between interior and exterior routing protocols,</a:t>
            </a:r>
            <a:br>
              <a:rPr lang="en-US" b="1"/>
            </a:br>
            <a:r>
              <a:rPr lang="en-US" b="1"/>
              <a:t>and the effect of address allocation policies and practices on</a:t>
            </a:r>
            <a:br>
              <a:rPr lang="en-US" b="1"/>
            </a:br>
            <a:r>
              <a:rPr lang="en-US" b="1"/>
              <a:t>the global routing system.</a:t>
            </a:r>
          </a:p>
          <a:p>
            <a:endParaRPr lang="en-US"/>
          </a:p>
          <a:p>
            <a:r>
              <a:rPr lang="en-US"/>
              <a:t>Grow has 7 Active documents. </a:t>
            </a:r>
          </a:p>
          <a:p>
            <a:r>
              <a:rPr lang="en-US" b="1">
                <a:latin typeface="Arial Unicode MS" pitchFamily="34" charset="-128"/>
                <a:cs typeface="Courier New" pitchFamily="49" charset="0"/>
              </a:rPr>
              <a:t>Simple Virtual Aggregation (S-VA) is interesting if you are concerned about your FIB size: This document discusses FIB suppression as an approach to relieving stress on the FIB by NOT loading selected RIB entries into the FIB. Simple Virtual Aggregation (S-VA) is a simple form of Virtual Aggregation (VA) that allows any and all edge routers to shrink their FIB requirements substantially and therefore increase their useful lifetime. – there are also 2 other documents that are related to and run in parallel with this document: </a:t>
            </a:r>
            <a:r>
              <a:rPr lang="en-US" sz="800" i="1">
                <a:cs typeface="Courier New" pitchFamily="49" charset="0"/>
              </a:rPr>
              <a:t>FIB Suppression with Virtual Aggregation and Auto-Configuration in Virtual Aggregation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1370013" y="763588"/>
            <a:ext cx="5019675" cy="37655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6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1185863" y="4787900"/>
            <a:ext cx="5392737" cy="38147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LISP</a:t>
            </a:r>
          </a:p>
          <a:p>
            <a:pPr fontAlgn="t"/>
            <a:r>
              <a:rPr lang="en-US" b="1"/>
              <a:t>The LISP WG is working on an alternate architecture and is NOT chartered to develop the final</a:t>
            </a:r>
            <a:br>
              <a:rPr lang="en-US" b="1"/>
            </a:br>
            <a:r>
              <a:rPr lang="en-US" b="1"/>
              <a:t>or standard solution for solving the routing scalability problem despite this being a big part of the rational for its creation. Its</a:t>
            </a:r>
            <a:br>
              <a:rPr lang="en-US" b="1"/>
            </a:br>
            <a:r>
              <a:rPr lang="en-US" b="1"/>
              <a:t>specifications are Experimental and labeled with accurate disclaimers</a:t>
            </a:r>
            <a:br>
              <a:rPr lang="en-US" b="1"/>
            </a:br>
            <a:r>
              <a:rPr lang="en-US" b="1"/>
              <a:t>about their limitations and not fully understood implications for</a:t>
            </a:r>
            <a:br>
              <a:rPr lang="en-US" b="1"/>
            </a:br>
            <a:r>
              <a:rPr lang="en-US" b="1"/>
              <a:t>Internet traffic. In addition, as these issues are understood, the</a:t>
            </a:r>
            <a:br>
              <a:rPr lang="en-US" b="1"/>
            </a:br>
            <a:r>
              <a:rPr lang="en-US" b="1"/>
              <a:t>working group will analyze and document the implications of LISP on</a:t>
            </a:r>
            <a:br>
              <a:rPr lang="en-US" b="1"/>
            </a:br>
            <a:r>
              <a:rPr lang="en-US" b="1"/>
              <a:t>Internet traffic, applications, routers, and security. This analysis</a:t>
            </a:r>
            <a:br>
              <a:rPr lang="en-US" b="1"/>
            </a:br>
            <a:r>
              <a:rPr lang="en-US" b="1"/>
              <a:t>will explain what role LISP can play in scalable routing. The analysis</a:t>
            </a:r>
            <a:br>
              <a:rPr lang="en-US" b="1"/>
            </a:br>
            <a:r>
              <a:rPr lang="en-US" b="1"/>
              <a:t>should also look at scalability and levels of state required for</a:t>
            </a:r>
            <a:br>
              <a:rPr lang="en-US" b="1"/>
            </a:br>
            <a:r>
              <a:rPr lang="en-US" b="1"/>
              <a:t>encapsulation, decapsulation, liveness, and so on</a:t>
            </a:r>
            <a:br>
              <a:rPr lang="en-US" b="1"/>
            </a:br>
            <a:r>
              <a:rPr lang="en-US" b="1"/>
              <a:t>(draft-meyer-loc-id-implications) as well as the manageability and</a:t>
            </a:r>
            <a:br>
              <a:rPr lang="en-US" b="1"/>
            </a:br>
            <a:r>
              <a:rPr lang="en-US" b="1"/>
              <a:t>operability of LISP.</a:t>
            </a:r>
            <a:br>
              <a:rPr lang="en-US" b="1"/>
            </a:br>
            <a:endParaRPr lang="en-US"/>
          </a:p>
          <a:p>
            <a:r>
              <a:rPr lang="en-US"/>
              <a:t>This new alternate architecture WG is still moving forward.  Currently there are 3 active documents.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0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1185863" y="4787900"/>
            <a:ext cx="5392737" cy="38147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USE SLIDE ITSELF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0013" y="763588"/>
            <a:ext cx="5018087" cy="37639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85863" y="4787900"/>
            <a:ext cx="5392737" cy="38147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USE SLIDE ITSELF</a:t>
            </a:r>
          </a:p>
          <a:p>
            <a:endParaRPr lang="en-US"/>
          </a:p>
          <a:p>
            <a:r>
              <a:rPr lang="en-US"/>
              <a:t>NEW http://datatracker.ietf.org/wg/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8" name="Text Box 2"/>
          <p:cNvSpPr txBox="1">
            <a:spLocks noChangeArrowheads="1"/>
          </p:cNvSpPr>
          <p:nvPr>
            <p:ph type="body"/>
          </p:nvPr>
        </p:nvSpPr>
        <p:spPr bwMode="auto">
          <a:xfrm>
            <a:off x="1185863" y="4787900"/>
            <a:ext cx="5392737" cy="38147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USE SLIDE ITSELF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ext Box 1025"/>
          <p:cNvSpPr txBox="1">
            <a:spLocks noChangeArrowheads="1"/>
          </p:cNvSpPr>
          <p:nvPr/>
        </p:nvSpPr>
        <p:spPr bwMode="auto">
          <a:xfrm>
            <a:off x="1371600" y="763588"/>
            <a:ext cx="5024438" cy="377031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4" name="Text Box 1026"/>
          <p:cNvSpPr txBox="1">
            <a:spLocks noChangeArrowheads="1"/>
          </p:cNvSpPr>
          <p:nvPr>
            <p:ph type="body"/>
          </p:nvPr>
        </p:nvSpPr>
        <p:spPr bwMode="auto">
          <a:xfrm>
            <a:off x="1185863" y="4787900"/>
            <a:ext cx="5392737" cy="38147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Read slide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025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78" name="Text Box 1026"/>
          <p:cNvSpPr txBox="1">
            <a:spLocks noChangeArrowheads="1"/>
          </p:cNvSpPr>
          <p:nvPr>
            <p:ph type="body"/>
          </p:nvPr>
        </p:nvSpPr>
        <p:spPr bwMode="auto">
          <a:xfrm>
            <a:off x="1185863" y="4787900"/>
            <a:ext cx="5394325" cy="38163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>
                <a:latin typeface="Arial Unicode MS" pitchFamily="34" charset="-128"/>
                <a:cs typeface="DejaVu Sans" charset="0"/>
              </a:rPr>
              <a:t>Routing Area</a:t>
            </a:r>
          </a:p>
          <a:p>
            <a:pPr fontAlgn="t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b="1">
                <a:latin typeface="Arial Unicode MS" pitchFamily="34" charset="-128"/>
                <a:cs typeface="DejaVu Sans" charset="0"/>
              </a:rPr>
              <a:t>The Routing area receives occasional proposals for the development and</a:t>
            </a:r>
            <a:br>
              <a:rPr lang="en-US" sz="2800" b="1">
                <a:latin typeface="Arial Unicode MS" pitchFamily="34" charset="-128"/>
                <a:cs typeface="DejaVu Sans" charset="0"/>
              </a:rPr>
            </a:br>
            <a:r>
              <a:rPr lang="en-US" sz="2800" b="1">
                <a:latin typeface="Arial Unicode MS" pitchFamily="34" charset="-128"/>
                <a:cs typeface="DejaVu Sans" charset="0"/>
              </a:rPr>
              <a:t>publication of RFCs dealing with routing topics, but for which the</a:t>
            </a:r>
            <a:br>
              <a:rPr lang="en-US" sz="2800" b="1">
                <a:latin typeface="Arial Unicode MS" pitchFamily="34" charset="-128"/>
                <a:cs typeface="DejaVu Sans" charset="0"/>
              </a:rPr>
            </a:br>
            <a:r>
              <a:rPr lang="en-US" sz="2800" b="1">
                <a:latin typeface="Arial Unicode MS" pitchFamily="34" charset="-128"/>
                <a:cs typeface="DejaVu Sans" charset="0"/>
              </a:rPr>
              <a:t>required work does not rise to the level where a new working group is</a:t>
            </a:r>
            <a:br>
              <a:rPr lang="en-US" sz="2800" b="1">
                <a:latin typeface="Arial Unicode MS" pitchFamily="34" charset="-128"/>
                <a:cs typeface="DejaVu Sans" charset="0"/>
              </a:rPr>
            </a:br>
            <a:r>
              <a:rPr lang="en-US" sz="2800" b="1">
                <a:latin typeface="Arial Unicode MS" pitchFamily="34" charset="-128"/>
                <a:cs typeface="DejaVu Sans" charset="0"/>
              </a:rPr>
              <a:t>justified, yet the topic does not fit with an existing working group,</a:t>
            </a:r>
            <a:br>
              <a:rPr lang="en-US" sz="2800" b="1">
                <a:latin typeface="Arial Unicode MS" pitchFamily="34" charset="-128"/>
                <a:cs typeface="DejaVu Sans" charset="0"/>
              </a:rPr>
            </a:br>
            <a:r>
              <a:rPr lang="en-US" sz="2800" b="1">
                <a:latin typeface="Arial Unicode MS" pitchFamily="34" charset="-128"/>
                <a:cs typeface="DejaVu Sans" charset="0"/>
              </a:rPr>
              <a:t>and a single BOF would not provide the time to ensure a mature</a:t>
            </a:r>
            <a:br>
              <a:rPr lang="en-US" sz="2800" b="1">
                <a:latin typeface="Arial Unicode MS" pitchFamily="34" charset="-128"/>
                <a:cs typeface="DejaVu Sans" charset="0"/>
              </a:rPr>
            </a:br>
            <a:r>
              <a:rPr lang="en-US" sz="2800" b="1">
                <a:latin typeface="Arial Unicode MS" pitchFamily="34" charset="-128"/>
                <a:cs typeface="DejaVu Sans" charset="0"/>
              </a:rPr>
              <a:t>proposal. The rtgwg will serve as the forum for developing these types</a:t>
            </a:r>
            <a:br>
              <a:rPr lang="en-US" sz="2800" b="1">
                <a:latin typeface="Arial Unicode MS" pitchFamily="34" charset="-128"/>
                <a:cs typeface="DejaVu Sans" charset="0"/>
              </a:rPr>
            </a:br>
            <a:r>
              <a:rPr lang="en-US" sz="2800" b="1">
                <a:latin typeface="Arial Unicode MS" pitchFamily="34" charset="-128"/>
                <a:cs typeface="DejaVu Sans" charset="0"/>
              </a:rPr>
              <a:t>of proposals.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>
              <a:latin typeface="Arial Unicode MS" pitchFamily="34" charset="-128"/>
              <a:cs typeface="DejaVu Sans" charset="0"/>
            </a:endParaRP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>
                <a:latin typeface="Arial Unicode MS" pitchFamily="34" charset="-128"/>
                <a:cs typeface="DejaVu Sans" charset="0"/>
              </a:rPr>
              <a:t>ACTIVE: 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>
                <a:latin typeface="Arial Unicode MS" pitchFamily="34" charset="-128"/>
                <a:cs typeface="DejaVu Sans" charset="0"/>
              </a:rPr>
              <a:t>-3 active, 2 of which are new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>
                <a:latin typeface="Arial Unicode MS" pitchFamily="34" charset="-128"/>
                <a:cs typeface="DejaVu Sans" charset="0"/>
              </a:rPr>
              <a:t>-Since the last review one document continues to be revised and it is now on its 5th version.</a:t>
            </a:r>
            <a:r>
              <a:rPr lang="en-US" sz="2800">
                <a:latin typeface="Arial" charset="0"/>
                <a:cs typeface="DejaVu Sans" charset="0"/>
              </a:rPr>
              <a:t> 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800">
              <a:latin typeface="Arial" charset="0"/>
              <a:cs typeface="DejaVu Sans" charset="0"/>
            </a:endParaRP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>
              <a:latin typeface="Arial" charset="0"/>
              <a:cs typeface="DejaVu Sans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025"/>
          <p:cNvSpPr txBox="1">
            <a:spLocks noChangeArrowheads="1"/>
          </p:cNvSpPr>
          <p:nvPr>
            <p:ph type="sldImg"/>
          </p:nvPr>
        </p:nvSpPr>
        <p:spPr bwMode="auto">
          <a:xfrm>
            <a:off x="1370013" y="763588"/>
            <a:ext cx="5018087" cy="37639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Text Box 1026"/>
          <p:cNvSpPr txBox="1">
            <a:spLocks noChangeArrowheads="1"/>
          </p:cNvSpPr>
          <p:nvPr>
            <p:ph type="body" idx="1"/>
          </p:nvPr>
        </p:nvSpPr>
        <p:spPr bwMode="auto">
          <a:xfrm>
            <a:off x="1185863" y="4787900"/>
            <a:ext cx="5392737" cy="38147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/>
              <a:t>IPV6 Man</a:t>
            </a:r>
          </a:p>
          <a:p>
            <a:pPr fontAlgn="t"/>
            <a:r>
              <a:rPr lang="en-US" b="1"/>
              <a:t>The 6man working group is responsible for the maintenance, upkeep,</a:t>
            </a:r>
            <a:br>
              <a:rPr lang="en-US" b="1"/>
            </a:br>
            <a:r>
              <a:rPr lang="en-US" b="1"/>
              <a:t>and advancement of the IPv6 protocol specifications and addressing</a:t>
            </a:r>
            <a:br>
              <a:rPr lang="en-US" b="1"/>
            </a:br>
            <a:r>
              <a:rPr lang="en-US" b="1"/>
              <a:t>architecture. The working group will</a:t>
            </a:r>
            <a:br>
              <a:rPr lang="en-US" b="1"/>
            </a:br>
            <a:r>
              <a:rPr lang="en-US" b="1"/>
              <a:t>address protocol limitations/issues discovered during deployment</a:t>
            </a:r>
            <a:br>
              <a:rPr lang="en-US" b="1"/>
            </a:br>
            <a:r>
              <a:rPr lang="en-US" b="1"/>
              <a:t>and operation. It will also serve as a venue for discussing</a:t>
            </a:r>
            <a:br>
              <a:rPr lang="en-US" b="1"/>
            </a:br>
            <a:r>
              <a:rPr lang="en-US" b="1"/>
              <a:t>the proper location for working on IPv6-related issues within</a:t>
            </a:r>
            <a:br>
              <a:rPr lang="en-US" b="1"/>
            </a:br>
            <a:r>
              <a:rPr lang="en-US" b="1"/>
              <a:t>the IETF.</a:t>
            </a:r>
          </a:p>
          <a:p>
            <a:endParaRPr lang="en-US"/>
          </a:p>
          <a:p>
            <a:r>
              <a:rPr lang="en-US"/>
              <a:t>Active:</a:t>
            </a:r>
          </a:p>
          <a:p>
            <a:r>
              <a:rPr lang="en-US"/>
              <a:t>They have 5 active documents</a:t>
            </a:r>
          </a:p>
          <a:p>
            <a:r>
              <a:rPr lang="en-US"/>
              <a:t>IESG</a:t>
            </a:r>
          </a:p>
          <a:p>
            <a:r>
              <a:rPr lang="en-US"/>
              <a:t>IESG is processing 2 documents</a:t>
            </a:r>
          </a:p>
          <a:p>
            <a:r>
              <a:rPr lang="en-US"/>
              <a:t>RFC Editing</a:t>
            </a:r>
          </a:p>
          <a:p>
            <a:r>
              <a:rPr lang="en-US"/>
              <a:t>The Iana allocation guidelines document made a fast track to the RFC Editors Queue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025"/>
          <p:cNvSpPr txBox="1">
            <a:spLocks noChangeArrowheads="1"/>
          </p:cNvSpPr>
          <p:nvPr/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26" name="Text Box 1026"/>
          <p:cNvSpPr txBox="1">
            <a:spLocks noChangeArrowheads="1"/>
          </p:cNvSpPr>
          <p:nvPr>
            <p:ph type="body"/>
          </p:nvPr>
        </p:nvSpPr>
        <p:spPr bwMode="auto">
          <a:xfrm>
            <a:off x="1185863" y="3370263"/>
            <a:ext cx="5394325" cy="66500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cs typeface="DejaVu Sans" charset="0"/>
              </a:rPr>
              <a:t>V6 Ops</a:t>
            </a:r>
          </a:p>
          <a:p>
            <a:pPr fontAlgn="t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cs typeface="DejaVu Sans" charset="0"/>
              </a:rPr>
              <a:t>The IPv6 Operations Working Group (v6ops) develops guidelines for the</a:t>
            </a:r>
            <a:br>
              <a:rPr lang="en-US" b="1">
                <a:cs typeface="DejaVu Sans" charset="0"/>
              </a:rPr>
            </a:br>
            <a:r>
              <a:rPr lang="en-US" b="1">
                <a:cs typeface="DejaVu Sans" charset="0"/>
              </a:rPr>
              <a:t>operation of a shared IPv4/IPv6 Internet and provides operational</a:t>
            </a:r>
            <a:br>
              <a:rPr lang="en-US" b="1">
                <a:cs typeface="DejaVu Sans" charset="0"/>
              </a:rPr>
            </a:br>
            <a:r>
              <a:rPr lang="en-US" b="1">
                <a:cs typeface="DejaVu Sans" charset="0"/>
              </a:rPr>
              <a:t>guidance on how to deploy IPv6 into existing IPv4-only networks,</a:t>
            </a:r>
            <a:br>
              <a:rPr lang="en-US" b="1">
                <a:cs typeface="DejaVu Sans" charset="0"/>
              </a:rPr>
            </a:br>
            <a:r>
              <a:rPr lang="en-US" b="1">
                <a:cs typeface="DejaVu Sans" charset="0"/>
              </a:rPr>
              <a:t>as well as into new network installations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cs typeface="DejaVu Sans" charset="0"/>
            </a:endParaRP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cs typeface="DejaVu Sans" charset="0"/>
              </a:rPr>
              <a:t>Active: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cs typeface="DejaVu Sans" charset="0"/>
              </a:rPr>
              <a:t>-6 Active documents 4 of which are under continuing revisions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cs typeface="DejaVu Sans" charset="0"/>
              </a:rPr>
              <a:t>-A newer document addresses Carrier Grade NAT, </a:t>
            </a:r>
            <a:r>
              <a:rPr lang="en-US" b="1">
                <a:latin typeface="Arial Unicode MS" pitchFamily="34" charset="-128"/>
                <a:cs typeface="Courier New" pitchFamily="49" charset="0"/>
              </a:rPr>
              <a:t>This document proposes an incremental Carrier-Grade NAT (CGN) approach for IPv6 transition. It proposes that CGN can provide IPv6 access services for IPv6-enabled end hosts and IPv4 access services for IPv4 end hosts while remaining most of legacy IPv4 ISP networks unchanged.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025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0" name="Text Box 1026"/>
          <p:cNvSpPr txBox="1">
            <a:spLocks noChangeArrowheads="1"/>
          </p:cNvSpPr>
          <p:nvPr>
            <p:ph type="body"/>
          </p:nvPr>
        </p:nvSpPr>
        <p:spPr bwMode="auto">
          <a:xfrm>
            <a:off x="1185863" y="4787900"/>
            <a:ext cx="5394325" cy="38163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cs typeface="DejaVu Sans" charset="0"/>
              </a:rPr>
              <a:t>Shim 6</a:t>
            </a:r>
          </a:p>
          <a:p>
            <a:pPr fontAlgn="t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cs typeface="DejaVu Sans" charset="0"/>
              </a:rPr>
              <a:t>The Shim6 working group is chartered to track the implementation and</a:t>
            </a:r>
            <a:br>
              <a:rPr lang="en-US" b="1">
                <a:cs typeface="DejaVu Sans" charset="0"/>
              </a:rPr>
            </a:br>
            <a:r>
              <a:rPr lang="en-US" b="1">
                <a:cs typeface="DejaVu Sans" charset="0"/>
              </a:rPr>
              <a:t>testing or deployment efforts of a layer 3 shim for providing locator agility with failover</a:t>
            </a:r>
            <a:br>
              <a:rPr lang="en-US" b="1">
                <a:cs typeface="DejaVu Sans" charset="0"/>
              </a:rPr>
            </a:br>
            <a:r>
              <a:rPr lang="en-US" b="1">
                <a:cs typeface="DejaVu Sans" charset="0"/>
              </a:rPr>
              <a:t>capabilities for IPv6 nodes. The group is also expected to shepherd</a:t>
            </a:r>
            <a:br>
              <a:rPr lang="en-US" b="1">
                <a:cs typeface="DejaVu Sans" charset="0"/>
              </a:rPr>
            </a:br>
            <a:r>
              <a:rPr lang="en-US" b="1">
                <a:cs typeface="DejaVu Sans" charset="0"/>
              </a:rPr>
              <a:t>to completion a few remaining informational documents that complement</a:t>
            </a:r>
            <a:br>
              <a:rPr lang="en-US" b="1">
                <a:cs typeface="DejaVu Sans" charset="0"/>
              </a:rPr>
            </a:br>
            <a:r>
              <a:rPr lang="en-US" b="1">
                <a:cs typeface="DejaVu Sans" charset="0"/>
              </a:rPr>
              <a:t>the existing protocol specifications.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cs typeface="DejaVu Sans" charset="0"/>
            </a:endParaRP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cs typeface="DejaVu Sans" charset="0"/>
              </a:rPr>
              <a:t>Little action in the shim6 group and only two active  document that keep getting revised.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025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4" name="Text Box 1026"/>
          <p:cNvSpPr txBox="1">
            <a:spLocks noChangeArrowheads="1"/>
          </p:cNvSpPr>
          <p:nvPr>
            <p:ph type="body"/>
          </p:nvPr>
        </p:nvSpPr>
        <p:spPr bwMode="auto">
          <a:xfrm>
            <a:off x="1185863" y="4787900"/>
            <a:ext cx="5394325" cy="38163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cs typeface="DejaVu Sans" charset="0"/>
              </a:rPr>
              <a:t>BEHAVE</a:t>
            </a:r>
          </a:p>
          <a:p>
            <a:pPr fontAlgn="t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cs typeface="DejaVu Sans" charset="0"/>
              </a:rPr>
              <a:t>This working group documents best current practices to enable NATs to </a:t>
            </a:r>
            <a:br>
              <a:rPr lang="en-US" b="1">
                <a:cs typeface="DejaVu Sans" charset="0"/>
              </a:rPr>
            </a:br>
            <a:r>
              <a:rPr lang="en-US" b="1">
                <a:cs typeface="DejaVu Sans" charset="0"/>
              </a:rPr>
              <a:t>function in as deterministic a fashion as possible. Due to the WG's experience with translators and their behavior it has </a:t>
            </a:r>
            <a:br>
              <a:rPr lang="en-US" b="1">
                <a:cs typeface="DejaVu Sans" charset="0"/>
              </a:rPr>
            </a:br>
            <a:r>
              <a:rPr lang="en-US" b="1">
                <a:cs typeface="DejaVu Sans" charset="0"/>
              </a:rPr>
              <a:t>been given the task to help encourage migration to IPv6. To </a:t>
            </a:r>
            <a:br>
              <a:rPr lang="en-US" b="1">
                <a:cs typeface="DejaVu Sans" charset="0"/>
              </a:rPr>
            </a:br>
            <a:r>
              <a:rPr lang="en-US" b="1">
                <a:cs typeface="DejaVu Sans" charset="0"/>
              </a:rPr>
              <a:t>support deployments where communicating hosts require using different </a:t>
            </a:r>
            <a:br>
              <a:rPr lang="en-US" b="1">
                <a:cs typeface="DejaVu Sans" charset="0"/>
              </a:rPr>
            </a:br>
            <a:r>
              <a:rPr lang="en-US" b="1">
                <a:cs typeface="DejaVu Sans" charset="0"/>
              </a:rPr>
              <a:t>address families (IPv4 or IPv6), address family translation is </a:t>
            </a:r>
            <a:br>
              <a:rPr lang="en-US" b="1">
                <a:cs typeface="DejaVu Sans" charset="0"/>
              </a:rPr>
            </a:br>
            <a:r>
              <a:rPr lang="en-US" b="1">
                <a:cs typeface="DejaVu Sans" charset="0"/>
              </a:rPr>
              <a:t>needed to establish communication. In BEHAVE's specification work on </a:t>
            </a:r>
            <a:br>
              <a:rPr lang="en-US" b="1">
                <a:cs typeface="DejaVu Sans" charset="0"/>
              </a:rPr>
            </a:br>
            <a:r>
              <a:rPr lang="en-US" b="1">
                <a:cs typeface="DejaVu Sans" charset="0"/>
              </a:rPr>
              <a:t>this topic it will coordinate with the V6ops WG on requirements and </a:t>
            </a:r>
            <a:br>
              <a:rPr lang="en-US" b="1">
                <a:cs typeface="DejaVu Sans" charset="0"/>
              </a:rPr>
            </a:br>
            <a:r>
              <a:rPr lang="en-US" b="1">
                <a:cs typeface="DejaVu Sans" charset="0"/>
              </a:rPr>
              <a:t>operational considerations.</a:t>
            </a:r>
          </a:p>
          <a:p>
            <a:pPr fontAlgn="t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cs typeface="DejaVu Sans" charset="0"/>
            </a:endParaRP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cs typeface="DejaVu Sans" charset="0"/>
              </a:rPr>
              <a:t>There are 9 Active documents.</a:t>
            </a:r>
            <a:r>
              <a:rPr lang="en-US">
                <a:cs typeface="DejaVu Sans" charset="0"/>
              </a:rPr>
              <a:t>  Behave continues to be one of the busier Working Groups these days for progress in making IPv6 happen and functioning.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323" name="Text Box 3"/>
          <p:cNvSpPr txBox="1">
            <a:spLocks noChangeArrowheads="1"/>
          </p:cNvSpPr>
          <p:nvPr>
            <p:ph type="body"/>
          </p:nvPr>
        </p:nvSpPr>
        <p:spPr>
          <a:xfrm>
            <a:off x="1185863" y="4787900"/>
            <a:ext cx="5394325" cy="3816350"/>
          </a:xfrm>
          <a:ln/>
        </p:spPr>
        <p:txBody>
          <a:bodyPr lIns="90000" tIns="46800" rIns="90000" bIns="46800" anchor="ctr"/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cs typeface="DejaVu Sans" charset="0"/>
              </a:rPr>
              <a:t>BEHAVE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latin typeface="Arial Unicode MS" pitchFamily="34" charset="-128"/>
                <a:cs typeface="DejaVu Sans" charset="0"/>
              </a:rPr>
              <a:t>IESG is processing 1 documents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latin typeface="Arial Unicode MS" pitchFamily="34" charset="-128"/>
              <a:cs typeface="DejaVu Sans" charset="0"/>
            </a:endParaRP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latin typeface="Arial Unicode MS" pitchFamily="34" charset="-128"/>
                <a:cs typeface="DejaVu Sans" charset="0"/>
              </a:rPr>
              <a:t>RFC Editor is working on three documents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025"/>
          <p:cNvSpPr txBox="1">
            <a:spLocks noChangeArrowheads="1"/>
          </p:cNvSpPr>
          <p:nvPr/>
        </p:nvSpPr>
        <p:spPr bwMode="auto">
          <a:xfrm>
            <a:off x="1371600" y="763588"/>
            <a:ext cx="5019675" cy="3768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2" name="Text Box 1026"/>
          <p:cNvSpPr txBox="1">
            <a:spLocks noChangeArrowheads="1"/>
          </p:cNvSpPr>
          <p:nvPr>
            <p:ph type="body"/>
          </p:nvPr>
        </p:nvSpPr>
        <p:spPr bwMode="auto">
          <a:xfrm>
            <a:off x="1185863" y="4787900"/>
            <a:ext cx="5394325" cy="38163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lIns="90000" tIns="46800" rIns="90000" bIns="46800" anchor="ctr" anchorCtr="1"/>
          <a:lstStyle/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solidFill>
                  <a:srgbClr val="0000FF"/>
                </a:solidFill>
                <a:cs typeface="Times New Roman" charset="0"/>
              </a:rPr>
              <a:t>SIDR</a:t>
            </a:r>
          </a:p>
          <a:p>
            <a:pPr fontAlgn="t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FF"/>
                </a:solidFill>
                <a:cs typeface="Times New Roman" charset="0"/>
              </a:rPr>
              <a:t>The SIDR working group will </a:t>
            </a:r>
            <a:br>
              <a:rPr lang="en-US" b="1">
                <a:solidFill>
                  <a:srgbClr val="0000FF"/>
                </a:solidFill>
                <a:cs typeface="Times New Roman" charset="0"/>
              </a:rPr>
            </a:br>
            <a:r>
              <a:rPr lang="en-US" b="1">
                <a:solidFill>
                  <a:srgbClr val="0000FF"/>
                </a:solidFill>
                <a:cs typeface="Times New Roman" charset="0"/>
              </a:rPr>
              <a:t>develop security mechanisms which fulfill those requirements which </a:t>
            </a:r>
            <a:br>
              <a:rPr lang="en-US" b="1">
                <a:solidFill>
                  <a:srgbClr val="0000FF"/>
                </a:solidFill>
                <a:cs typeface="Times New Roman" charset="0"/>
              </a:rPr>
            </a:br>
            <a:r>
              <a:rPr lang="en-US" b="1">
                <a:solidFill>
                  <a:srgbClr val="0000FF"/>
                </a:solidFill>
                <a:cs typeface="Times New Roman" charset="0"/>
              </a:rPr>
              <a:t>have been agreed on by the RPSEC working group. The Routing Protocol Security Group (RPSEC) has been chartered to</a:t>
            </a:r>
            <a:br>
              <a:rPr lang="en-US" b="1">
                <a:solidFill>
                  <a:srgbClr val="0000FF"/>
                </a:solidFill>
                <a:cs typeface="Times New Roman" charset="0"/>
              </a:rPr>
            </a:br>
            <a:r>
              <a:rPr lang="en-US" b="1">
                <a:solidFill>
                  <a:srgbClr val="0000FF"/>
                </a:solidFill>
                <a:cs typeface="Times New Roman" charset="0"/>
              </a:rPr>
              <a:t>document the security requirements for routing systems, and, in</a:t>
            </a:r>
            <a:br>
              <a:rPr lang="en-US" b="1">
                <a:solidFill>
                  <a:srgbClr val="0000FF"/>
                </a:solidFill>
                <a:cs typeface="Times New Roman" charset="0"/>
              </a:rPr>
            </a:br>
            <a:r>
              <a:rPr lang="en-US" b="1">
                <a:solidFill>
                  <a:srgbClr val="0000FF"/>
                </a:solidFill>
                <a:cs typeface="Times New Roman" charset="0"/>
              </a:rPr>
              <a:t>particular, to produce a document on BGP security requirements.</a:t>
            </a:r>
          </a:p>
          <a:p>
            <a:pPr fontAlgn="t"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>
                <a:solidFill>
                  <a:srgbClr val="0000FF"/>
                </a:solidFill>
                <a:cs typeface="Times New Roman" charset="0"/>
              </a:rPr>
              <a:t>In developing these mechanisms, the SIDR working group will take practical deployability </a:t>
            </a:r>
            <a:br>
              <a:rPr lang="en-US" b="1">
                <a:solidFill>
                  <a:srgbClr val="0000FF"/>
                </a:solidFill>
                <a:cs typeface="Times New Roman" charset="0"/>
              </a:rPr>
            </a:br>
            <a:r>
              <a:rPr lang="en-US" b="1">
                <a:solidFill>
                  <a:srgbClr val="0000FF"/>
                </a:solidFill>
                <a:cs typeface="Times New Roman" charset="0"/>
              </a:rPr>
              <a:t>into consideration. 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solidFill>
                <a:srgbClr val="0000FF"/>
              </a:solidFill>
              <a:cs typeface="Times New Roman" charset="0"/>
            </a:endParaRP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>
                <a:cs typeface="DejaVu Sans" charset="0"/>
              </a:rPr>
              <a:t>Dropped from 12 to 8 active documents.</a:t>
            </a: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cs typeface="DejaVu Sans" charset="0"/>
            </a:endParaRPr>
          </a:p>
          <a:p>
            <a:pPr>
              <a:spcBef>
                <a:spcPts val="450"/>
              </a:spcBef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>
              <a:cs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6D536C-86BC-407D-9338-824828169D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883D864-CE0D-43DF-B2C5-15173ADFEC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61200" y="1025525"/>
            <a:ext cx="2262188" cy="5876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1463" y="1025525"/>
            <a:ext cx="6637337" cy="5876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00FAE04-CB4C-47E4-BF44-9C0798C6C7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D468397-A821-4BF7-8F7F-3ECF00497E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A467756-E84C-4A09-A9AF-E96F624BC1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C7EBE18-A444-4319-AF73-20D2921411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46774A8-DD89-422B-9DD9-6ADC715941D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C318CCC-F6E8-4C40-968E-05E4D1FE5D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7E9771C-3C5B-4FC5-801B-2655FA6966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5548AB2-D20B-4F3C-B1F4-0E62F2E2FD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2659648-5DB4-47DC-A286-890804A7AB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B45B4E-DB19-4BB9-9E80-E9B3FA4459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759D298-5AC8-4C4D-A91A-B2E561723E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060249-CF0A-4A4D-951C-606B977833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70763" y="1768475"/>
            <a:ext cx="2287587" cy="49879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1768475"/>
            <a:ext cx="6715125" cy="49879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810F582-7672-452F-89AB-E97F7E2614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2016125"/>
            <a:ext cx="7642225" cy="26019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87375" y="6972300"/>
            <a:ext cx="2098675" cy="5016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529013" y="6972300"/>
            <a:ext cx="3189287" cy="5016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561263" y="6972300"/>
            <a:ext cx="2097087" cy="501650"/>
          </a:xfrm>
        </p:spPr>
        <p:txBody>
          <a:bodyPr/>
          <a:lstStyle>
            <a:lvl1pPr>
              <a:defRPr/>
            </a:lvl1pPr>
          </a:lstStyle>
          <a:p>
            <a:fld id="{61CBE706-737B-48D7-99A7-A7F5F4176B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A5FBAEC-F927-4F28-9F65-73C9B49ECB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2366963"/>
            <a:ext cx="4206875" cy="453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2366963"/>
            <a:ext cx="4208463" cy="45354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DE7789-D0BD-4DC6-8C22-ECF3034917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CA7135B-9FB4-41F1-8A9C-FF0DB96E5E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1D9B43C-AA03-406E-B3FD-C6DE42AEE0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0C6A2BB-0830-4BAB-9C14-4B7912E8FA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5B1DCE-16DD-4E50-A7A3-5E0073684E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81E834-19D6-4F9B-90CD-EACB08255E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50000">
              <a:srgbClr val="FFFFFF"/>
            </a:gs>
            <a:gs pos="100000">
              <a:srgbClr val="FFFFFF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71463" y="1025525"/>
            <a:ext cx="8566150" cy="1258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800" tIns="50400" rIns="100800" bIns="504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2366963"/>
            <a:ext cx="8567738" cy="4535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800" tIns="50400" rIns="100800" bIns="50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55650" y="6972300"/>
            <a:ext cx="2098675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800" tIns="50400" rIns="100800" bIns="504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ea typeface="DejaVu LGC Sans" charset="0"/>
                <a:cs typeface="DejaVu LGC Sans" charset="0"/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4875" y="6972300"/>
            <a:ext cx="3189288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800" tIns="50400" rIns="100800" bIns="504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ea typeface="DejaVu LGC Sans" charset="0"/>
                <a:cs typeface="DejaVu LGC Sans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4713" y="6972300"/>
            <a:ext cx="2098675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800" tIns="50400" rIns="100800" bIns="504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500">
                <a:solidFill>
                  <a:srgbClr val="000000"/>
                </a:solidFill>
                <a:ea typeface="DejaVu LGC Sans" charset="0"/>
                <a:cs typeface="DejaVu LGC Sans" charset="0"/>
              </a:defRPr>
            </a:lvl1pPr>
          </a:lstStyle>
          <a:p>
            <a:fld id="{E5E63C5F-B4A5-46CD-8E4D-F3D63EB20DBA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0" name="Group 6"/>
          <p:cNvGrpSpPr>
            <a:grpSpLocks/>
          </p:cNvGrpSpPr>
          <p:nvPr/>
        </p:nvGrpSpPr>
        <p:grpSpPr bwMode="auto">
          <a:xfrm>
            <a:off x="288925" y="96838"/>
            <a:ext cx="9355138" cy="914400"/>
            <a:chOff x="182" y="61"/>
            <a:chExt cx="5893" cy="576"/>
          </a:xfrm>
        </p:grpSpPr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732" y="115"/>
              <a:ext cx="5344" cy="474"/>
              <a:chOff x="732" y="115"/>
              <a:chExt cx="5344" cy="474"/>
            </a:xfrm>
          </p:grpSpPr>
          <p:sp>
            <p:nvSpPr>
              <p:cNvPr id="1032" name="Freeform 8"/>
              <p:cNvSpPr>
                <a:spLocks noChangeArrowheads="1"/>
              </p:cNvSpPr>
              <p:nvPr/>
            </p:nvSpPr>
            <p:spPr bwMode="auto">
              <a:xfrm>
                <a:off x="732" y="115"/>
                <a:ext cx="5345" cy="475"/>
              </a:xfrm>
              <a:custGeom>
                <a:avLst/>
                <a:gdLst/>
                <a:ahLst/>
                <a:cxnLst>
                  <a:cxn ang="0">
                    <a:pos x="4848" y="48"/>
                  </a:cxn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8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rgbClr val="E5D093"/>
              </a:solidFill>
              <a:ln w="9360">
                <a:solidFill>
                  <a:srgbClr val="FFFFFF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033" name="Group 9"/>
              <p:cNvGrpSpPr>
                <a:grpSpLocks/>
              </p:cNvGrpSpPr>
              <p:nvPr/>
            </p:nvGrpSpPr>
            <p:grpSpPr bwMode="auto">
              <a:xfrm>
                <a:off x="1318" y="115"/>
                <a:ext cx="4218" cy="470"/>
                <a:chOff x="1318" y="115"/>
                <a:chExt cx="4218" cy="470"/>
              </a:xfrm>
            </p:grpSpPr>
            <p:grpSp>
              <p:nvGrpSpPr>
                <p:cNvPr id="1034" name="Group 10"/>
                <p:cNvGrpSpPr>
                  <a:grpSpLocks/>
                </p:cNvGrpSpPr>
                <p:nvPr/>
              </p:nvGrpSpPr>
              <p:grpSpPr bwMode="auto">
                <a:xfrm>
                  <a:off x="1318" y="116"/>
                  <a:ext cx="2433" cy="468"/>
                  <a:chOff x="1318" y="116"/>
                  <a:chExt cx="2433" cy="468"/>
                </a:xfrm>
              </p:grpSpPr>
              <p:sp>
                <p:nvSpPr>
                  <p:cNvPr id="1035" name="Freeform 11"/>
                  <p:cNvSpPr>
                    <a:spLocks noChangeArrowheads="1"/>
                  </p:cNvSpPr>
                  <p:nvPr/>
                </p:nvSpPr>
                <p:spPr bwMode="auto">
                  <a:xfrm>
                    <a:off x="2680" y="547"/>
                    <a:ext cx="8" cy="9"/>
                  </a:xfrm>
                  <a:custGeom>
                    <a:avLst/>
                    <a:gdLst/>
                    <a:ahLst/>
                    <a:cxnLst>
                      <a:cxn ang="0">
                        <a:pos x="5" y="11"/>
                      </a:cxn>
                      <a:cxn ang="0">
                        <a:pos x="15" y="5"/>
                      </a:cxn>
                      <a:cxn ang="0">
                        <a:pos x="13" y="17"/>
                      </a:cxn>
                      <a:cxn ang="0">
                        <a:pos x="5" y="11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6" name="Freeform 12"/>
                  <p:cNvSpPr>
                    <a:spLocks noChangeArrowheads="1"/>
                  </p:cNvSpPr>
                  <p:nvPr/>
                </p:nvSpPr>
                <p:spPr bwMode="auto">
                  <a:xfrm>
                    <a:off x="2763" y="576"/>
                    <a:ext cx="10" cy="9"/>
                  </a:xfrm>
                  <a:custGeom>
                    <a:avLst/>
                    <a:gdLst/>
                    <a:ahLst/>
                    <a:cxnLst>
                      <a:cxn ang="0">
                        <a:pos x="3" y="13"/>
                      </a:cxn>
                      <a:cxn ang="0">
                        <a:pos x="11" y="3"/>
                      </a:cxn>
                      <a:cxn ang="0">
                        <a:pos x="7" y="19"/>
                      </a:cxn>
                      <a:cxn ang="0">
                        <a:pos x="3" y="13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7" name="Freeform 13"/>
                  <p:cNvSpPr>
                    <a:spLocks noChangeArrowheads="1"/>
                  </p:cNvSpPr>
                  <p:nvPr/>
                </p:nvSpPr>
                <p:spPr bwMode="auto">
                  <a:xfrm>
                    <a:off x="2529" y="528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8" name="Freeform 14"/>
                  <p:cNvSpPr>
                    <a:spLocks noChangeArrowheads="1"/>
                  </p:cNvSpPr>
                  <p:nvPr/>
                </p:nvSpPr>
                <p:spPr bwMode="auto">
                  <a:xfrm>
                    <a:off x="2360" y="542"/>
                    <a:ext cx="12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39" name="Freeform 15"/>
                  <p:cNvSpPr>
                    <a:spLocks noChangeArrowheads="1"/>
                  </p:cNvSpPr>
                  <p:nvPr/>
                </p:nvSpPr>
                <p:spPr bwMode="auto">
                  <a:xfrm>
                    <a:off x="2310" y="549"/>
                    <a:ext cx="31" cy="18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0" name="Freeform 16"/>
                  <p:cNvSpPr>
                    <a:spLocks noChangeArrowheads="1"/>
                  </p:cNvSpPr>
                  <p:nvPr/>
                </p:nvSpPr>
                <p:spPr bwMode="auto">
                  <a:xfrm>
                    <a:off x="2278" y="548"/>
                    <a:ext cx="32" cy="17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1" name="Freeform 17"/>
                  <p:cNvSpPr>
                    <a:spLocks noChangeArrowheads="1"/>
                  </p:cNvSpPr>
                  <p:nvPr/>
                </p:nvSpPr>
                <p:spPr bwMode="auto">
                  <a:xfrm>
                    <a:off x="2105" y="452"/>
                    <a:ext cx="166" cy="102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2" name="Freeform 18"/>
                  <p:cNvSpPr>
                    <a:spLocks noChangeArrowheads="1"/>
                  </p:cNvSpPr>
                  <p:nvPr/>
                </p:nvSpPr>
                <p:spPr bwMode="auto">
                  <a:xfrm>
                    <a:off x="2206" y="446"/>
                    <a:ext cx="74" cy="75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3" name="Freeform 19"/>
                  <p:cNvSpPr>
                    <a:spLocks noChangeArrowheads="1"/>
                  </p:cNvSpPr>
                  <p:nvPr/>
                </p:nvSpPr>
                <p:spPr bwMode="auto">
                  <a:xfrm>
                    <a:off x="2278" y="480"/>
                    <a:ext cx="52" cy="14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4" name="Freeform 20"/>
                  <p:cNvSpPr>
                    <a:spLocks noChangeArrowheads="1"/>
                  </p:cNvSpPr>
                  <p:nvPr/>
                </p:nvSpPr>
                <p:spPr bwMode="auto">
                  <a:xfrm>
                    <a:off x="2275" y="497"/>
                    <a:ext cx="35" cy="37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5" name="Freeform 21"/>
                  <p:cNvSpPr>
                    <a:spLocks noChangeArrowheads="1"/>
                  </p:cNvSpPr>
                  <p:nvPr/>
                </p:nvSpPr>
                <p:spPr bwMode="auto">
                  <a:xfrm>
                    <a:off x="2335" y="476"/>
                    <a:ext cx="17" cy="22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6" name="Freeform 22"/>
                  <p:cNvSpPr>
                    <a:spLocks noChangeArrowheads="1"/>
                  </p:cNvSpPr>
                  <p:nvPr/>
                </p:nvSpPr>
                <p:spPr bwMode="auto">
                  <a:xfrm>
                    <a:off x="2339" y="510"/>
                    <a:ext cx="22" cy="11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7" name="Freeform 23"/>
                  <p:cNvSpPr>
                    <a:spLocks noChangeArrowheads="1"/>
                  </p:cNvSpPr>
                  <p:nvPr/>
                </p:nvSpPr>
                <p:spPr bwMode="auto">
                  <a:xfrm>
                    <a:off x="2363" y="494"/>
                    <a:ext cx="28" cy="19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8" name="Freeform 24"/>
                  <p:cNvSpPr>
                    <a:spLocks noChangeArrowheads="1"/>
                  </p:cNvSpPr>
                  <p:nvPr/>
                </p:nvSpPr>
                <p:spPr bwMode="auto">
                  <a:xfrm>
                    <a:off x="2370" y="503"/>
                    <a:ext cx="134" cy="67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49" name="Freeform 25"/>
                  <p:cNvSpPr>
                    <a:spLocks noChangeArrowheads="1"/>
                  </p:cNvSpPr>
                  <p:nvPr/>
                </p:nvSpPr>
                <p:spPr bwMode="auto">
                  <a:xfrm>
                    <a:off x="2487" y="509"/>
                    <a:ext cx="36" cy="29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0" name="Freeform 26"/>
                  <p:cNvSpPr>
                    <a:spLocks noChangeArrowheads="1"/>
                  </p:cNvSpPr>
                  <p:nvPr/>
                </p:nvSpPr>
                <p:spPr bwMode="auto">
                  <a:xfrm>
                    <a:off x="2564" y="449"/>
                    <a:ext cx="9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1" name="Freeform 27"/>
                  <p:cNvSpPr>
                    <a:spLocks noChangeArrowheads="1"/>
                  </p:cNvSpPr>
                  <p:nvPr/>
                </p:nvSpPr>
                <p:spPr bwMode="auto">
                  <a:xfrm>
                    <a:off x="2611" y="493"/>
                    <a:ext cx="12" cy="9"/>
                  </a:xfrm>
                  <a:custGeom>
                    <a:avLst/>
                    <a:gdLst/>
                    <a:ahLst/>
                    <a:cxnLst>
                      <a:cxn ang="0">
                        <a:pos x="8" y="14"/>
                      </a:cxn>
                      <a:cxn ang="0">
                        <a:pos x="14" y="0"/>
                      </a:cxn>
                      <a:cxn ang="0">
                        <a:pos x="14" y="22"/>
                      </a:cxn>
                      <a:cxn ang="0">
                        <a:pos x="8" y="14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2" name="Freeform 28"/>
                  <p:cNvSpPr>
                    <a:spLocks noChangeArrowheads="1"/>
                  </p:cNvSpPr>
                  <p:nvPr/>
                </p:nvSpPr>
                <p:spPr bwMode="auto">
                  <a:xfrm>
                    <a:off x="2462" y="394"/>
                    <a:ext cx="9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3" name="Freeform 29"/>
                  <p:cNvSpPr>
                    <a:spLocks noChangeArrowheads="1"/>
                  </p:cNvSpPr>
                  <p:nvPr/>
                </p:nvSpPr>
                <p:spPr bwMode="auto">
                  <a:xfrm>
                    <a:off x="2384" y="440"/>
                    <a:ext cx="9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4" name="Freeform 30"/>
                  <p:cNvSpPr>
                    <a:spLocks noChangeArrowheads="1"/>
                  </p:cNvSpPr>
                  <p:nvPr/>
                </p:nvSpPr>
                <p:spPr bwMode="auto">
                  <a:xfrm>
                    <a:off x="2298" y="426"/>
                    <a:ext cx="37" cy="29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5" name="Freeform 31"/>
                  <p:cNvSpPr>
                    <a:spLocks noChangeArrowheads="1"/>
                  </p:cNvSpPr>
                  <p:nvPr/>
                </p:nvSpPr>
                <p:spPr bwMode="auto">
                  <a:xfrm>
                    <a:off x="2285" y="363"/>
                    <a:ext cx="44" cy="64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6" name="Freeform 32"/>
                  <p:cNvSpPr>
                    <a:spLocks noChangeArrowheads="1"/>
                  </p:cNvSpPr>
                  <p:nvPr/>
                </p:nvSpPr>
                <p:spPr bwMode="auto">
                  <a:xfrm>
                    <a:off x="2296" y="409"/>
                    <a:ext cx="15" cy="19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7" name="Freeform 33"/>
                  <p:cNvSpPr>
                    <a:spLocks noChangeArrowheads="1"/>
                  </p:cNvSpPr>
                  <p:nvPr/>
                </p:nvSpPr>
                <p:spPr bwMode="auto">
                  <a:xfrm>
                    <a:off x="2266" y="414"/>
                    <a:ext cx="21" cy="19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8" name="Freeform 34"/>
                  <p:cNvSpPr>
                    <a:spLocks noChangeArrowheads="1"/>
                  </p:cNvSpPr>
                  <p:nvPr/>
                </p:nvSpPr>
                <p:spPr bwMode="auto">
                  <a:xfrm>
                    <a:off x="3422" y="388"/>
                    <a:ext cx="330" cy="197"/>
                  </a:xfrm>
                  <a:custGeom>
                    <a:avLst/>
                    <a:gdLst/>
                    <a:ahLst/>
                    <a:cxnLst>
                      <a:cxn ang="0">
                        <a:pos x="21" y="280"/>
                      </a:cxn>
                      <a:cxn ang="0">
                        <a:pos x="24" y="250"/>
                      </a:cxn>
                      <a:cxn ang="0">
                        <a:pos x="22" y="245"/>
                      </a:cxn>
                      <a:cxn ang="0">
                        <a:pos x="16" y="218"/>
                      </a:cxn>
                      <a:cxn ang="0">
                        <a:pos x="4" y="215"/>
                      </a:cxn>
                      <a:cxn ang="0">
                        <a:pos x="0" y="191"/>
                      </a:cxn>
                      <a:cxn ang="0">
                        <a:pos x="12" y="180"/>
                      </a:cxn>
                      <a:cxn ang="0">
                        <a:pos x="6" y="165"/>
                      </a:cxn>
                      <a:cxn ang="0">
                        <a:pos x="2" y="160"/>
                      </a:cxn>
                      <a:cxn ang="0">
                        <a:pos x="28" y="120"/>
                      </a:cxn>
                      <a:cxn ang="0">
                        <a:pos x="44" y="96"/>
                      </a:cxn>
                      <a:cxn ang="0">
                        <a:pos x="42" y="70"/>
                      </a:cxn>
                      <a:cxn ang="0">
                        <a:pos x="24" y="43"/>
                      </a:cxn>
                      <a:cxn ang="0">
                        <a:pos x="20" y="32"/>
                      </a:cxn>
                      <a:cxn ang="0">
                        <a:pos x="26" y="36"/>
                      </a:cxn>
                      <a:cxn ang="0">
                        <a:pos x="48" y="35"/>
                      </a:cxn>
                      <a:cxn ang="0">
                        <a:pos x="64" y="11"/>
                      </a:cxn>
                      <a:cxn ang="0">
                        <a:pos x="82" y="0"/>
                      </a:cxn>
                      <a:cxn ang="0">
                        <a:pos x="88" y="2"/>
                      </a:cxn>
                      <a:cxn ang="0">
                        <a:pos x="92" y="9"/>
                      </a:cxn>
                      <a:cxn ang="0">
                        <a:pos x="98" y="5"/>
                      </a:cxn>
                      <a:cxn ang="0">
                        <a:pos x="110" y="8"/>
                      </a:cxn>
                      <a:cxn ang="0">
                        <a:pos x="116" y="9"/>
                      </a:cxn>
                      <a:cxn ang="0">
                        <a:pos x="141" y="14"/>
                      </a:cxn>
                      <a:cxn ang="0">
                        <a:pos x="155" y="24"/>
                      </a:cxn>
                      <a:cxn ang="0">
                        <a:pos x="167" y="17"/>
                      </a:cxn>
                      <a:cxn ang="0">
                        <a:pos x="173" y="14"/>
                      </a:cxn>
                      <a:cxn ang="0">
                        <a:pos x="195" y="14"/>
                      </a:cxn>
                      <a:cxn ang="0">
                        <a:pos x="211" y="32"/>
                      </a:cxn>
                      <a:cxn ang="0">
                        <a:pos x="231" y="59"/>
                      </a:cxn>
                      <a:cxn ang="0">
                        <a:pos x="245" y="70"/>
                      </a:cxn>
                      <a:cxn ang="0">
                        <a:pos x="257" y="68"/>
                      </a:cxn>
                      <a:cxn ang="0">
                        <a:pos x="270" y="65"/>
                      </a:cxn>
                      <a:cxn ang="0">
                        <a:pos x="290" y="71"/>
                      </a:cxn>
                      <a:cxn ang="0">
                        <a:pos x="300" y="81"/>
                      </a:cxn>
                      <a:cxn ang="0">
                        <a:pos x="308" y="90"/>
                      </a:cxn>
                      <a:cxn ang="0">
                        <a:pos x="318" y="111"/>
                      </a:cxn>
                      <a:cxn ang="0">
                        <a:pos x="322" y="120"/>
                      </a:cxn>
                      <a:cxn ang="0">
                        <a:pos x="324" y="125"/>
                      </a:cxn>
                      <a:cxn ang="0">
                        <a:pos x="310" y="142"/>
                      </a:cxn>
                      <a:cxn ang="0">
                        <a:pos x="322" y="141"/>
                      </a:cxn>
                      <a:cxn ang="0">
                        <a:pos x="342" y="155"/>
                      </a:cxn>
                      <a:cxn ang="0">
                        <a:pos x="364" y="157"/>
                      </a:cxn>
                      <a:cxn ang="0">
                        <a:pos x="380" y="168"/>
                      </a:cxn>
                      <a:cxn ang="0">
                        <a:pos x="382" y="172"/>
                      </a:cxn>
                      <a:cxn ang="0">
                        <a:pos x="382" y="176"/>
                      </a:cxn>
                      <a:cxn ang="0">
                        <a:pos x="394" y="172"/>
                      </a:cxn>
                      <a:cxn ang="0">
                        <a:pos x="400" y="171"/>
                      </a:cxn>
                      <a:cxn ang="0">
                        <a:pos x="439" y="185"/>
                      </a:cxn>
                      <a:cxn ang="0">
                        <a:pos x="447" y="199"/>
                      </a:cxn>
                      <a:cxn ang="0">
                        <a:pos x="465" y="201"/>
                      </a:cxn>
                      <a:cxn ang="0">
                        <a:pos x="471" y="215"/>
                      </a:cxn>
                      <a:cxn ang="0">
                        <a:pos x="451" y="258"/>
                      </a:cxn>
                      <a:cxn ang="0">
                        <a:pos x="435" y="281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59" name="Freeform 35"/>
                  <p:cNvSpPr>
                    <a:spLocks noChangeArrowheads="1"/>
                  </p:cNvSpPr>
                  <p:nvPr/>
                </p:nvSpPr>
                <p:spPr bwMode="auto">
                  <a:xfrm>
                    <a:off x="2985" y="117"/>
                    <a:ext cx="463" cy="311"/>
                  </a:xfrm>
                  <a:custGeom>
                    <a:avLst/>
                    <a:gdLst/>
                    <a:ahLst/>
                    <a:cxnLst>
                      <a:cxn ang="0">
                        <a:pos x="406" y="6"/>
                      </a:cxn>
                      <a:cxn ang="0">
                        <a:pos x="502" y="34"/>
                      </a:cxn>
                      <a:cxn ang="0">
                        <a:pos x="550" y="38"/>
                      </a:cxn>
                      <a:cxn ang="0">
                        <a:pos x="578" y="130"/>
                      </a:cxn>
                      <a:cxn ang="0">
                        <a:pos x="586" y="90"/>
                      </a:cxn>
                      <a:cxn ang="0">
                        <a:pos x="606" y="70"/>
                      </a:cxn>
                      <a:cxn ang="0">
                        <a:pos x="642" y="126"/>
                      </a:cxn>
                      <a:cxn ang="0">
                        <a:pos x="682" y="98"/>
                      </a:cxn>
                      <a:cxn ang="0">
                        <a:pos x="706" y="86"/>
                      </a:cxn>
                      <a:cxn ang="0">
                        <a:pos x="762" y="2"/>
                      </a:cxn>
                      <a:cxn ang="0">
                        <a:pos x="798" y="70"/>
                      </a:cxn>
                      <a:cxn ang="0">
                        <a:pos x="798" y="130"/>
                      </a:cxn>
                      <a:cxn ang="0">
                        <a:pos x="790" y="158"/>
                      </a:cxn>
                      <a:cxn ang="0">
                        <a:pos x="766" y="162"/>
                      </a:cxn>
                      <a:cxn ang="0">
                        <a:pos x="762" y="186"/>
                      </a:cxn>
                      <a:cxn ang="0">
                        <a:pos x="802" y="226"/>
                      </a:cxn>
                      <a:cxn ang="0">
                        <a:pos x="786" y="322"/>
                      </a:cxn>
                      <a:cxn ang="0">
                        <a:pos x="830" y="414"/>
                      </a:cxn>
                      <a:cxn ang="0">
                        <a:pos x="854" y="450"/>
                      </a:cxn>
                      <a:cxn ang="0">
                        <a:pos x="830" y="450"/>
                      </a:cxn>
                      <a:cxn ang="0">
                        <a:pos x="746" y="378"/>
                      </a:cxn>
                      <a:cxn ang="0">
                        <a:pos x="678" y="402"/>
                      </a:cxn>
                      <a:cxn ang="0">
                        <a:pos x="590" y="442"/>
                      </a:cxn>
                      <a:cxn ang="0">
                        <a:pos x="642" y="578"/>
                      </a:cxn>
                      <a:cxn ang="0">
                        <a:pos x="710" y="610"/>
                      </a:cxn>
                      <a:cxn ang="0">
                        <a:pos x="738" y="550"/>
                      </a:cxn>
                      <a:cxn ang="0">
                        <a:pos x="774" y="570"/>
                      </a:cxn>
                      <a:cxn ang="0">
                        <a:pos x="766" y="630"/>
                      </a:cxn>
                      <a:cxn ang="0">
                        <a:pos x="802" y="670"/>
                      </a:cxn>
                      <a:cxn ang="0">
                        <a:pos x="838" y="658"/>
                      </a:cxn>
                      <a:cxn ang="0">
                        <a:pos x="922" y="806"/>
                      </a:cxn>
                      <a:cxn ang="0">
                        <a:pos x="942" y="826"/>
                      </a:cxn>
                      <a:cxn ang="0">
                        <a:pos x="874" y="810"/>
                      </a:cxn>
                      <a:cxn ang="0">
                        <a:pos x="830" y="758"/>
                      </a:cxn>
                      <a:cxn ang="0">
                        <a:pos x="778" y="710"/>
                      </a:cxn>
                      <a:cxn ang="0">
                        <a:pos x="702" y="662"/>
                      </a:cxn>
                      <a:cxn ang="0">
                        <a:pos x="614" y="646"/>
                      </a:cxn>
                      <a:cxn ang="0">
                        <a:pos x="506" y="594"/>
                      </a:cxn>
                      <a:cxn ang="0">
                        <a:pos x="462" y="506"/>
                      </a:cxn>
                      <a:cxn ang="0">
                        <a:pos x="430" y="462"/>
                      </a:cxn>
                      <a:cxn ang="0">
                        <a:pos x="382" y="430"/>
                      </a:cxn>
                      <a:cxn ang="0">
                        <a:pos x="342" y="370"/>
                      </a:cxn>
                      <a:cxn ang="0">
                        <a:pos x="354" y="414"/>
                      </a:cxn>
                      <a:cxn ang="0">
                        <a:pos x="418" y="494"/>
                      </a:cxn>
                      <a:cxn ang="0">
                        <a:pos x="422" y="526"/>
                      </a:cxn>
                      <a:cxn ang="0">
                        <a:pos x="394" y="498"/>
                      </a:cxn>
                      <a:cxn ang="0">
                        <a:pos x="354" y="466"/>
                      </a:cxn>
                      <a:cxn ang="0">
                        <a:pos x="314" y="402"/>
                      </a:cxn>
                      <a:cxn ang="0">
                        <a:pos x="266" y="346"/>
                      </a:cxn>
                      <a:cxn ang="0">
                        <a:pos x="210" y="314"/>
                      </a:cxn>
                      <a:cxn ang="0">
                        <a:pos x="154" y="238"/>
                      </a:cxn>
                      <a:cxn ang="0">
                        <a:pos x="66" y="66"/>
                      </a:cxn>
                      <a:cxn ang="0">
                        <a:pos x="34" y="38"/>
                      </a:cxn>
                      <a:cxn ang="0">
                        <a:pos x="46" y="22"/>
                      </a:cxn>
                      <a:cxn ang="0">
                        <a:pos x="102" y="70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0" name="Freeform 36"/>
                  <p:cNvSpPr>
                    <a:spLocks noChangeArrowheads="1"/>
                  </p:cNvSpPr>
                  <p:nvPr/>
                </p:nvSpPr>
                <p:spPr bwMode="auto">
                  <a:xfrm>
                    <a:off x="2843" y="340"/>
                    <a:ext cx="17" cy="18"/>
                  </a:xfrm>
                  <a:custGeom>
                    <a:avLst/>
                    <a:gdLst/>
                    <a:ahLst/>
                    <a:cxnLst>
                      <a:cxn ang="0">
                        <a:pos x="6" y="28"/>
                      </a:cxn>
                      <a:cxn ang="0">
                        <a:pos x="10" y="48"/>
                      </a:cxn>
                      <a:cxn ang="0">
                        <a:pos x="6" y="28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1" name="Freeform 37"/>
                  <p:cNvSpPr>
                    <a:spLocks noChangeArrowheads="1"/>
                  </p:cNvSpPr>
                  <p:nvPr/>
                </p:nvSpPr>
                <p:spPr bwMode="auto">
                  <a:xfrm>
                    <a:off x="2830" y="334"/>
                    <a:ext cx="18" cy="13"/>
                  </a:xfrm>
                  <a:custGeom>
                    <a:avLst/>
                    <a:gdLst/>
                    <a:ahLst/>
                    <a:cxnLst>
                      <a:cxn ang="0">
                        <a:pos x="0" y="5"/>
                      </a:cxn>
                      <a:cxn ang="0">
                        <a:pos x="12" y="1"/>
                      </a:cxn>
                      <a:cxn ang="0">
                        <a:pos x="36" y="17"/>
                      </a:cxn>
                      <a:cxn ang="0">
                        <a:pos x="8" y="17"/>
                      </a:cxn>
                      <a:cxn ang="0">
                        <a:pos x="0" y="5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2" name="Freeform 38"/>
                  <p:cNvSpPr>
                    <a:spLocks noChangeArrowheads="1"/>
                  </p:cNvSpPr>
                  <p:nvPr/>
                </p:nvSpPr>
                <p:spPr bwMode="auto">
                  <a:xfrm>
                    <a:off x="3365" y="297"/>
                    <a:ext cx="80" cy="36"/>
                  </a:xfrm>
                  <a:custGeom>
                    <a:avLst/>
                    <a:gdLst/>
                    <a:ahLst/>
                    <a:cxnLst>
                      <a:cxn ang="0">
                        <a:pos x="0" y="49"/>
                      </a:cxn>
                      <a:cxn ang="0">
                        <a:pos x="28" y="25"/>
                      </a:cxn>
                      <a:cxn ang="0">
                        <a:pos x="56" y="21"/>
                      </a:cxn>
                      <a:cxn ang="0">
                        <a:pos x="80" y="9"/>
                      </a:cxn>
                      <a:cxn ang="0">
                        <a:pos x="64" y="25"/>
                      </a:cxn>
                      <a:cxn ang="0">
                        <a:pos x="124" y="49"/>
                      </a:cxn>
                      <a:cxn ang="0">
                        <a:pos x="160" y="65"/>
                      </a:cxn>
                      <a:cxn ang="0">
                        <a:pos x="116" y="77"/>
                      </a:cxn>
                      <a:cxn ang="0">
                        <a:pos x="88" y="57"/>
                      </a:cxn>
                      <a:cxn ang="0">
                        <a:pos x="76" y="53"/>
                      </a:cxn>
                      <a:cxn ang="0">
                        <a:pos x="24" y="41"/>
                      </a:cxn>
                      <a:cxn ang="0">
                        <a:pos x="0" y="49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3" name="Freeform 39"/>
                  <p:cNvSpPr>
                    <a:spLocks noChangeArrowheads="1"/>
                  </p:cNvSpPr>
                  <p:nvPr/>
                </p:nvSpPr>
                <p:spPr bwMode="auto">
                  <a:xfrm>
                    <a:off x="3450" y="327"/>
                    <a:ext cx="65" cy="1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52" y="4"/>
                      </a:cxn>
                      <a:cxn ang="0">
                        <a:pos x="88" y="24"/>
                      </a:cxn>
                      <a:cxn ang="0">
                        <a:pos x="112" y="20"/>
                      </a:cxn>
                      <a:cxn ang="0">
                        <a:pos x="108" y="44"/>
                      </a:cxn>
                      <a:cxn ang="0">
                        <a:pos x="64" y="40"/>
                      </a:cxn>
                      <a:cxn ang="0">
                        <a:pos x="0" y="36"/>
                      </a:cxn>
                      <a:cxn ang="0">
                        <a:pos x="28" y="2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4" name="Freeform 40"/>
                  <p:cNvSpPr>
                    <a:spLocks noChangeArrowheads="1"/>
                  </p:cNvSpPr>
                  <p:nvPr/>
                </p:nvSpPr>
                <p:spPr bwMode="auto">
                  <a:xfrm>
                    <a:off x="3415" y="336"/>
                    <a:ext cx="26" cy="15"/>
                  </a:xfrm>
                  <a:custGeom>
                    <a:avLst/>
                    <a:gdLst/>
                    <a:ahLst/>
                    <a:cxnLst>
                      <a:cxn ang="0">
                        <a:pos x="17" y="25"/>
                      </a:cxn>
                      <a:cxn ang="0">
                        <a:pos x="37" y="13"/>
                      </a:cxn>
                      <a:cxn ang="0">
                        <a:pos x="17" y="2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5" name="Freeform 41"/>
                  <p:cNvSpPr>
                    <a:spLocks noChangeArrowheads="1"/>
                  </p:cNvSpPr>
                  <p:nvPr/>
                </p:nvSpPr>
                <p:spPr bwMode="auto">
                  <a:xfrm>
                    <a:off x="3397" y="288"/>
                    <a:ext cx="18" cy="20"/>
                  </a:xfrm>
                  <a:custGeom>
                    <a:avLst/>
                    <a:gdLst/>
                    <a:ahLst/>
                    <a:cxnLst>
                      <a:cxn ang="0">
                        <a:pos x="19" y="32"/>
                      </a:cxn>
                      <a:cxn ang="0">
                        <a:pos x="19" y="0"/>
                      </a:cxn>
                      <a:cxn ang="0">
                        <a:pos x="19" y="32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6" name="Freeform 42"/>
                  <p:cNvSpPr>
                    <a:spLocks noChangeArrowheads="1"/>
                  </p:cNvSpPr>
                  <p:nvPr/>
                </p:nvSpPr>
                <p:spPr bwMode="auto">
                  <a:xfrm>
                    <a:off x="3538" y="348"/>
                    <a:ext cx="21" cy="29"/>
                  </a:xfrm>
                  <a:custGeom>
                    <a:avLst/>
                    <a:gdLst/>
                    <a:ahLst/>
                    <a:cxnLst>
                      <a:cxn ang="0">
                        <a:pos x="4" y="9"/>
                      </a:cxn>
                      <a:cxn ang="0">
                        <a:pos x="20" y="33"/>
                      </a:cxn>
                      <a:cxn ang="0">
                        <a:pos x="24" y="49"/>
                      </a:cxn>
                      <a:cxn ang="0">
                        <a:pos x="36" y="53"/>
                      </a:cxn>
                      <a:cxn ang="0">
                        <a:pos x="24" y="73"/>
                      </a:cxn>
                      <a:cxn ang="0">
                        <a:pos x="0" y="21"/>
                      </a:cxn>
                      <a:cxn ang="0">
                        <a:pos x="4" y="9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7" name="Freeform 43"/>
                  <p:cNvSpPr>
                    <a:spLocks noChangeArrowheads="1"/>
                  </p:cNvSpPr>
                  <p:nvPr/>
                </p:nvSpPr>
                <p:spPr bwMode="auto">
                  <a:xfrm>
                    <a:off x="3164" y="122"/>
                    <a:ext cx="226" cy="45"/>
                  </a:xfrm>
                  <a:custGeom>
                    <a:avLst/>
                    <a:gdLst/>
                    <a:ahLst/>
                    <a:cxnLst>
                      <a:cxn ang="0">
                        <a:pos x="220" y="1"/>
                      </a:cxn>
                      <a:cxn ang="0">
                        <a:pos x="231" y="8"/>
                      </a:cxn>
                      <a:cxn ang="0">
                        <a:pos x="235" y="0"/>
                      </a:cxn>
                      <a:cxn ang="0">
                        <a:pos x="265" y="0"/>
                      </a:cxn>
                      <a:cxn ang="0">
                        <a:pos x="287" y="17"/>
                      </a:cxn>
                      <a:cxn ang="0">
                        <a:pos x="319" y="10"/>
                      </a:cxn>
                      <a:cxn ang="0">
                        <a:pos x="314" y="29"/>
                      </a:cxn>
                      <a:cxn ang="0">
                        <a:pos x="298" y="46"/>
                      </a:cxn>
                      <a:cxn ang="0">
                        <a:pos x="295" y="29"/>
                      </a:cxn>
                      <a:cxn ang="0">
                        <a:pos x="287" y="31"/>
                      </a:cxn>
                      <a:cxn ang="0">
                        <a:pos x="279" y="29"/>
                      </a:cxn>
                      <a:cxn ang="0">
                        <a:pos x="263" y="21"/>
                      </a:cxn>
                      <a:cxn ang="0">
                        <a:pos x="228" y="38"/>
                      </a:cxn>
                      <a:cxn ang="0">
                        <a:pos x="201" y="44"/>
                      </a:cxn>
                      <a:cxn ang="0">
                        <a:pos x="212" y="57"/>
                      </a:cxn>
                      <a:cxn ang="0">
                        <a:pos x="188" y="63"/>
                      </a:cxn>
                      <a:cxn ang="0">
                        <a:pos x="169" y="61"/>
                      </a:cxn>
                      <a:cxn ang="0">
                        <a:pos x="177" y="57"/>
                      </a:cxn>
                      <a:cxn ang="0">
                        <a:pos x="171" y="40"/>
                      </a:cxn>
                      <a:cxn ang="0">
                        <a:pos x="169" y="31"/>
                      </a:cxn>
                      <a:cxn ang="0">
                        <a:pos x="158" y="23"/>
                      </a:cxn>
                      <a:cxn ang="0">
                        <a:pos x="142" y="27"/>
                      </a:cxn>
                      <a:cxn ang="0">
                        <a:pos x="134" y="27"/>
                      </a:cxn>
                      <a:cxn ang="0">
                        <a:pos x="123" y="25"/>
                      </a:cxn>
                      <a:cxn ang="0">
                        <a:pos x="83" y="2"/>
                      </a:cxn>
                      <a:cxn ang="0">
                        <a:pos x="59" y="14"/>
                      </a:cxn>
                      <a:cxn ang="0">
                        <a:pos x="1" y="0"/>
                      </a:cxn>
                      <a:cxn ang="0">
                        <a:pos x="220" y="1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8" name="Freeform 44"/>
                  <p:cNvSpPr>
                    <a:spLocks noChangeArrowheads="1"/>
                  </p:cNvSpPr>
                  <p:nvPr/>
                </p:nvSpPr>
                <p:spPr bwMode="auto">
                  <a:xfrm>
                    <a:off x="2964" y="121"/>
                    <a:ext cx="209" cy="22"/>
                  </a:xfrm>
                  <a:custGeom>
                    <a:avLst/>
                    <a:gdLst/>
                    <a:ahLst/>
                    <a:cxnLst>
                      <a:cxn ang="0">
                        <a:pos x="105" y="31"/>
                      </a:cxn>
                      <a:cxn ang="0">
                        <a:pos x="30" y="1"/>
                      </a:cxn>
                      <a:cxn ang="0">
                        <a:pos x="285" y="0"/>
                      </a:cxn>
                      <a:cxn ang="0">
                        <a:pos x="296" y="14"/>
                      </a:cxn>
                      <a:cxn ang="0">
                        <a:pos x="264" y="16"/>
                      </a:cxn>
                      <a:cxn ang="0">
                        <a:pos x="105" y="3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69" name="Freeform 45"/>
                  <p:cNvSpPr>
                    <a:spLocks noChangeArrowheads="1"/>
                  </p:cNvSpPr>
                  <p:nvPr/>
                </p:nvSpPr>
                <p:spPr bwMode="auto">
                  <a:xfrm>
                    <a:off x="2503" y="153"/>
                    <a:ext cx="20" cy="11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0" name="Freeform 46"/>
                  <p:cNvSpPr>
                    <a:spLocks noChangeArrowheads="1"/>
                  </p:cNvSpPr>
                  <p:nvPr/>
                </p:nvSpPr>
                <p:spPr bwMode="auto">
                  <a:xfrm>
                    <a:off x="1962" y="121"/>
                    <a:ext cx="481" cy="167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6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1" name="Freeform 47"/>
                  <p:cNvSpPr>
                    <a:spLocks noChangeArrowheads="1"/>
                  </p:cNvSpPr>
                  <p:nvPr/>
                </p:nvSpPr>
                <p:spPr bwMode="auto">
                  <a:xfrm>
                    <a:off x="2444" y="116"/>
                    <a:ext cx="22" cy="60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2" name="Freeform 48"/>
                  <p:cNvSpPr>
                    <a:spLocks noChangeArrowheads="1"/>
                  </p:cNvSpPr>
                  <p:nvPr/>
                </p:nvSpPr>
                <p:spPr bwMode="auto">
                  <a:xfrm>
                    <a:off x="2431" y="166"/>
                    <a:ext cx="65" cy="37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3" name="Freeform 49"/>
                  <p:cNvSpPr>
                    <a:spLocks noChangeArrowheads="1"/>
                  </p:cNvSpPr>
                  <p:nvPr/>
                </p:nvSpPr>
                <p:spPr bwMode="auto">
                  <a:xfrm>
                    <a:off x="2361" y="202"/>
                    <a:ext cx="88" cy="79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4" name="Freeform 50"/>
                  <p:cNvSpPr>
                    <a:spLocks noChangeArrowheads="1"/>
                  </p:cNvSpPr>
                  <p:nvPr/>
                </p:nvSpPr>
                <p:spPr bwMode="auto">
                  <a:xfrm>
                    <a:off x="2420" y="225"/>
                    <a:ext cx="7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5" name="Freeform 51"/>
                  <p:cNvSpPr>
                    <a:spLocks noChangeArrowheads="1"/>
                  </p:cNvSpPr>
                  <p:nvPr/>
                </p:nvSpPr>
                <p:spPr bwMode="auto">
                  <a:xfrm>
                    <a:off x="1926" y="278"/>
                    <a:ext cx="383" cy="208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6" name="Freeform 52"/>
                  <p:cNvSpPr>
                    <a:spLocks noChangeArrowheads="1"/>
                  </p:cNvSpPr>
                  <p:nvPr/>
                </p:nvSpPr>
                <p:spPr bwMode="auto">
                  <a:xfrm>
                    <a:off x="1993" y="422"/>
                    <a:ext cx="21" cy="32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7" name="Freeform 53"/>
                  <p:cNvSpPr>
                    <a:spLocks noChangeArrowheads="1"/>
                  </p:cNvSpPr>
                  <p:nvPr/>
                </p:nvSpPr>
                <p:spPr bwMode="auto">
                  <a:xfrm>
                    <a:off x="2286" y="314"/>
                    <a:ext cx="20" cy="26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8" name="Freeform 54"/>
                  <p:cNvSpPr>
                    <a:spLocks noChangeArrowheads="1"/>
                  </p:cNvSpPr>
                  <p:nvPr/>
                </p:nvSpPr>
                <p:spPr bwMode="auto">
                  <a:xfrm>
                    <a:off x="2343" y="300"/>
                    <a:ext cx="10" cy="11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79" name="Freeform 55"/>
                  <p:cNvSpPr>
                    <a:spLocks noChangeArrowheads="1"/>
                  </p:cNvSpPr>
                  <p:nvPr/>
                </p:nvSpPr>
                <p:spPr bwMode="auto">
                  <a:xfrm>
                    <a:off x="1318" y="196"/>
                    <a:ext cx="477" cy="389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0" name="Freeform 56"/>
                  <p:cNvSpPr>
                    <a:spLocks noChangeArrowheads="1"/>
                  </p:cNvSpPr>
                  <p:nvPr/>
                </p:nvSpPr>
                <p:spPr bwMode="auto">
                  <a:xfrm>
                    <a:off x="1503" y="342"/>
                    <a:ext cx="180" cy="243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1" name="Freeform 57"/>
                  <p:cNvSpPr>
                    <a:spLocks noChangeArrowheads="1"/>
                  </p:cNvSpPr>
                  <p:nvPr/>
                </p:nvSpPr>
                <p:spPr bwMode="auto">
                  <a:xfrm>
                    <a:off x="1819" y="522"/>
                    <a:ext cx="8" cy="13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2" name="Freeform 58"/>
                  <p:cNvSpPr>
                    <a:spLocks noChangeArrowheads="1"/>
                  </p:cNvSpPr>
                  <p:nvPr/>
                </p:nvSpPr>
                <p:spPr bwMode="auto">
                  <a:xfrm>
                    <a:off x="1809" y="397"/>
                    <a:ext cx="10" cy="8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3" name="Freeform 59"/>
                  <p:cNvSpPr>
                    <a:spLocks noChangeArrowheads="1"/>
                  </p:cNvSpPr>
                  <p:nvPr/>
                </p:nvSpPr>
                <p:spPr bwMode="auto">
                  <a:xfrm>
                    <a:off x="1374" y="243"/>
                    <a:ext cx="27" cy="11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4" name="Freeform 60"/>
                  <p:cNvSpPr>
                    <a:spLocks noChangeArrowheads="1"/>
                  </p:cNvSpPr>
                  <p:nvPr/>
                </p:nvSpPr>
                <p:spPr bwMode="auto">
                  <a:xfrm>
                    <a:off x="1707" y="142"/>
                    <a:ext cx="325" cy="256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5" name="Freeform 61"/>
                  <p:cNvSpPr>
                    <a:spLocks noChangeArrowheads="1"/>
                  </p:cNvSpPr>
                  <p:nvPr/>
                </p:nvSpPr>
                <p:spPr bwMode="auto">
                  <a:xfrm>
                    <a:off x="1485" y="122"/>
                    <a:ext cx="651" cy="104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6" name="Freeform 62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161"/>
                    <a:ext cx="14" cy="11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7" name="Freeform 63"/>
                  <p:cNvSpPr>
                    <a:spLocks noChangeArrowheads="1"/>
                  </p:cNvSpPr>
                  <p:nvPr/>
                </p:nvSpPr>
                <p:spPr bwMode="auto">
                  <a:xfrm>
                    <a:off x="1601" y="176"/>
                    <a:ext cx="21" cy="12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8" name="Freeform 64"/>
                  <p:cNvSpPr>
                    <a:spLocks noChangeArrowheads="1"/>
                  </p:cNvSpPr>
                  <p:nvPr/>
                </p:nvSpPr>
                <p:spPr bwMode="auto">
                  <a:xfrm>
                    <a:off x="1669" y="221"/>
                    <a:ext cx="35" cy="7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89" name="Freeform 65"/>
                  <p:cNvSpPr>
                    <a:spLocks noChangeArrowheads="1"/>
                  </p:cNvSpPr>
                  <p:nvPr/>
                </p:nvSpPr>
                <p:spPr bwMode="auto">
                  <a:xfrm>
                    <a:off x="1730" y="220"/>
                    <a:ext cx="20" cy="16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0" name="Freeform 66"/>
                  <p:cNvSpPr>
                    <a:spLocks noChangeArrowheads="1"/>
                  </p:cNvSpPr>
                  <p:nvPr/>
                </p:nvSpPr>
                <p:spPr bwMode="auto">
                  <a:xfrm>
                    <a:off x="1568" y="175"/>
                    <a:ext cx="15" cy="11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91" name="Group 67"/>
                <p:cNvGrpSpPr>
                  <a:grpSpLocks/>
                </p:cNvGrpSpPr>
                <p:nvPr/>
              </p:nvGrpSpPr>
              <p:grpSpPr bwMode="auto">
                <a:xfrm>
                  <a:off x="4281" y="115"/>
                  <a:ext cx="1254" cy="470"/>
                  <a:chOff x="4281" y="115"/>
                  <a:chExt cx="1254" cy="470"/>
                </a:xfrm>
              </p:grpSpPr>
              <p:sp>
                <p:nvSpPr>
                  <p:cNvPr id="1092" name="Freeform 68"/>
                  <p:cNvSpPr>
                    <a:spLocks noChangeArrowheads="1"/>
                  </p:cNvSpPr>
                  <p:nvPr/>
                </p:nvSpPr>
                <p:spPr bwMode="auto">
                  <a:xfrm>
                    <a:off x="5492" y="528"/>
                    <a:ext cx="14" cy="15"/>
                  </a:xfrm>
                  <a:custGeom>
                    <a:avLst/>
                    <a:gdLst/>
                    <a:ahLst/>
                    <a:cxnLst>
                      <a:cxn ang="0">
                        <a:pos x="16" y="33"/>
                      </a:cxn>
                      <a:cxn ang="0">
                        <a:pos x="8" y="21"/>
                      </a:cxn>
                      <a:cxn ang="0">
                        <a:pos x="0" y="9"/>
                      </a:cxn>
                      <a:cxn ang="0">
                        <a:pos x="16" y="3"/>
                      </a:cxn>
                      <a:cxn ang="0">
                        <a:pos x="30" y="23"/>
                      </a:cxn>
                      <a:cxn ang="0">
                        <a:pos x="28" y="31"/>
                      </a:cxn>
                      <a:cxn ang="0">
                        <a:pos x="16" y="3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3" name="Freeform 69"/>
                  <p:cNvSpPr>
                    <a:spLocks noChangeArrowheads="1"/>
                  </p:cNvSpPr>
                  <p:nvPr/>
                </p:nvSpPr>
                <p:spPr bwMode="auto">
                  <a:xfrm>
                    <a:off x="5323" y="542"/>
                    <a:ext cx="12" cy="5"/>
                  </a:xfrm>
                  <a:custGeom>
                    <a:avLst/>
                    <a:gdLst/>
                    <a:ahLst/>
                    <a:cxnLst>
                      <a:cxn ang="0">
                        <a:pos x="15" y="16"/>
                      </a:cxn>
                      <a:cxn ang="0">
                        <a:pos x="3" y="8"/>
                      </a:cxn>
                      <a:cxn ang="0">
                        <a:pos x="15" y="0"/>
                      </a:cxn>
                      <a:cxn ang="0">
                        <a:pos x="15" y="16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4" name="Freeform 70"/>
                  <p:cNvSpPr>
                    <a:spLocks noChangeArrowheads="1"/>
                  </p:cNvSpPr>
                  <p:nvPr/>
                </p:nvSpPr>
                <p:spPr bwMode="auto">
                  <a:xfrm>
                    <a:off x="5273" y="549"/>
                    <a:ext cx="31" cy="18"/>
                  </a:xfrm>
                  <a:custGeom>
                    <a:avLst/>
                    <a:gdLst/>
                    <a:ahLst/>
                    <a:cxnLst>
                      <a:cxn ang="0">
                        <a:pos x="14" y="24"/>
                      </a:cxn>
                      <a:cxn ang="0">
                        <a:pos x="30" y="4"/>
                      </a:cxn>
                      <a:cxn ang="0">
                        <a:pos x="42" y="0"/>
                      </a:cxn>
                      <a:cxn ang="0">
                        <a:pos x="58" y="12"/>
                      </a:cxn>
                      <a:cxn ang="0">
                        <a:pos x="32" y="26"/>
                      </a:cxn>
                      <a:cxn ang="0">
                        <a:pos x="12" y="46"/>
                      </a:cxn>
                      <a:cxn ang="0">
                        <a:pos x="8" y="20"/>
                      </a:cxn>
                      <a:cxn ang="0">
                        <a:pos x="12" y="14"/>
                      </a:cxn>
                      <a:cxn ang="0">
                        <a:pos x="14" y="24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5" name="Freeform 71"/>
                  <p:cNvSpPr>
                    <a:spLocks noChangeArrowheads="1"/>
                  </p:cNvSpPr>
                  <p:nvPr/>
                </p:nvSpPr>
                <p:spPr bwMode="auto">
                  <a:xfrm>
                    <a:off x="5241" y="548"/>
                    <a:ext cx="32" cy="17"/>
                  </a:xfrm>
                  <a:custGeom>
                    <a:avLst/>
                    <a:gdLst/>
                    <a:ahLst/>
                    <a:cxnLst>
                      <a:cxn ang="0">
                        <a:pos x="0" y="31"/>
                      </a:cxn>
                      <a:cxn ang="0">
                        <a:pos x="18" y="25"/>
                      </a:cxn>
                      <a:cxn ang="0">
                        <a:pos x="52" y="1"/>
                      </a:cxn>
                      <a:cxn ang="0">
                        <a:pos x="64" y="3"/>
                      </a:cxn>
                      <a:cxn ang="0">
                        <a:pos x="50" y="19"/>
                      </a:cxn>
                      <a:cxn ang="0">
                        <a:pos x="28" y="33"/>
                      </a:cxn>
                      <a:cxn ang="0">
                        <a:pos x="22" y="47"/>
                      </a:cxn>
                      <a:cxn ang="0">
                        <a:pos x="16" y="45"/>
                      </a:cxn>
                      <a:cxn ang="0">
                        <a:pos x="12" y="39"/>
                      </a:cxn>
                      <a:cxn ang="0">
                        <a:pos x="0" y="35"/>
                      </a:cxn>
                      <a:cxn ang="0">
                        <a:pos x="0" y="3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6" name="Freeform 72"/>
                  <p:cNvSpPr>
                    <a:spLocks noChangeArrowheads="1"/>
                  </p:cNvSpPr>
                  <p:nvPr/>
                </p:nvSpPr>
                <p:spPr bwMode="auto">
                  <a:xfrm>
                    <a:off x="5068" y="452"/>
                    <a:ext cx="166" cy="102"/>
                  </a:xfrm>
                  <a:custGeom>
                    <a:avLst/>
                    <a:gdLst/>
                    <a:ahLst/>
                    <a:cxnLst>
                      <a:cxn ang="0">
                        <a:pos x="10" y="4"/>
                      </a:cxn>
                      <a:cxn ang="0">
                        <a:pos x="36" y="18"/>
                      </a:cxn>
                      <a:cxn ang="0">
                        <a:pos x="46" y="30"/>
                      </a:cxn>
                      <a:cxn ang="0">
                        <a:pos x="76" y="52"/>
                      </a:cxn>
                      <a:cxn ang="0">
                        <a:pos x="92" y="66"/>
                      </a:cxn>
                      <a:cxn ang="0">
                        <a:pos x="122" y="98"/>
                      </a:cxn>
                      <a:cxn ang="0">
                        <a:pos x="136" y="128"/>
                      </a:cxn>
                      <a:cxn ang="0">
                        <a:pos x="148" y="132"/>
                      </a:cxn>
                      <a:cxn ang="0">
                        <a:pos x="154" y="150"/>
                      </a:cxn>
                      <a:cxn ang="0">
                        <a:pos x="176" y="152"/>
                      </a:cxn>
                      <a:cxn ang="0">
                        <a:pos x="170" y="196"/>
                      </a:cxn>
                      <a:cxn ang="0">
                        <a:pos x="180" y="224"/>
                      </a:cxn>
                      <a:cxn ang="0">
                        <a:pos x="198" y="232"/>
                      </a:cxn>
                      <a:cxn ang="0">
                        <a:pos x="216" y="234"/>
                      </a:cxn>
                      <a:cxn ang="0">
                        <a:pos x="236" y="242"/>
                      </a:cxn>
                      <a:cxn ang="0">
                        <a:pos x="254" y="236"/>
                      </a:cxn>
                      <a:cxn ang="0">
                        <a:pos x="272" y="248"/>
                      </a:cxn>
                      <a:cxn ang="0">
                        <a:pos x="296" y="256"/>
                      </a:cxn>
                      <a:cxn ang="0">
                        <a:pos x="314" y="264"/>
                      </a:cxn>
                      <a:cxn ang="0">
                        <a:pos x="352" y="266"/>
                      </a:cxn>
                      <a:cxn ang="0">
                        <a:pos x="342" y="274"/>
                      </a:cxn>
                      <a:cxn ang="0">
                        <a:pos x="322" y="272"/>
                      </a:cxn>
                      <a:cxn ang="0">
                        <a:pos x="300" y="270"/>
                      </a:cxn>
                      <a:cxn ang="0">
                        <a:pos x="288" y="266"/>
                      </a:cxn>
                      <a:cxn ang="0">
                        <a:pos x="252" y="264"/>
                      </a:cxn>
                      <a:cxn ang="0">
                        <a:pos x="234" y="260"/>
                      </a:cxn>
                      <a:cxn ang="0">
                        <a:pos x="172" y="242"/>
                      </a:cxn>
                      <a:cxn ang="0">
                        <a:pos x="160" y="216"/>
                      </a:cxn>
                      <a:cxn ang="0">
                        <a:pos x="126" y="200"/>
                      </a:cxn>
                      <a:cxn ang="0">
                        <a:pos x="108" y="186"/>
                      </a:cxn>
                      <a:cxn ang="0">
                        <a:pos x="94" y="158"/>
                      </a:cxn>
                      <a:cxn ang="0">
                        <a:pos x="68" y="108"/>
                      </a:cxn>
                      <a:cxn ang="0">
                        <a:pos x="64" y="102"/>
                      </a:cxn>
                      <a:cxn ang="0">
                        <a:pos x="58" y="100"/>
                      </a:cxn>
                      <a:cxn ang="0">
                        <a:pos x="54" y="88"/>
                      </a:cxn>
                      <a:cxn ang="0">
                        <a:pos x="38" y="58"/>
                      </a:cxn>
                      <a:cxn ang="0">
                        <a:pos x="20" y="40"/>
                      </a:cxn>
                      <a:cxn ang="0">
                        <a:pos x="4" y="22"/>
                      </a:cxn>
                      <a:cxn ang="0">
                        <a:pos x="10" y="2"/>
                      </a:cxn>
                      <a:cxn ang="0">
                        <a:pos x="10" y="4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7" name="Freeform 73"/>
                  <p:cNvSpPr>
                    <a:spLocks noChangeArrowheads="1"/>
                  </p:cNvSpPr>
                  <p:nvPr/>
                </p:nvSpPr>
                <p:spPr bwMode="auto">
                  <a:xfrm>
                    <a:off x="5169" y="446"/>
                    <a:ext cx="74" cy="75"/>
                  </a:xfrm>
                  <a:custGeom>
                    <a:avLst/>
                    <a:gdLst/>
                    <a:ahLst/>
                    <a:cxnLst>
                      <a:cxn ang="0">
                        <a:pos x="54" y="66"/>
                      </a:cxn>
                      <a:cxn ang="0">
                        <a:pos x="66" y="58"/>
                      </a:cxn>
                      <a:cxn ang="0">
                        <a:pos x="68" y="52"/>
                      </a:cxn>
                      <a:cxn ang="0">
                        <a:pos x="80" y="44"/>
                      </a:cxn>
                      <a:cxn ang="0">
                        <a:pos x="106" y="22"/>
                      </a:cxn>
                      <a:cxn ang="0">
                        <a:pos x="112" y="4"/>
                      </a:cxn>
                      <a:cxn ang="0">
                        <a:pos x="124" y="0"/>
                      </a:cxn>
                      <a:cxn ang="0">
                        <a:pos x="150" y="28"/>
                      </a:cxn>
                      <a:cxn ang="0">
                        <a:pos x="146" y="44"/>
                      </a:cxn>
                      <a:cxn ang="0">
                        <a:pos x="126" y="64"/>
                      </a:cxn>
                      <a:cxn ang="0">
                        <a:pos x="132" y="94"/>
                      </a:cxn>
                      <a:cxn ang="0">
                        <a:pos x="142" y="110"/>
                      </a:cxn>
                      <a:cxn ang="0">
                        <a:pos x="146" y="128"/>
                      </a:cxn>
                      <a:cxn ang="0">
                        <a:pos x="128" y="128"/>
                      </a:cxn>
                      <a:cxn ang="0">
                        <a:pos x="116" y="146"/>
                      </a:cxn>
                      <a:cxn ang="0">
                        <a:pos x="104" y="156"/>
                      </a:cxn>
                      <a:cxn ang="0">
                        <a:pos x="100" y="198"/>
                      </a:cxn>
                      <a:cxn ang="0">
                        <a:pos x="88" y="202"/>
                      </a:cxn>
                      <a:cxn ang="0">
                        <a:pos x="82" y="206"/>
                      </a:cxn>
                      <a:cxn ang="0">
                        <a:pos x="76" y="202"/>
                      </a:cxn>
                      <a:cxn ang="0">
                        <a:pos x="72" y="190"/>
                      </a:cxn>
                      <a:cxn ang="0">
                        <a:pos x="60" y="186"/>
                      </a:cxn>
                      <a:cxn ang="0">
                        <a:pos x="42" y="194"/>
                      </a:cxn>
                      <a:cxn ang="0">
                        <a:pos x="28" y="186"/>
                      </a:cxn>
                      <a:cxn ang="0">
                        <a:pos x="10" y="148"/>
                      </a:cxn>
                      <a:cxn ang="0">
                        <a:pos x="4" y="130"/>
                      </a:cxn>
                      <a:cxn ang="0">
                        <a:pos x="0" y="118"/>
                      </a:cxn>
                      <a:cxn ang="0">
                        <a:pos x="20" y="96"/>
                      </a:cxn>
                      <a:cxn ang="0">
                        <a:pos x="32" y="104"/>
                      </a:cxn>
                      <a:cxn ang="0">
                        <a:pos x="34" y="80"/>
                      </a:cxn>
                      <a:cxn ang="0">
                        <a:pos x="52" y="70"/>
                      </a:cxn>
                      <a:cxn ang="0">
                        <a:pos x="54" y="66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8" name="Freeform 74"/>
                  <p:cNvSpPr>
                    <a:spLocks noChangeArrowheads="1"/>
                  </p:cNvSpPr>
                  <p:nvPr/>
                </p:nvSpPr>
                <p:spPr bwMode="auto">
                  <a:xfrm>
                    <a:off x="5241" y="480"/>
                    <a:ext cx="52" cy="14"/>
                  </a:xfrm>
                  <a:custGeom>
                    <a:avLst/>
                    <a:gdLst/>
                    <a:ahLst/>
                    <a:cxnLst>
                      <a:cxn ang="0">
                        <a:pos x="4" y="32"/>
                      </a:cxn>
                      <a:cxn ang="0">
                        <a:pos x="18" y="10"/>
                      </a:cxn>
                      <a:cxn ang="0">
                        <a:pos x="46" y="20"/>
                      </a:cxn>
                      <a:cxn ang="0">
                        <a:pos x="72" y="14"/>
                      </a:cxn>
                      <a:cxn ang="0">
                        <a:pos x="90" y="0"/>
                      </a:cxn>
                      <a:cxn ang="0">
                        <a:pos x="76" y="26"/>
                      </a:cxn>
                      <a:cxn ang="0">
                        <a:pos x="60" y="38"/>
                      </a:cxn>
                      <a:cxn ang="0">
                        <a:pos x="42" y="32"/>
                      </a:cxn>
                      <a:cxn ang="0">
                        <a:pos x="14" y="30"/>
                      </a:cxn>
                      <a:cxn ang="0">
                        <a:pos x="4" y="32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099" name="Freeform 75"/>
                  <p:cNvSpPr>
                    <a:spLocks noChangeArrowheads="1"/>
                  </p:cNvSpPr>
                  <p:nvPr/>
                </p:nvSpPr>
                <p:spPr bwMode="auto">
                  <a:xfrm>
                    <a:off x="5239" y="497"/>
                    <a:ext cx="35" cy="37"/>
                  </a:xfrm>
                  <a:custGeom>
                    <a:avLst/>
                    <a:gdLst/>
                    <a:ahLst/>
                    <a:cxnLst>
                      <a:cxn ang="0">
                        <a:pos x="8" y="18"/>
                      </a:cxn>
                      <a:cxn ang="0">
                        <a:pos x="18" y="0"/>
                      </a:cxn>
                      <a:cxn ang="0">
                        <a:pos x="34" y="18"/>
                      </a:cxn>
                      <a:cxn ang="0">
                        <a:pos x="62" y="4"/>
                      </a:cxn>
                      <a:cxn ang="0">
                        <a:pos x="46" y="34"/>
                      </a:cxn>
                      <a:cxn ang="0">
                        <a:pos x="54" y="48"/>
                      </a:cxn>
                      <a:cxn ang="0">
                        <a:pos x="58" y="60"/>
                      </a:cxn>
                      <a:cxn ang="0">
                        <a:pos x="46" y="74"/>
                      </a:cxn>
                      <a:cxn ang="0">
                        <a:pos x="34" y="60"/>
                      </a:cxn>
                      <a:cxn ang="0">
                        <a:pos x="22" y="48"/>
                      </a:cxn>
                      <a:cxn ang="0">
                        <a:pos x="28" y="68"/>
                      </a:cxn>
                      <a:cxn ang="0">
                        <a:pos x="30" y="74"/>
                      </a:cxn>
                      <a:cxn ang="0">
                        <a:pos x="20" y="104"/>
                      </a:cxn>
                      <a:cxn ang="0">
                        <a:pos x="12" y="102"/>
                      </a:cxn>
                      <a:cxn ang="0">
                        <a:pos x="8" y="90"/>
                      </a:cxn>
                      <a:cxn ang="0">
                        <a:pos x="0" y="54"/>
                      </a:cxn>
                      <a:cxn ang="0">
                        <a:pos x="2" y="30"/>
                      </a:cxn>
                      <a:cxn ang="0">
                        <a:pos x="8" y="18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0" name="Freeform 76"/>
                  <p:cNvSpPr>
                    <a:spLocks noChangeArrowheads="1"/>
                  </p:cNvSpPr>
                  <p:nvPr/>
                </p:nvSpPr>
                <p:spPr bwMode="auto">
                  <a:xfrm>
                    <a:off x="5298" y="476"/>
                    <a:ext cx="17" cy="22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13" y="0"/>
                      </a:cxn>
                      <a:cxn ang="0">
                        <a:pos x="15" y="28"/>
                      </a:cxn>
                      <a:cxn ang="0">
                        <a:pos x="37" y="38"/>
                      </a:cxn>
                      <a:cxn ang="0">
                        <a:pos x="19" y="44"/>
                      </a:cxn>
                      <a:cxn ang="0">
                        <a:pos x="5" y="58"/>
                      </a:cxn>
                      <a:cxn ang="0">
                        <a:pos x="1" y="3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1" name="Freeform 77"/>
                  <p:cNvSpPr>
                    <a:spLocks noChangeArrowheads="1"/>
                  </p:cNvSpPr>
                  <p:nvPr/>
                </p:nvSpPr>
                <p:spPr bwMode="auto">
                  <a:xfrm>
                    <a:off x="5303" y="510"/>
                    <a:ext cx="22" cy="11"/>
                  </a:xfrm>
                  <a:custGeom>
                    <a:avLst/>
                    <a:gdLst/>
                    <a:ahLst/>
                    <a:cxnLst>
                      <a:cxn ang="0">
                        <a:pos x="7" y="0"/>
                      </a:cxn>
                      <a:cxn ang="0">
                        <a:pos x="29" y="0"/>
                      </a:cxn>
                      <a:cxn ang="0">
                        <a:pos x="49" y="16"/>
                      </a:cxn>
                      <a:cxn ang="0">
                        <a:pos x="35" y="14"/>
                      </a:cxn>
                      <a:cxn ang="0">
                        <a:pos x="3" y="16"/>
                      </a:cxn>
                      <a:cxn ang="0">
                        <a:pos x="7" y="0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2" name="Freeform 78"/>
                  <p:cNvSpPr>
                    <a:spLocks noChangeArrowheads="1"/>
                  </p:cNvSpPr>
                  <p:nvPr/>
                </p:nvSpPr>
                <p:spPr bwMode="auto">
                  <a:xfrm>
                    <a:off x="5326" y="494"/>
                    <a:ext cx="29" cy="19"/>
                  </a:xfrm>
                  <a:custGeom>
                    <a:avLst/>
                    <a:gdLst/>
                    <a:ahLst/>
                    <a:cxnLst>
                      <a:cxn ang="0">
                        <a:pos x="21" y="38"/>
                      </a:cxn>
                      <a:cxn ang="0">
                        <a:pos x="15" y="26"/>
                      </a:cxn>
                      <a:cxn ang="0">
                        <a:pos x="3" y="22"/>
                      </a:cxn>
                      <a:cxn ang="0">
                        <a:pos x="13" y="8"/>
                      </a:cxn>
                      <a:cxn ang="0">
                        <a:pos x="25" y="0"/>
                      </a:cxn>
                      <a:cxn ang="0">
                        <a:pos x="49" y="10"/>
                      </a:cxn>
                      <a:cxn ang="0">
                        <a:pos x="53" y="20"/>
                      </a:cxn>
                      <a:cxn ang="0">
                        <a:pos x="61" y="32"/>
                      </a:cxn>
                      <a:cxn ang="0">
                        <a:pos x="41" y="38"/>
                      </a:cxn>
                      <a:cxn ang="0">
                        <a:pos x="23" y="44"/>
                      </a:cxn>
                      <a:cxn ang="0">
                        <a:pos x="21" y="38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3" name="Freeform 79"/>
                  <p:cNvSpPr>
                    <a:spLocks noChangeArrowheads="1"/>
                  </p:cNvSpPr>
                  <p:nvPr/>
                </p:nvSpPr>
                <p:spPr bwMode="auto">
                  <a:xfrm>
                    <a:off x="5333" y="503"/>
                    <a:ext cx="134" cy="67"/>
                  </a:xfrm>
                  <a:custGeom>
                    <a:avLst/>
                    <a:gdLst/>
                    <a:ahLst/>
                    <a:cxnLst>
                      <a:cxn ang="0">
                        <a:pos x="46" y="28"/>
                      </a:cxn>
                      <a:cxn ang="0">
                        <a:pos x="36" y="14"/>
                      </a:cxn>
                      <a:cxn ang="0">
                        <a:pos x="26" y="30"/>
                      </a:cxn>
                      <a:cxn ang="0">
                        <a:pos x="0" y="24"/>
                      </a:cxn>
                      <a:cxn ang="0">
                        <a:pos x="10" y="42"/>
                      </a:cxn>
                      <a:cxn ang="0">
                        <a:pos x="16" y="62"/>
                      </a:cxn>
                      <a:cxn ang="0">
                        <a:pos x="24" y="48"/>
                      </a:cxn>
                      <a:cxn ang="0">
                        <a:pos x="30" y="44"/>
                      </a:cxn>
                      <a:cxn ang="0">
                        <a:pos x="48" y="56"/>
                      </a:cxn>
                      <a:cxn ang="0">
                        <a:pos x="70" y="62"/>
                      </a:cxn>
                      <a:cxn ang="0">
                        <a:pos x="88" y="72"/>
                      </a:cxn>
                      <a:cxn ang="0">
                        <a:pos x="106" y="102"/>
                      </a:cxn>
                      <a:cxn ang="0">
                        <a:pos x="104" y="122"/>
                      </a:cxn>
                      <a:cxn ang="0">
                        <a:pos x="98" y="134"/>
                      </a:cxn>
                      <a:cxn ang="0">
                        <a:pos x="122" y="128"/>
                      </a:cxn>
                      <a:cxn ang="0">
                        <a:pos x="140" y="140"/>
                      </a:cxn>
                      <a:cxn ang="0">
                        <a:pos x="168" y="148"/>
                      </a:cxn>
                      <a:cxn ang="0">
                        <a:pos x="174" y="146"/>
                      </a:cxn>
                      <a:cxn ang="0">
                        <a:pos x="168" y="134"/>
                      </a:cxn>
                      <a:cxn ang="0">
                        <a:pos x="178" y="136"/>
                      </a:cxn>
                      <a:cxn ang="0">
                        <a:pos x="186" y="118"/>
                      </a:cxn>
                      <a:cxn ang="0">
                        <a:pos x="202" y="122"/>
                      </a:cxn>
                      <a:cxn ang="0">
                        <a:pos x="214" y="130"/>
                      </a:cxn>
                      <a:cxn ang="0">
                        <a:pos x="244" y="168"/>
                      </a:cxn>
                      <a:cxn ang="0">
                        <a:pos x="262" y="178"/>
                      </a:cxn>
                      <a:cxn ang="0">
                        <a:pos x="284" y="170"/>
                      </a:cxn>
                      <a:cxn ang="0">
                        <a:pos x="268" y="160"/>
                      </a:cxn>
                      <a:cxn ang="0">
                        <a:pos x="256" y="138"/>
                      </a:cxn>
                      <a:cxn ang="0">
                        <a:pos x="250" y="132"/>
                      </a:cxn>
                      <a:cxn ang="0">
                        <a:pos x="248" y="122"/>
                      </a:cxn>
                      <a:cxn ang="0">
                        <a:pos x="236" y="116"/>
                      </a:cxn>
                      <a:cxn ang="0">
                        <a:pos x="240" y="96"/>
                      </a:cxn>
                      <a:cxn ang="0">
                        <a:pos x="220" y="86"/>
                      </a:cxn>
                      <a:cxn ang="0">
                        <a:pos x="210" y="70"/>
                      </a:cxn>
                      <a:cxn ang="0">
                        <a:pos x="190" y="54"/>
                      </a:cxn>
                      <a:cxn ang="0">
                        <a:pos x="168" y="38"/>
                      </a:cxn>
                      <a:cxn ang="0">
                        <a:pos x="156" y="34"/>
                      </a:cxn>
                      <a:cxn ang="0">
                        <a:pos x="120" y="16"/>
                      </a:cxn>
                      <a:cxn ang="0">
                        <a:pos x="102" y="4"/>
                      </a:cxn>
                      <a:cxn ang="0">
                        <a:pos x="96" y="0"/>
                      </a:cxn>
                      <a:cxn ang="0">
                        <a:pos x="70" y="10"/>
                      </a:cxn>
                      <a:cxn ang="0">
                        <a:pos x="56" y="32"/>
                      </a:cxn>
                      <a:cxn ang="0">
                        <a:pos x="46" y="28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4" name="Freeform 80"/>
                  <p:cNvSpPr>
                    <a:spLocks noChangeArrowheads="1"/>
                  </p:cNvSpPr>
                  <p:nvPr/>
                </p:nvSpPr>
                <p:spPr bwMode="auto">
                  <a:xfrm>
                    <a:off x="5450" y="509"/>
                    <a:ext cx="36" cy="29"/>
                  </a:xfrm>
                  <a:custGeom>
                    <a:avLst/>
                    <a:gdLst/>
                    <a:ahLst/>
                    <a:cxnLst>
                      <a:cxn ang="0">
                        <a:pos x="1" y="58"/>
                      </a:cxn>
                      <a:cxn ang="0">
                        <a:pos x="27" y="60"/>
                      </a:cxn>
                      <a:cxn ang="0">
                        <a:pos x="45" y="48"/>
                      </a:cxn>
                      <a:cxn ang="0">
                        <a:pos x="57" y="30"/>
                      </a:cxn>
                      <a:cxn ang="0">
                        <a:pos x="43" y="14"/>
                      </a:cxn>
                      <a:cxn ang="0">
                        <a:pos x="43" y="4"/>
                      </a:cxn>
                      <a:cxn ang="0">
                        <a:pos x="71" y="26"/>
                      </a:cxn>
                      <a:cxn ang="0">
                        <a:pos x="67" y="54"/>
                      </a:cxn>
                      <a:cxn ang="0">
                        <a:pos x="33" y="78"/>
                      </a:cxn>
                      <a:cxn ang="0">
                        <a:pos x="9" y="66"/>
                      </a:cxn>
                      <a:cxn ang="0">
                        <a:pos x="3" y="62"/>
                      </a:cxn>
                      <a:cxn ang="0">
                        <a:pos x="1" y="58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5" name="Freeform 81"/>
                  <p:cNvSpPr>
                    <a:spLocks noChangeArrowheads="1"/>
                  </p:cNvSpPr>
                  <p:nvPr/>
                </p:nvSpPr>
                <p:spPr bwMode="auto">
                  <a:xfrm>
                    <a:off x="5528" y="449"/>
                    <a:ext cx="9" cy="6"/>
                  </a:xfrm>
                  <a:custGeom>
                    <a:avLst/>
                    <a:gdLst/>
                    <a:ahLst/>
                    <a:cxnLst>
                      <a:cxn ang="0">
                        <a:pos x="3" y="4"/>
                      </a:cxn>
                      <a:cxn ang="0">
                        <a:pos x="3" y="14"/>
                      </a:cxn>
                      <a:cxn ang="0">
                        <a:pos x="3" y="4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6" name="Freeform 82"/>
                  <p:cNvSpPr>
                    <a:spLocks noChangeArrowheads="1"/>
                  </p:cNvSpPr>
                  <p:nvPr/>
                </p:nvSpPr>
                <p:spPr bwMode="auto">
                  <a:xfrm>
                    <a:off x="5425" y="394"/>
                    <a:ext cx="9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7" y="2"/>
                      </a:cxn>
                      <a:cxn ang="0">
                        <a:pos x="9" y="12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7" name="Freeform 83"/>
                  <p:cNvSpPr>
                    <a:spLocks noChangeArrowheads="1"/>
                  </p:cNvSpPr>
                  <p:nvPr/>
                </p:nvSpPr>
                <p:spPr bwMode="auto">
                  <a:xfrm>
                    <a:off x="5347" y="440"/>
                    <a:ext cx="9" cy="5"/>
                  </a:xfrm>
                  <a:custGeom>
                    <a:avLst/>
                    <a:gdLst/>
                    <a:ahLst/>
                    <a:cxnLst>
                      <a:cxn ang="0">
                        <a:pos x="7" y="12"/>
                      </a:cxn>
                      <a:cxn ang="0">
                        <a:pos x="15" y="2"/>
                      </a:cxn>
                      <a:cxn ang="0">
                        <a:pos x="15" y="14"/>
                      </a:cxn>
                      <a:cxn ang="0">
                        <a:pos x="7" y="12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8" name="Freeform 84"/>
                  <p:cNvSpPr>
                    <a:spLocks noChangeArrowheads="1"/>
                  </p:cNvSpPr>
                  <p:nvPr/>
                </p:nvSpPr>
                <p:spPr bwMode="auto">
                  <a:xfrm>
                    <a:off x="5261" y="426"/>
                    <a:ext cx="37" cy="29"/>
                  </a:xfrm>
                  <a:custGeom>
                    <a:avLst/>
                    <a:gdLst/>
                    <a:ahLst/>
                    <a:cxnLst>
                      <a:cxn ang="0">
                        <a:pos x="0" y="50"/>
                      </a:cxn>
                      <a:cxn ang="0">
                        <a:pos x="14" y="24"/>
                      </a:cxn>
                      <a:cxn ang="0">
                        <a:pos x="26" y="20"/>
                      </a:cxn>
                      <a:cxn ang="0">
                        <a:pos x="48" y="18"/>
                      </a:cxn>
                      <a:cxn ang="0">
                        <a:pos x="58" y="0"/>
                      </a:cxn>
                      <a:cxn ang="0">
                        <a:pos x="80" y="40"/>
                      </a:cxn>
                      <a:cxn ang="0">
                        <a:pos x="70" y="56"/>
                      </a:cxn>
                      <a:cxn ang="0">
                        <a:pos x="54" y="62"/>
                      </a:cxn>
                      <a:cxn ang="0">
                        <a:pos x="48" y="80"/>
                      </a:cxn>
                      <a:cxn ang="0">
                        <a:pos x="32" y="68"/>
                      </a:cxn>
                      <a:cxn ang="0">
                        <a:pos x="38" y="52"/>
                      </a:cxn>
                      <a:cxn ang="0">
                        <a:pos x="30" y="28"/>
                      </a:cxn>
                      <a:cxn ang="0">
                        <a:pos x="20" y="48"/>
                      </a:cxn>
                      <a:cxn ang="0">
                        <a:pos x="8" y="56"/>
                      </a:cxn>
                      <a:cxn ang="0">
                        <a:pos x="0" y="50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09" name="Freeform 85"/>
                  <p:cNvSpPr>
                    <a:spLocks noChangeArrowheads="1"/>
                  </p:cNvSpPr>
                  <p:nvPr/>
                </p:nvSpPr>
                <p:spPr bwMode="auto">
                  <a:xfrm>
                    <a:off x="5249" y="363"/>
                    <a:ext cx="44" cy="64"/>
                  </a:xfrm>
                  <a:custGeom>
                    <a:avLst/>
                    <a:gdLst/>
                    <a:ahLst/>
                    <a:cxnLst>
                      <a:cxn ang="0">
                        <a:pos x="14" y="96"/>
                      </a:cxn>
                      <a:cxn ang="0">
                        <a:pos x="26" y="128"/>
                      </a:cxn>
                      <a:cxn ang="0">
                        <a:pos x="32" y="108"/>
                      </a:cxn>
                      <a:cxn ang="0">
                        <a:pos x="52" y="100"/>
                      </a:cxn>
                      <a:cxn ang="0">
                        <a:pos x="46" y="124"/>
                      </a:cxn>
                      <a:cxn ang="0">
                        <a:pos x="66" y="126"/>
                      </a:cxn>
                      <a:cxn ang="0">
                        <a:pos x="76" y="142"/>
                      </a:cxn>
                      <a:cxn ang="0">
                        <a:pos x="58" y="148"/>
                      </a:cxn>
                      <a:cxn ang="0">
                        <a:pos x="74" y="174"/>
                      </a:cxn>
                      <a:cxn ang="0">
                        <a:pos x="84" y="154"/>
                      </a:cxn>
                      <a:cxn ang="0">
                        <a:pos x="82" y="112"/>
                      </a:cxn>
                      <a:cxn ang="0">
                        <a:pos x="60" y="106"/>
                      </a:cxn>
                      <a:cxn ang="0">
                        <a:pos x="50" y="82"/>
                      </a:cxn>
                      <a:cxn ang="0">
                        <a:pos x="34" y="82"/>
                      </a:cxn>
                      <a:cxn ang="0">
                        <a:pos x="30" y="70"/>
                      </a:cxn>
                      <a:cxn ang="0">
                        <a:pos x="42" y="42"/>
                      </a:cxn>
                      <a:cxn ang="0">
                        <a:pos x="30" y="0"/>
                      </a:cxn>
                      <a:cxn ang="0">
                        <a:pos x="18" y="22"/>
                      </a:cxn>
                      <a:cxn ang="0">
                        <a:pos x="4" y="46"/>
                      </a:cxn>
                      <a:cxn ang="0">
                        <a:pos x="14" y="76"/>
                      </a:cxn>
                      <a:cxn ang="0">
                        <a:pos x="14" y="96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0" name="Freeform 86"/>
                  <p:cNvSpPr>
                    <a:spLocks noChangeArrowheads="1"/>
                  </p:cNvSpPr>
                  <p:nvPr/>
                </p:nvSpPr>
                <p:spPr bwMode="auto">
                  <a:xfrm>
                    <a:off x="5260" y="409"/>
                    <a:ext cx="15" cy="19"/>
                  </a:xfrm>
                  <a:custGeom>
                    <a:avLst/>
                    <a:gdLst/>
                    <a:ahLst/>
                    <a:cxnLst>
                      <a:cxn ang="0">
                        <a:pos x="6" y="24"/>
                      </a:cxn>
                      <a:cxn ang="0">
                        <a:pos x="12" y="0"/>
                      </a:cxn>
                      <a:cxn ang="0">
                        <a:pos x="20" y="16"/>
                      </a:cxn>
                      <a:cxn ang="0">
                        <a:pos x="22" y="24"/>
                      </a:cxn>
                      <a:cxn ang="0">
                        <a:pos x="28" y="26"/>
                      </a:cxn>
                      <a:cxn ang="0">
                        <a:pos x="32" y="38"/>
                      </a:cxn>
                      <a:cxn ang="0">
                        <a:pos x="18" y="50"/>
                      </a:cxn>
                      <a:cxn ang="0">
                        <a:pos x="6" y="24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1" name="Freeform 87"/>
                  <p:cNvSpPr>
                    <a:spLocks noChangeArrowheads="1"/>
                  </p:cNvSpPr>
                  <p:nvPr/>
                </p:nvSpPr>
                <p:spPr bwMode="auto">
                  <a:xfrm>
                    <a:off x="5229" y="414"/>
                    <a:ext cx="21" cy="19"/>
                  </a:xfrm>
                  <a:custGeom>
                    <a:avLst/>
                    <a:gdLst/>
                    <a:ahLst/>
                    <a:cxnLst>
                      <a:cxn ang="0">
                        <a:pos x="0" y="44"/>
                      </a:cxn>
                      <a:cxn ang="0">
                        <a:pos x="22" y="20"/>
                      </a:cxn>
                      <a:cxn ang="0">
                        <a:pos x="36" y="0"/>
                      </a:cxn>
                      <a:cxn ang="0">
                        <a:pos x="24" y="28"/>
                      </a:cxn>
                      <a:cxn ang="0">
                        <a:pos x="2" y="50"/>
                      </a:cxn>
                      <a:cxn ang="0">
                        <a:pos x="0" y="44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2" name="Freeform 88"/>
                  <p:cNvSpPr>
                    <a:spLocks noChangeArrowheads="1"/>
                  </p:cNvSpPr>
                  <p:nvPr/>
                </p:nvSpPr>
                <p:spPr bwMode="auto">
                  <a:xfrm>
                    <a:off x="5466" y="153"/>
                    <a:ext cx="20" cy="11"/>
                  </a:xfrm>
                  <a:custGeom>
                    <a:avLst/>
                    <a:gdLst/>
                    <a:ahLst/>
                    <a:cxnLst>
                      <a:cxn ang="0">
                        <a:pos x="0" y="25"/>
                      </a:cxn>
                      <a:cxn ang="0">
                        <a:pos x="12" y="29"/>
                      </a:cxn>
                      <a:cxn ang="0">
                        <a:pos x="0" y="2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3" name="Freeform 89"/>
                  <p:cNvSpPr>
                    <a:spLocks noChangeArrowheads="1"/>
                  </p:cNvSpPr>
                  <p:nvPr/>
                </p:nvSpPr>
                <p:spPr bwMode="auto">
                  <a:xfrm>
                    <a:off x="4925" y="121"/>
                    <a:ext cx="483" cy="167"/>
                  </a:xfrm>
                  <a:custGeom>
                    <a:avLst/>
                    <a:gdLst/>
                    <a:ahLst/>
                    <a:cxnLst>
                      <a:cxn ang="0">
                        <a:pos x="73" y="1"/>
                      </a:cxn>
                      <a:cxn ang="0">
                        <a:pos x="438" y="0"/>
                      </a:cxn>
                      <a:cxn ang="0">
                        <a:pos x="416" y="54"/>
                      </a:cxn>
                      <a:cxn ang="0">
                        <a:pos x="397" y="68"/>
                      </a:cxn>
                      <a:cxn ang="0">
                        <a:pos x="392" y="70"/>
                      </a:cxn>
                      <a:cxn ang="0">
                        <a:pos x="375" y="73"/>
                      </a:cxn>
                      <a:cxn ang="0">
                        <a:pos x="361" y="88"/>
                      </a:cxn>
                      <a:cxn ang="0">
                        <a:pos x="362" y="99"/>
                      </a:cxn>
                      <a:cxn ang="0">
                        <a:pos x="364" y="107"/>
                      </a:cxn>
                      <a:cxn ang="0">
                        <a:pos x="366" y="113"/>
                      </a:cxn>
                      <a:cxn ang="0">
                        <a:pos x="362" y="122"/>
                      </a:cxn>
                      <a:cxn ang="0">
                        <a:pos x="351" y="120"/>
                      </a:cxn>
                      <a:cxn ang="0">
                        <a:pos x="342" y="129"/>
                      </a:cxn>
                      <a:cxn ang="0">
                        <a:pos x="347" y="105"/>
                      </a:cxn>
                      <a:cxn ang="0">
                        <a:pos x="338" y="100"/>
                      </a:cxn>
                      <a:cxn ang="0">
                        <a:pos x="344" y="93"/>
                      </a:cxn>
                      <a:cxn ang="0">
                        <a:pos x="342" y="89"/>
                      </a:cxn>
                      <a:cxn ang="0">
                        <a:pos x="320" y="94"/>
                      </a:cxn>
                      <a:cxn ang="0">
                        <a:pos x="317" y="85"/>
                      </a:cxn>
                      <a:cxn ang="0">
                        <a:pos x="297" y="94"/>
                      </a:cxn>
                      <a:cxn ang="0">
                        <a:pos x="320" y="103"/>
                      </a:cxn>
                      <a:cxn ang="0">
                        <a:pos x="305" y="117"/>
                      </a:cxn>
                      <a:cxn ang="0">
                        <a:pos x="311" y="126"/>
                      </a:cxn>
                      <a:cxn ang="0">
                        <a:pos x="315" y="138"/>
                      </a:cxn>
                      <a:cxn ang="0">
                        <a:pos x="309" y="139"/>
                      </a:cxn>
                      <a:cxn ang="0">
                        <a:pos x="314" y="144"/>
                      </a:cxn>
                      <a:cxn ang="0">
                        <a:pos x="307" y="152"/>
                      </a:cxn>
                      <a:cxn ang="0">
                        <a:pos x="0" y="149"/>
                      </a:cxn>
                      <a:cxn ang="0">
                        <a:pos x="73" y="1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4" name="Freeform 90"/>
                  <p:cNvSpPr>
                    <a:spLocks noChangeArrowheads="1"/>
                  </p:cNvSpPr>
                  <p:nvPr/>
                </p:nvSpPr>
                <p:spPr bwMode="auto">
                  <a:xfrm>
                    <a:off x="5407" y="115"/>
                    <a:ext cx="22" cy="61"/>
                  </a:xfrm>
                  <a:custGeom>
                    <a:avLst/>
                    <a:gdLst/>
                    <a:ahLst/>
                    <a:cxnLst>
                      <a:cxn ang="0">
                        <a:pos x="5" y="156"/>
                      </a:cxn>
                      <a:cxn ang="0">
                        <a:pos x="15" y="108"/>
                      </a:cxn>
                      <a:cxn ang="0">
                        <a:pos x="17" y="68"/>
                      </a:cxn>
                      <a:cxn ang="0">
                        <a:pos x="11" y="40"/>
                      </a:cxn>
                      <a:cxn ang="0">
                        <a:pos x="17" y="12"/>
                      </a:cxn>
                      <a:cxn ang="0">
                        <a:pos x="21" y="0"/>
                      </a:cxn>
                      <a:cxn ang="0">
                        <a:pos x="31" y="30"/>
                      </a:cxn>
                      <a:cxn ang="0">
                        <a:pos x="47" y="98"/>
                      </a:cxn>
                      <a:cxn ang="0">
                        <a:pos x="31" y="108"/>
                      </a:cxn>
                      <a:cxn ang="0">
                        <a:pos x="23" y="126"/>
                      </a:cxn>
                      <a:cxn ang="0">
                        <a:pos x="21" y="132"/>
                      </a:cxn>
                      <a:cxn ang="0">
                        <a:pos x="27" y="134"/>
                      </a:cxn>
                      <a:cxn ang="0">
                        <a:pos x="31" y="146"/>
                      </a:cxn>
                      <a:cxn ang="0">
                        <a:pos x="13" y="148"/>
                      </a:cxn>
                      <a:cxn ang="0">
                        <a:pos x="7" y="160"/>
                      </a:cxn>
                      <a:cxn ang="0">
                        <a:pos x="3" y="154"/>
                      </a:cxn>
                      <a:cxn ang="0">
                        <a:pos x="5" y="156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5" name="Freeform 91"/>
                  <p:cNvSpPr>
                    <a:spLocks noChangeArrowheads="1"/>
                  </p:cNvSpPr>
                  <p:nvPr/>
                </p:nvSpPr>
                <p:spPr bwMode="auto">
                  <a:xfrm>
                    <a:off x="5394" y="166"/>
                    <a:ext cx="65" cy="37"/>
                  </a:xfrm>
                  <a:custGeom>
                    <a:avLst/>
                    <a:gdLst/>
                    <a:ahLst/>
                    <a:cxnLst>
                      <a:cxn ang="0">
                        <a:pos x="26" y="61"/>
                      </a:cxn>
                      <a:cxn ang="0">
                        <a:pos x="30" y="43"/>
                      </a:cxn>
                      <a:cxn ang="0">
                        <a:pos x="50" y="33"/>
                      </a:cxn>
                      <a:cxn ang="0">
                        <a:pos x="54" y="45"/>
                      </a:cxn>
                      <a:cxn ang="0">
                        <a:pos x="66" y="49"/>
                      </a:cxn>
                      <a:cxn ang="0">
                        <a:pos x="80" y="55"/>
                      </a:cxn>
                      <a:cxn ang="0">
                        <a:pos x="116" y="33"/>
                      </a:cxn>
                      <a:cxn ang="0">
                        <a:pos x="130" y="17"/>
                      </a:cxn>
                      <a:cxn ang="0">
                        <a:pos x="138" y="11"/>
                      </a:cxn>
                      <a:cxn ang="0">
                        <a:pos x="106" y="49"/>
                      </a:cxn>
                      <a:cxn ang="0">
                        <a:pos x="84" y="67"/>
                      </a:cxn>
                      <a:cxn ang="0">
                        <a:pos x="66" y="81"/>
                      </a:cxn>
                      <a:cxn ang="0">
                        <a:pos x="48" y="103"/>
                      </a:cxn>
                      <a:cxn ang="0">
                        <a:pos x="26" y="89"/>
                      </a:cxn>
                      <a:cxn ang="0">
                        <a:pos x="20" y="87"/>
                      </a:cxn>
                      <a:cxn ang="0">
                        <a:pos x="22" y="97"/>
                      </a:cxn>
                      <a:cxn ang="0">
                        <a:pos x="0" y="97"/>
                      </a:cxn>
                      <a:cxn ang="0">
                        <a:pos x="10" y="79"/>
                      </a:cxn>
                      <a:cxn ang="0">
                        <a:pos x="26" y="61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6" name="Freeform 92"/>
                  <p:cNvSpPr>
                    <a:spLocks noChangeArrowheads="1"/>
                  </p:cNvSpPr>
                  <p:nvPr/>
                </p:nvSpPr>
                <p:spPr bwMode="auto">
                  <a:xfrm>
                    <a:off x="5325" y="202"/>
                    <a:ext cx="88" cy="79"/>
                  </a:xfrm>
                  <a:custGeom>
                    <a:avLst/>
                    <a:gdLst/>
                    <a:ahLst/>
                    <a:cxnLst>
                      <a:cxn ang="0">
                        <a:pos x="158" y="24"/>
                      </a:cxn>
                      <a:cxn ang="0">
                        <a:pos x="160" y="6"/>
                      </a:cxn>
                      <a:cxn ang="0">
                        <a:pos x="170" y="0"/>
                      </a:cxn>
                      <a:cxn ang="0">
                        <a:pos x="182" y="24"/>
                      </a:cxn>
                      <a:cxn ang="0">
                        <a:pos x="188" y="42"/>
                      </a:cxn>
                      <a:cxn ang="0">
                        <a:pos x="178" y="58"/>
                      </a:cxn>
                      <a:cxn ang="0">
                        <a:pos x="170" y="76"/>
                      </a:cxn>
                      <a:cxn ang="0">
                        <a:pos x="162" y="126"/>
                      </a:cxn>
                      <a:cxn ang="0">
                        <a:pos x="144" y="136"/>
                      </a:cxn>
                      <a:cxn ang="0">
                        <a:pos x="120" y="138"/>
                      </a:cxn>
                      <a:cxn ang="0">
                        <a:pos x="112" y="124"/>
                      </a:cxn>
                      <a:cxn ang="0">
                        <a:pos x="102" y="146"/>
                      </a:cxn>
                      <a:cxn ang="0">
                        <a:pos x="90" y="150"/>
                      </a:cxn>
                      <a:cxn ang="0">
                        <a:pos x="80" y="132"/>
                      </a:cxn>
                      <a:cxn ang="0">
                        <a:pos x="58" y="144"/>
                      </a:cxn>
                      <a:cxn ang="0">
                        <a:pos x="76" y="142"/>
                      </a:cxn>
                      <a:cxn ang="0">
                        <a:pos x="78" y="160"/>
                      </a:cxn>
                      <a:cxn ang="0">
                        <a:pos x="58" y="166"/>
                      </a:cxn>
                      <a:cxn ang="0">
                        <a:pos x="34" y="166"/>
                      </a:cxn>
                      <a:cxn ang="0">
                        <a:pos x="36" y="154"/>
                      </a:cxn>
                      <a:cxn ang="0">
                        <a:pos x="46" y="144"/>
                      </a:cxn>
                      <a:cxn ang="0">
                        <a:pos x="34" y="148"/>
                      </a:cxn>
                      <a:cxn ang="0">
                        <a:pos x="26" y="166"/>
                      </a:cxn>
                      <a:cxn ang="0">
                        <a:pos x="30" y="190"/>
                      </a:cxn>
                      <a:cxn ang="0">
                        <a:pos x="14" y="200"/>
                      </a:cxn>
                      <a:cxn ang="0">
                        <a:pos x="0" y="214"/>
                      </a:cxn>
                      <a:cxn ang="0">
                        <a:pos x="8" y="188"/>
                      </a:cxn>
                      <a:cxn ang="0">
                        <a:pos x="0" y="164"/>
                      </a:cxn>
                      <a:cxn ang="0">
                        <a:pos x="14" y="152"/>
                      </a:cxn>
                      <a:cxn ang="0">
                        <a:pos x="32" y="134"/>
                      </a:cxn>
                      <a:cxn ang="0">
                        <a:pos x="44" y="118"/>
                      </a:cxn>
                      <a:cxn ang="0">
                        <a:pos x="72" y="116"/>
                      </a:cxn>
                      <a:cxn ang="0">
                        <a:pos x="84" y="112"/>
                      </a:cxn>
                      <a:cxn ang="0">
                        <a:pos x="114" y="78"/>
                      </a:cxn>
                      <a:cxn ang="0">
                        <a:pos x="120" y="92"/>
                      </a:cxn>
                      <a:cxn ang="0">
                        <a:pos x="132" y="76"/>
                      </a:cxn>
                      <a:cxn ang="0">
                        <a:pos x="150" y="54"/>
                      </a:cxn>
                      <a:cxn ang="0">
                        <a:pos x="154" y="42"/>
                      </a:cxn>
                      <a:cxn ang="0">
                        <a:pos x="148" y="38"/>
                      </a:cxn>
                      <a:cxn ang="0">
                        <a:pos x="152" y="32"/>
                      </a:cxn>
                      <a:cxn ang="0">
                        <a:pos x="158" y="24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7" name="Freeform 93"/>
                  <p:cNvSpPr>
                    <a:spLocks noChangeArrowheads="1"/>
                  </p:cNvSpPr>
                  <p:nvPr/>
                </p:nvSpPr>
                <p:spPr bwMode="auto">
                  <a:xfrm>
                    <a:off x="5383" y="225"/>
                    <a:ext cx="7" cy="4"/>
                  </a:xfrm>
                  <a:custGeom>
                    <a:avLst/>
                    <a:gdLst/>
                    <a:ahLst/>
                    <a:cxnLst>
                      <a:cxn ang="0">
                        <a:pos x="0" y="9"/>
                      </a:cxn>
                      <a:cxn ang="0">
                        <a:pos x="4" y="13"/>
                      </a:cxn>
                      <a:cxn ang="0">
                        <a:pos x="0" y="9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8" name="Freeform 94"/>
                  <p:cNvSpPr>
                    <a:spLocks noChangeArrowheads="1"/>
                  </p:cNvSpPr>
                  <p:nvPr/>
                </p:nvSpPr>
                <p:spPr bwMode="auto">
                  <a:xfrm>
                    <a:off x="4889" y="278"/>
                    <a:ext cx="382" cy="208"/>
                  </a:xfrm>
                  <a:custGeom>
                    <a:avLst/>
                    <a:gdLst/>
                    <a:ahLst/>
                    <a:cxnLst>
                      <a:cxn ang="0">
                        <a:pos x="812" y="26"/>
                      </a:cxn>
                      <a:cxn ang="0">
                        <a:pos x="778" y="78"/>
                      </a:cxn>
                      <a:cxn ang="0">
                        <a:pos x="748" y="122"/>
                      </a:cxn>
                      <a:cxn ang="0">
                        <a:pos x="722" y="142"/>
                      </a:cxn>
                      <a:cxn ang="0">
                        <a:pos x="634" y="180"/>
                      </a:cxn>
                      <a:cxn ang="0">
                        <a:pos x="632" y="210"/>
                      </a:cxn>
                      <a:cxn ang="0">
                        <a:pos x="604" y="230"/>
                      </a:cxn>
                      <a:cxn ang="0">
                        <a:pos x="620" y="178"/>
                      </a:cxn>
                      <a:cxn ang="0">
                        <a:pos x="576" y="188"/>
                      </a:cxn>
                      <a:cxn ang="0">
                        <a:pos x="556" y="218"/>
                      </a:cxn>
                      <a:cxn ang="0">
                        <a:pos x="596" y="280"/>
                      </a:cxn>
                      <a:cxn ang="0">
                        <a:pos x="594" y="368"/>
                      </a:cxn>
                      <a:cxn ang="0">
                        <a:pos x="542" y="406"/>
                      </a:cxn>
                      <a:cxn ang="0">
                        <a:pos x="522" y="386"/>
                      </a:cxn>
                      <a:cxn ang="0">
                        <a:pos x="482" y="348"/>
                      </a:cxn>
                      <a:cxn ang="0">
                        <a:pos x="462" y="348"/>
                      </a:cxn>
                      <a:cxn ang="0">
                        <a:pos x="450" y="394"/>
                      </a:cxn>
                      <a:cxn ang="0">
                        <a:pos x="500" y="464"/>
                      </a:cxn>
                      <a:cxn ang="0">
                        <a:pos x="510" y="524"/>
                      </a:cxn>
                      <a:cxn ang="0">
                        <a:pos x="526" y="560"/>
                      </a:cxn>
                      <a:cxn ang="0">
                        <a:pos x="492" y="544"/>
                      </a:cxn>
                      <a:cxn ang="0">
                        <a:pos x="470" y="518"/>
                      </a:cxn>
                      <a:cxn ang="0">
                        <a:pos x="422" y="424"/>
                      </a:cxn>
                      <a:cxn ang="0">
                        <a:pos x="426" y="310"/>
                      </a:cxn>
                      <a:cxn ang="0">
                        <a:pos x="422" y="268"/>
                      </a:cxn>
                      <a:cxn ang="0">
                        <a:pos x="412" y="276"/>
                      </a:cxn>
                      <a:cxn ang="0">
                        <a:pos x="386" y="266"/>
                      </a:cxn>
                      <a:cxn ang="0">
                        <a:pos x="360" y="170"/>
                      </a:cxn>
                      <a:cxn ang="0">
                        <a:pos x="330" y="166"/>
                      </a:cxn>
                      <a:cxn ang="0">
                        <a:pos x="288" y="172"/>
                      </a:cxn>
                      <a:cxn ang="0">
                        <a:pos x="242" y="232"/>
                      </a:cxn>
                      <a:cxn ang="0">
                        <a:pos x="196" y="268"/>
                      </a:cxn>
                      <a:cxn ang="0">
                        <a:pos x="184" y="274"/>
                      </a:cxn>
                      <a:cxn ang="0">
                        <a:pos x="160" y="328"/>
                      </a:cxn>
                      <a:cxn ang="0">
                        <a:pos x="152" y="354"/>
                      </a:cxn>
                      <a:cxn ang="0">
                        <a:pos x="128" y="404"/>
                      </a:cxn>
                      <a:cxn ang="0">
                        <a:pos x="94" y="392"/>
                      </a:cxn>
                      <a:cxn ang="0">
                        <a:pos x="66" y="258"/>
                      </a:cxn>
                      <a:cxn ang="0">
                        <a:pos x="72" y="156"/>
                      </a:cxn>
                      <a:cxn ang="0">
                        <a:pos x="44" y="180"/>
                      </a:cxn>
                      <a:cxn ang="0">
                        <a:pos x="20" y="150"/>
                      </a:cxn>
                      <a:cxn ang="0">
                        <a:pos x="24" y="138"/>
                      </a:cxn>
                      <a:cxn ang="0">
                        <a:pos x="0" y="92"/>
                      </a:cxn>
                      <a:cxn ang="0">
                        <a:pos x="798" y="6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19" name="Freeform 95"/>
                  <p:cNvSpPr>
                    <a:spLocks noChangeArrowheads="1"/>
                  </p:cNvSpPr>
                  <p:nvPr/>
                </p:nvSpPr>
                <p:spPr bwMode="auto">
                  <a:xfrm>
                    <a:off x="4957" y="422"/>
                    <a:ext cx="21" cy="32"/>
                  </a:xfrm>
                  <a:custGeom>
                    <a:avLst/>
                    <a:gdLst/>
                    <a:ahLst/>
                    <a:cxnLst>
                      <a:cxn ang="0">
                        <a:pos x="7" y="11"/>
                      </a:cxn>
                      <a:cxn ang="0">
                        <a:pos x="17" y="3"/>
                      </a:cxn>
                      <a:cxn ang="0">
                        <a:pos x="37" y="33"/>
                      </a:cxn>
                      <a:cxn ang="0">
                        <a:pos x="19" y="85"/>
                      </a:cxn>
                      <a:cxn ang="0">
                        <a:pos x="1" y="69"/>
                      </a:cxn>
                      <a:cxn ang="0">
                        <a:pos x="7" y="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0" name="Freeform 96"/>
                  <p:cNvSpPr>
                    <a:spLocks noChangeArrowheads="1"/>
                  </p:cNvSpPr>
                  <p:nvPr/>
                </p:nvSpPr>
                <p:spPr bwMode="auto">
                  <a:xfrm>
                    <a:off x="5250" y="314"/>
                    <a:ext cx="20" cy="26"/>
                  </a:xfrm>
                  <a:custGeom>
                    <a:avLst/>
                    <a:gdLst/>
                    <a:ahLst/>
                    <a:cxnLst>
                      <a:cxn ang="0">
                        <a:pos x="13" y="28"/>
                      </a:cxn>
                      <a:cxn ang="0">
                        <a:pos x="29" y="2"/>
                      </a:cxn>
                      <a:cxn ang="0">
                        <a:pos x="43" y="4"/>
                      </a:cxn>
                      <a:cxn ang="0">
                        <a:pos x="39" y="26"/>
                      </a:cxn>
                      <a:cxn ang="0">
                        <a:pos x="13" y="74"/>
                      </a:cxn>
                      <a:cxn ang="0">
                        <a:pos x="7" y="60"/>
                      </a:cxn>
                      <a:cxn ang="0">
                        <a:pos x="3" y="36"/>
                      </a:cxn>
                      <a:cxn ang="0">
                        <a:pos x="13" y="28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1" name="Freeform 97"/>
                  <p:cNvSpPr>
                    <a:spLocks noChangeArrowheads="1"/>
                  </p:cNvSpPr>
                  <p:nvPr/>
                </p:nvSpPr>
                <p:spPr bwMode="auto">
                  <a:xfrm>
                    <a:off x="5306" y="301"/>
                    <a:ext cx="10" cy="11"/>
                  </a:xfrm>
                  <a:custGeom>
                    <a:avLst/>
                    <a:gdLst/>
                    <a:ahLst/>
                    <a:cxnLst>
                      <a:cxn ang="0">
                        <a:pos x="7" y="16"/>
                      </a:cxn>
                      <a:cxn ang="0">
                        <a:pos x="5" y="30"/>
                      </a:cxn>
                      <a:cxn ang="0">
                        <a:pos x="7" y="16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2" name="Freeform 98"/>
                  <p:cNvSpPr>
                    <a:spLocks noChangeArrowheads="1"/>
                  </p:cNvSpPr>
                  <p:nvPr/>
                </p:nvSpPr>
                <p:spPr bwMode="auto">
                  <a:xfrm>
                    <a:off x="4281" y="197"/>
                    <a:ext cx="477" cy="389"/>
                  </a:xfrm>
                  <a:custGeom>
                    <a:avLst/>
                    <a:gdLst/>
                    <a:ahLst/>
                    <a:cxnLst>
                      <a:cxn ang="0">
                        <a:pos x="481" y="464"/>
                      </a:cxn>
                      <a:cxn ang="0">
                        <a:pos x="486" y="451"/>
                      </a:cxn>
                      <a:cxn ang="0">
                        <a:pos x="500" y="413"/>
                      </a:cxn>
                      <a:cxn ang="0">
                        <a:pos x="309" y="287"/>
                      </a:cxn>
                      <a:cxn ang="0">
                        <a:pos x="282" y="346"/>
                      </a:cxn>
                      <a:cxn ang="0">
                        <a:pos x="303" y="556"/>
                      </a:cxn>
                      <a:cxn ang="0">
                        <a:pos x="282" y="494"/>
                      </a:cxn>
                      <a:cxn ang="0">
                        <a:pos x="242" y="439"/>
                      </a:cxn>
                      <a:cxn ang="0">
                        <a:pos x="245" y="413"/>
                      </a:cxn>
                      <a:cxn ang="0">
                        <a:pos x="247" y="394"/>
                      </a:cxn>
                      <a:cxn ang="0">
                        <a:pos x="220" y="375"/>
                      </a:cxn>
                      <a:cxn ang="0">
                        <a:pos x="194" y="346"/>
                      </a:cxn>
                      <a:cxn ang="0">
                        <a:pos x="148" y="354"/>
                      </a:cxn>
                      <a:cxn ang="0">
                        <a:pos x="126" y="365"/>
                      </a:cxn>
                      <a:cxn ang="0">
                        <a:pos x="78" y="365"/>
                      </a:cxn>
                      <a:cxn ang="0">
                        <a:pos x="22" y="312"/>
                      </a:cxn>
                      <a:cxn ang="0">
                        <a:pos x="11" y="295"/>
                      </a:cxn>
                      <a:cxn ang="0">
                        <a:pos x="0" y="264"/>
                      </a:cxn>
                      <a:cxn ang="0">
                        <a:pos x="24" y="213"/>
                      </a:cxn>
                      <a:cxn ang="0">
                        <a:pos x="32" y="181"/>
                      </a:cxn>
                      <a:cxn ang="0">
                        <a:pos x="51" y="143"/>
                      </a:cxn>
                      <a:cxn ang="0">
                        <a:pos x="81" y="116"/>
                      </a:cxn>
                      <a:cxn ang="0">
                        <a:pos x="167" y="67"/>
                      </a:cxn>
                      <a:cxn ang="0">
                        <a:pos x="220" y="30"/>
                      </a:cxn>
                      <a:cxn ang="0">
                        <a:pos x="258" y="6"/>
                      </a:cxn>
                      <a:cxn ang="0">
                        <a:pos x="363" y="2"/>
                      </a:cxn>
                      <a:cxn ang="0">
                        <a:pos x="398" y="0"/>
                      </a:cxn>
                      <a:cxn ang="0">
                        <a:pos x="384" y="34"/>
                      </a:cxn>
                      <a:cxn ang="0">
                        <a:pos x="443" y="84"/>
                      </a:cxn>
                      <a:cxn ang="0">
                        <a:pos x="497" y="74"/>
                      </a:cxn>
                      <a:cxn ang="0">
                        <a:pos x="529" y="82"/>
                      </a:cxn>
                      <a:cxn ang="0">
                        <a:pos x="559" y="97"/>
                      </a:cxn>
                      <a:cxn ang="0">
                        <a:pos x="572" y="188"/>
                      </a:cxn>
                      <a:cxn ang="0">
                        <a:pos x="572" y="240"/>
                      </a:cxn>
                      <a:cxn ang="0">
                        <a:pos x="599" y="283"/>
                      </a:cxn>
                      <a:cxn ang="0">
                        <a:pos x="645" y="300"/>
                      </a:cxn>
                      <a:cxn ang="0">
                        <a:pos x="680" y="295"/>
                      </a:cxn>
                      <a:cxn ang="0">
                        <a:pos x="664" y="340"/>
                      </a:cxn>
                      <a:cxn ang="0">
                        <a:pos x="599" y="407"/>
                      </a:cxn>
                      <a:cxn ang="0">
                        <a:pos x="548" y="485"/>
                      </a:cxn>
                      <a:cxn ang="0">
                        <a:pos x="556" y="508"/>
                      </a:cxn>
                      <a:cxn ang="0">
                        <a:pos x="435" y="556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3" name="Freeform 99"/>
                  <p:cNvSpPr>
                    <a:spLocks noChangeArrowheads="1"/>
                  </p:cNvSpPr>
                  <p:nvPr/>
                </p:nvSpPr>
                <p:spPr bwMode="auto">
                  <a:xfrm>
                    <a:off x="4466" y="344"/>
                    <a:ext cx="180" cy="243"/>
                  </a:xfrm>
                  <a:custGeom>
                    <a:avLst/>
                    <a:gdLst/>
                    <a:ahLst/>
                    <a:cxnLst>
                      <a:cxn ang="0">
                        <a:pos x="243" y="347"/>
                      </a:cxn>
                      <a:cxn ang="0">
                        <a:pos x="233" y="301"/>
                      </a:cxn>
                      <a:cxn ang="0">
                        <a:pos x="217" y="288"/>
                      </a:cxn>
                      <a:cxn ang="0">
                        <a:pos x="215" y="269"/>
                      </a:cxn>
                      <a:cxn ang="0">
                        <a:pos x="209" y="254"/>
                      </a:cxn>
                      <a:cxn ang="0">
                        <a:pos x="209" y="229"/>
                      </a:cxn>
                      <a:cxn ang="0">
                        <a:pos x="207" y="214"/>
                      </a:cxn>
                      <a:cxn ang="0">
                        <a:pos x="228" y="202"/>
                      </a:cxn>
                      <a:cxn ang="0">
                        <a:pos x="257" y="197"/>
                      </a:cxn>
                      <a:cxn ang="0">
                        <a:pos x="257" y="136"/>
                      </a:cxn>
                      <a:cxn ang="0">
                        <a:pos x="54" y="96"/>
                      </a:cxn>
                      <a:cxn ang="0">
                        <a:pos x="32" y="98"/>
                      </a:cxn>
                      <a:cxn ang="0">
                        <a:pos x="16" y="102"/>
                      </a:cxn>
                      <a:cxn ang="0">
                        <a:pos x="0" y="149"/>
                      </a:cxn>
                      <a:cxn ang="0">
                        <a:pos x="93" y="346"/>
                      </a:cxn>
                      <a:cxn ang="0">
                        <a:pos x="243" y="347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4" name="Freeform 100"/>
                  <p:cNvSpPr>
                    <a:spLocks noChangeArrowheads="1"/>
                  </p:cNvSpPr>
                  <p:nvPr/>
                </p:nvSpPr>
                <p:spPr bwMode="auto">
                  <a:xfrm>
                    <a:off x="4782" y="522"/>
                    <a:ext cx="8" cy="13"/>
                  </a:xfrm>
                  <a:custGeom>
                    <a:avLst/>
                    <a:gdLst/>
                    <a:ahLst/>
                    <a:cxnLst>
                      <a:cxn ang="0">
                        <a:pos x="7" y="25"/>
                      </a:cxn>
                      <a:cxn ang="0">
                        <a:pos x="19" y="21"/>
                      </a:cxn>
                      <a:cxn ang="0">
                        <a:pos x="7" y="2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5" name="Freeform 101"/>
                  <p:cNvSpPr>
                    <a:spLocks noChangeArrowheads="1"/>
                  </p:cNvSpPr>
                  <p:nvPr/>
                </p:nvSpPr>
                <p:spPr bwMode="auto">
                  <a:xfrm>
                    <a:off x="4772" y="397"/>
                    <a:ext cx="10" cy="8"/>
                  </a:xfrm>
                  <a:custGeom>
                    <a:avLst/>
                    <a:gdLst/>
                    <a:ahLst/>
                    <a:cxnLst>
                      <a:cxn ang="0">
                        <a:pos x="12" y="12"/>
                      </a:cxn>
                      <a:cxn ang="0">
                        <a:pos x="16" y="0"/>
                      </a:cxn>
                      <a:cxn ang="0">
                        <a:pos x="20" y="12"/>
                      </a:cxn>
                      <a:cxn ang="0">
                        <a:pos x="8" y="20"/>
                      </a:cxn>
                      <a:cxn ang="0">
                        <a:pos x="12" y="12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6" name="Freeform 102"/>
                  <p:cNvSpPr>
                    <a:spLocks noChangeArrowheads="1"/>
                  </p:cNvSpPr>
                  <p:nvPr/>
                </p:nvSpPr>
                <p:spPr bwMode="auto">
                  <a:xfrm>
                    <a:off x="4337" y="243"/>
                    <a:ext cx="27" cy="11"/>
                  </a:xfrm>
                  <a:custGeom>
                    <a:avLst/>
                    <a:gdLst/>
                    <a:ahLst/>
                    <a:cxnLst>
                      <a:cxn ang="0">
                        <a:pos x="24" y="18"/>
                      </a:cxn>
                      <a:cxn ang="0">
                        <a:pos x="32" y="6"/>
                      </a:cxn>
                      <a:cxn ang="0">
                        <a:pos x="36" y="30"/>
                      </a:cxn>
                      <a:cxn ang="0">
                        <a:pos x="24" y="18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7" name="Freeform 103"/>
                  <p:cNvSpPr>
                    <a:spLocks noChangeArrowheads="1"/>
                  </p:cNvSpPr>
                  <p:nvPr/>
                </p:nvSpPr>
                <p:spPr bwMode="auto">
                  <a:xfrm>
                    <a:off x="4670" y="142"/>
                    <a:ext cx="325" cy="256"/>
                  </a:xfrm>
                  <a:custGeom>
                    <a:avLst/>
                    <a:gdLst/>
                    <a:ahLst/>
                    <a:cxnLst>
                      <a:cxn ang="0">
                        <a:pos x="473" y="464"/>
                      </a:cxn>
                      <a:cxn ang="0">
                        <a:pos x="393" y="452"/>
                      </a:cxn>
                      <a:cxn ang="0">
                        <a:pos x="325" y="412"/>
                      </a:cxn>
                      <a:cxn ang="0">
                        <a:pos x="265" y="400"/>
                      </a:cxn>
                      <a:cxn ang="0">
                        <a:pos x="237" y="416"/>
                      </a:cxn>
                      <a:cxn ang="0">
                        <a:pos x="261" y="428"/>
                      </a:cxn>
                      <a:cxn ang="0">
                        <a:pos x="293" y="468"/>
                      </a:cxn>
                      <a:cxn ang="0">
                        <a:pos x="321" y="476"/>
                      </a:cxn>
                      <a:cxn ang="0">
                        <a:pos x="333" y="536"/>
                      </a:cxn>
                      <a:cxn ang="0">
                        <a:pos x="313" y="552"/>
                      </a:cxn>
                      <a:cxn ang="0">
                        <a:pos x="261" y="616"/>
                      </a:cxn>
                      <a:cxn ang="0">
                        <a:pos x="225" y="628"/>
                      </a:cxn>
                      <a:cxn ang="0">
                        <a:pos x="97" y="696"/>
                      </a:cxn>
                      <a:cxn ang="0">
                        <a:pos x="77" y="616"/>
                      </a:cxn>
                      <a:cxn ang="0">
                        <a:pos x="45" y="524"/>
                      </a:cxn>
                      <a:cxn ang="0">
                        <a:pos x="33" y="448"/>
                      </a:cxn>
                      <a:cxn ang="0">
                        <a:pos x="53" y="344"/>
                      </a:cxn>
                      <a:cxn ang="0">
                        <a:pos x="17" y="392"/>
                      </a:cxn>
                      <a:cxn ang="0">
                        <a:pos x="81" y="280"/>
                      </a:cxn>
                      <a:cxn ang="0">
                        <a:pos x="113" y="204"/>
                      </a:cxn>
                      <a:cxn ang="0">
                        <a:pos x="37" y="204"/>
                      </a:cxn>
                      <a:cxn ang="0">
                        <a:pos x="1" y="196"/>
                      </a:cxn>
                      <a:cxn ang="0">
                        <a:pos x="25" y="140"/>
                      </a:cxn>
                      <a:cxn ang="0">
                        <a:pos x="97" y="112"/>
                      </a:cxn>
                      <a:cxn ang="0">
                        <a:pos x="221" y="124"/>
                      </a:cxn>
                      <a:cxn ang="0">
                        <a:pos x="229" y="64"/>
                      </a:cxn>
                      <a:cxn ang="0">
                        <a:pos x="261" y="0"/>
                      </a:cxn>
                      <a:cxn ang="0">
                        <a:pos x="357" y="44"/>
                      </a:cxn>
                      <a:cxn ang="0">
                        <a:pos x="329" y="88"/>
                      </a:cxn>
                      <a:cxn ang="0">
                        <a:pos x="301" y="176"/>
                      </a:cxn>
                      <a:cxn ang="0">
                        <a:pos x="361" y="192"/>
                      </a:cxn>
                      <a:cxn ang="0">
                        <a:pos x="373" y="136"/>
                      </a:cxn>
                      <a:cxn ang="0">
                        <a:pos x="417" y="92"/>
                      </a:cxn>
                      <a:cxn ang="0">
                        <a:pos x="497" y="88"/>
                      </a:cxn>
                      <a:cxn ang="0">
                        <a:pos x="529" y="52"/>
                      </a:cxn>
                      <a:cxn ang="0">
                        <a:pos x="541" y="460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8" name="Freeform 104"/>
                  <p:cNvSpPr>
                    <a:spLocks noChangeArrowheads="1"/>
                  </p:cNvSpPr>
                  <p:nvPr/>
                </p:nvSpPr>
                <p:spPr bwMode="auto">
                  <a:xfrm>
                    <a:off x="4448" y="122"/>
                    <a:ext cx="651" cy="104"/>
                  </a:xfrm>
                  <a:custGeom>
                    <a:avLst/>
                    <a:gdLst/>
                    <a:ahLst/>
                    <a:cxnLst>
                      <a:cxn ang="0">
                        <a:pos x="825" y="0"/>
                      </a:cxn>
                      <a:cxn ang="0">
                        <a:pos x="143" y="29"/>
                      </a:cxn>
                      <a:cxn ang="0">
                        <a:pos x="91" y="42"/>
                      </a:cxn>
                      <a:cxn ang="0">
                        <a:pos x="62" y="42"/>
                      </a:cxn>
                      <a:cxn ang="0">
                        <a:pos x="22" y="77"/>
                      </a:cxn>
                      <a:cxn ang="0">
                        <a:pos x="0" y="105"/>
                      </a:cxn>
                      <a:cxn ang="0">
                        <a:pos x="59" y="115"/>
                      </a:cxn>
                      <a:cxn ang="0">
                        <a:pos x="97" y="96"/>
                      </a:cxn>
                      <a:cxn ang="0">
                        <a:pos x="108" y="84"/>
                      </a:cxn>
                      <a:cxn ang="0">
                        <a:pos x="167" y="52"/>
                      </a:cxn>
                      <a:cxn ang="0">
                        <a:pos x="215" y="46"/>
                      </a:cxn>
                      <a:cxn ang="0">
                        <a:pos x="237" y="94"/>
                      </a:cxn>
                      <a:cxn ang="0">
                        <a:pos x="188" y="109"/>
                      </a:cxn>
                      <a:cxn ang="0">
                        <a:pos x="231" y="113"/>
                      </a:cxn>
                      <a:cxn ang="0">
                        <a:pos x="250" y="90"/>
                      </a:cxn>
                      <a:cxn ang="0">
                        <a:pos x="266" y="92"/>
                      </a:cxn>
                      <a:cxn ang="0">
                        <a:pos x="253" y="54"/>
                      </a:cxn>
                      <a:cxn ang="0">
                        <a:pos x="266" y="44"/>
                      </a:cxn>
                      <a:cxn ang="0">
                        <a:pos x="277" y="88"/>
                      </a:cxn>
                      <a:cxn ang="0">
                        <a:pos x="266" y="113"/>
                      </a:cxn>
                      <a:cxn ang="0">
                        <a:pos x="296" y="130"/>
                      </a:cxn>
                      <a:cxn ang="0">
                        <a:pos x="299" y="92"/>
                      </a:cxn>
                      <a:cxn ang="0">
                        <a:pos x="331" y="103"/>
                      </a:cxn>
                      <a:cxn ang="0">
                        <a:pos x="382" y="73"/>
                      </a:cxn>
                      <a:cxn ang="0">
                        <a:pos x="409" y="50"/>
                      </a:cxn>
                      <a:cxn ang="0">
                        <a:pos x="439" y="56"/>
                      </a:cxn>
                      <a:cxn ang="0">
                        <a:pos x="455" y="50"/>
                      </a:cxn>
                      <a:cxn ang="0">
                        <a:pos x="431" y="44"/>
                      </a:cxn>
                      <a:cxn ang="0">
                        <a:pos x="474" y="35"/>
                      </a:cxn>
                      <a:cxn ang="0">
                        <a:pos x="544" y="54"/>
                      </a:cxn>
                      <a:cxn ang="0">
                        <a:pos x="581" y="42"/>
                      </a:cxn>
                      <a:cxn ang="0">
                        <a:pos x="584" y="63"/>
                      </a:cxn>
                      <a:cxn ang="0">
                        <a:pos x="568" y="101"/>
                      </a:cxn>
                      <a:cxn ang="0">
                        <a:pos x="611" y="88"/>
                      </a:cxn>
                      <a:cxn ang="0">
                        <a:pos x="624" y="80"/>
                      </a:cxn>
                      <a:cxn ang="0">
                        <a:pos x="648" y="61"/>
                      </a:cxn>
                      <a:cxn ang="0">
                        <a:pos x="794" y="84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29" name="Freeform 105"/>
                  <p:cNvSpPr>
                    <a:spLocks noChangeArrowheads="1"/>
                  </p:cNvSpPr>
                  <p:nvPr/>
                </p:nvSpPr>
                <p:spPr bwMode="auto">
                  <a:xfrm>
                    <a:off x="4581" y="161"/>
                    <a:ext cx="14" cy="11"/>
                  </a:xfrm>
                  <a:custGeom>
                    <a:avLst/>
                    <a:gdLst/>
                    <a:ahLst/>
                    <a:cxnLst>
                      <a:cxn ang="0">
                        <a:pos x="3" y="28"/>
                      </a:cxn>
                      <a:cxn ang="0">
                        <a:pos x="31" y="0"/>
                      </a:cxn>
                      <a:cxn ang="0">
                        <a:pos x="19" y="24"/>
                      </a:cxn>
                      <a:cxn ang="0">
                        <a:pos x="3" y="28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" name="Freeform 106"/>
                  <p:cNvSpPr>
                    <a:spLocks noChangeArrowheads="1"/>
                  </p:cNvSpPr>
                  <p:nvPr/>
                </p:nvSpPr>
                <p:spPr bwMode="auto">
                  <a:xfrm>
                    <a:off x="4564" y="176"/>
                    <a:ext cx="21" cy="12"/>
                  </a:xfrm>
                  <a:custGeom>
                    <a:avLst/>
                    <a:gdLst/>
                    <a:ahLst/>
                    <a:cxnLst>
                      <a:cxn ang="0">
                        <a:pos x="6" y="32"/>
                      </a:cxn>
                      <a:cxn ang="0">
                        <a:pos x="22" y="0"/>
                      </a:cxn>
                      <a:cxn ang="0">
                        <a:pos x="38" y="4"/>
                      </a:cxn>
                      <a:cxn ang="0">
                        <a:pos x="6" y="32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" name="Freeform 107"/>
                  <p:cNvSpPr>
                    <a:spLocks noChangeArrowheads="1"/>
                  </p:cNvSpPr>
                  <p:nvPr/>
                </p:nvSpPr>
                <p:spPr bwMode="auto">
                  <a:xfrm>
                    <a:off x="4632" y="221"/>
                    <a:ext cx="35" cy="7"/>
                  </a:xfrm>
                  <a:custGeom>
                    <a:avLst/>
                    <a:gdLst/>
                    <a:ahLst/>
                    <a:cxnLst>
                      <a:cxn ang="0">
                        <a:pos x="37" y="18"/>
                      </a:cxn>
                      <a:cxn ang="0">
                        <a:pos x="25" y="2"/>
                      </a:cxn>
                      <a:cxn ang="0">
                        <a:pos x="37" y="18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2" name="Freeform 108"/>
                  <p:cNvSpPr>
                    <a:spLocks noChangeArrowheads="1"/>
                  </p:cNvSpPr>
                  <p:nvPr/>
                </p:nvSpPr>
                <p:spPr bwMode="auto">
                  <a:xfrm>
                    <a:off x="4693" y="220"/>
                    <a:ext cx="20" cy="16"/>
                  </a:xfrm>
                  <a:custGeom>
                    <a:avLst/>
                    <a:gdLst/>
                    <a:ahLst/>
                    <a:cxnLst>
                      <a:cxn ang="0">
                        <a:pos x="0" y="21"/>
                      </a:cxn>
                      <a:cxn ang="0">
                        <a:pos x="12" y="9"/>
                      </a:cxn>
                      <a:cxn ang="0">
                        <a:pos x="0" y="21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3" name="Freeform 109"/>
                  <p:cNvSpPr>
                    <a:spLocks noChangeArrowheads="1"/>
                  </p:cNvSpPr>
                  <p:nvPr/>
                </p:nvSpPr>
                <p:spPr bwMode="auto">
                  <a:xfrm>
                    <a:off x="4531" y="175"/>
                    <a:ext cx="15" cy="11"/>
                  </a:xfrm>
                  <a:custGeom>
                    <a:avLst/>
                    <a:gdLst/>
                    <a:ahLst/>
                    <a:cxnLst>
                      <a:cxn ang="0">
                        <a:pos x="7" y="22"/>
                      </a:cxn>
                      <a:cxn ang="0">
                        <a:pos x="31" y="10"/>
                      </a:cxn>
                      <a:cxn ang="0">
                        <a:pos x="7" y="22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rgbClr val="CCB374"/>
                  </a:soli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134" name="Group 110"/>
              <p:cNvGrpSpPr>
                <a:grpSpLocks/>
              </p:cNvGrpSpPr>
              <p:nvPr/>
            </p:nvGrpSpPr>
            <p:grpSpPr bwMode="auto">
              <a:xfrm>
                <a:off x="880" y="122"/>
                <a:ext cx="5182" cy="459"/>
                <a:chOff x="880" y="122"/>
                <a:chExt cx="5182" cy="459"/>
              </a:xfrm>
            </p:grpSpPr>
            <p:sp>
              <p:nvSpPr>
                <p:cNvPr id="1135" name="Line 111"/>
                <p:cNvSpPr>
                  <a:spLocks noChangeShapeType="1"/>
                </p:cNvSpPr>
                <p:nvPr/>
              </p:nvSpPr>
              <p:spPr bwMode="auto">
                <a:xfrm>
                  <a:off x="880" y="365"/>
                  <a:ext cx="5183" cy="1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6" name="Line 112"/>
                <p:cNvSpPr>
                  <a:spLocks noChangeShapeType="1"/>
                </p:cNvSpPr>
                <p:nvPr/>
              </p:nvSpPr>
              <p:spPr bwMode="auto">
                <a:xfrm>
                  <a:off x="1131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7" name="Line 113"/>
                <p:cNvSpPr>
                  <a:spLocks noChangeShapeType="1"/>
                </p:cNvSpPr>
                <p:nvPr/>
              </p:nvSpPr>
              <p:spPr bwMode="auto">
                <a:xfrm>
                  <a:off x="1382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8" name="Line 114"/>
                <p:cNvSpPr>
                  <a:spLocks noChangeShapeType="1"/>
                </p:cNvSpPr>
                <p:nvPr/>
              </p:nvSpPr>
              <p:spPr bwMode="auto">
                <a:xfrm>
                  <a:off x="1633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39" name="Line 115"/>
                <p:cNvSpPr>
                  <a:spLocks noChangeShapeType="1"/>
                </p:cNvSpPr>
                <p:nvPr/>
              </p:nvSpPr>
              <p:spPr bwMode="auto">
                <a:xfrm>
                  <a:off x="1885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0" name="Line 116"/>
                <p:cNvSpPr>
                  <a:spLocks noChangeShapeType="1"/>
                </p:cNvSpPr>
                <p:nvPr/>
              </p:nvSpPr>
              <p:spPr bwMode="auto">
                <a:xfrm>
                  <a:off x="2136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1" name="Line 117"/>
                <p:cNvSpPr>
                  <a:spLocks noChangeShapeType="1"/>
                </p:cNvSpPr>
                <p:nvPr/>
              </p:nvSpPr>
              <p:spPr bwMode="auto">
                <a:xfrm>
                  <a:off x="2387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2" name="Line 118"/>
                <p:cNvSpPr>
                  <a:spLocks noChangeShapeType="1"/>
                </p:cNvSpPr>
                <p:nvPr/>
              </p:nvSpPr>
              <p:spPr bwMode="auto">
                <a:xfrm>
                  <a:off x="2639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3" name="Line 119"/>
                <p:cNvSpPr>
                  <a:spLocks noChangeShapeType="1"/>
                </p:cNvSpPr>
                <p:nvPr/>
              </p:nvSpPr>
              <p:spPr bwMode="auto">
                <a:xfrm>
                  <a:off x="2890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4" name="Line 120"/>
                <p:cNvSpPr>
                  <a:spLocks noChangeShapeType="1"/>
                </p:cNvSpPr>
                <p:nvPr/>
              </p:nvSpPr>
              <p:spPr bwMode="auto">
                <a:xfrm>
                  <a:off x="3142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5" name="Line 121"/>
                <p:cNvSpPr>
                  <a:spLocks noChangeShapeType="1"/>
                </p:cNvSpPr>
                <p:nvPr/>
              </p:nvSpPr>
              <p:spPr bwMode="auto">
                <a:xfrm>
                  <a:off x="3393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6" name="Line 122"/>
                <p:cNvSpPr>
                  <a:spLocks noChangeShapeType="1"/>
                </p:cNvSpPr>
                <p:nvPr/>
              </p:nvSpPr>
              <p:spPr bwMode="auto">
                <a:xfrm>
                  <a:off x="3644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7" name="Line 123"/>
                <p:cNvSpPr>
                  <a:spLocks noChangeShapeType="1"/>
                </p:cNvSpPr>
                <p:nvPr/>
              </p:nvSpPr>
              <p:spPr bwMode="auto">
                <a:xfrm>
                  <a:off x="3896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8" name="Line 124"/>
                <p:cNvSpPr>
                  <a:spLocks noChangeShapeType="1"/>
                </p:cNvSpPr>
                <p:nvPr/>
              </p:nvSpPr>
              <p:spPr bwMode="auto">
                <a:xfrm>
                  <a:off x="4147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49" name="Line 125"/>
                <p:cNvSpPr>
                  <a:spLocks noChangeShapeType="1"/>
                </p:cNvSpPr>
                <p:nvPr/>
              </p:nvSpPr>
              <p:spPr bwMode="auto">
                <a:xfrm>
                  <a:off x="4398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0" name="Line 126"/>
                <p:cNvSpPr>
                  <a:spLocks noChangeShapeType="1"/>
                </p:cNvSpPr>
                <p:nvPr/>
              </p:nvSpPr>
              <p:spPr bwMode="auto">
                <a:xfrm>
                  <a:off x="4650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1" name="Line 127"/>
                <p:cNvSpPr>
                  <a:spLocks noChangeShapeType="1"/>
                </p:cNvSpPr>
                <p:nvPr/>
              </p:nvSpPr>
              <p:spPr bwMode="auto">
                <a:xfrm>
                  <a:off x="4901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2" name="Line 128"/>
                <p:cNvSpPr>
                  <a:spLocks noChangeShapeType="1"/>
                </p:cNvSpPr>
                <p:nvPr/>
              </p:nvSpPr>
              <p:spPr bwMode="auto">
                <a:xfrm>
                  <a:off x="5152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3" name="Line 129"/>
                <p:cNvSpPr>
                  <a:spLocks noChangeShapeType="1"/>
                </p:cNvSpPr>
                <p:nvPr/>
              </p:nvSpPr>
              <p:spPr bwMode="auto">
                <a:xfrm>
                  <a:off x="5404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4" name="Line 130"/>
                <p:cNvSpPr>
                  <a:spLocks noChangeShapeType="1"/>
                </p:cNvSpPr>
                <p:nvPr/>
              </p:nvSpPr>
              <p:spPr bwMode="auto">
                <a:xfrm>
                  <a:off x="5655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5" name="Line 131"/>
                <p:cNvSpPr>
                  <a:spLocks noChangeShapeType="1"/>
                </p:cNvSpPr>
                <p:nvPr/>
              </p:nvSpPr>
              <p:spPr bwMode="auto">
                <a:xfrm>
                  <a:off x="5906" y="122"/>
                  <a:ext cx="1" cy="460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56" name="Group 132"/>
              <p:cNvGrpSpPr>
                <a:grpSpLocks/>
              </p:cNvGrpSpPr>
              <p:nvPr/>
            </p:nvGrpSpPr>
            <p:grpSpPr bwMode="auto">
              <a:xfrm>
                <a:off x="1332" y="120"/>
                <a:ext cx="4071" cy="464"/>
                <a:chOff x="1332" y="120"/>
                <a:chExt cx="4071" cy="464"/>
              </a:xfrm>
            </p:grpSpPr>
            <p:sp>
              <p:nvSpPr>
                <p:cNvPr id="1157" name="Line 133"/>
                <p:cNvSpPr>
                  <a:spLocks noChangeShapeType="1"/>
                </p:cNvSpPr>
                <p:nvPr/>
              </p:nvSpPr>
              <p:spPr bwMode="auto">
                <a:xfrm>
                  <a:off x="3141" y="121"/>
                  <a:ext cx="1" cy="156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8" name="Line 134"/>
                <p:cNvSpPr>
                  <a:spLocks noChangeShapeType="1"/>
                </p:cNvSpPr>
                <p:nvPr/>
              </p:nvSpPr>
              <p:spPr bwMode="auto">
                <a:xfrm>
                  <a:off x="3276" y="366"/>
                  <a:ext cx="77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59" name="Line 135"/>
                <p:cNvSpPr>
                  <a:spLocks noChangeShapeType="1"/>
                </p:cNvSpPr>
                <p:nvPr/>
              </p:nvSpPr>
              <p:spPr bwMode="auto">
                <a:xfrm>
                  <a:off x="3393" y="385"/>
                  <a:ext cx="1" cy="3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0" name="Line 136"/>
                <p:cNvSpPr>
                  <a:spLocks noChangeShapeType="1"/>
                </p:cNvSpPr>
                <p:nvPr/>
              </p:nvSpPr>
              <p:spPr bwMode="auto">
                <a:xfrm>
                  <a:off x="3644" y="495"/>
                  <a:ext cx="1" cy="87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1" name="Line 137"/>
                <p:cNvSpPr>
                  <a:spLocks noChangeShapeType="1"/>
                </p:cNvSpPr>
                <p:nvPr/>
              </p:nvSpPr>
              <p:spPr bwMode="auto">
                <a:xfrm>
                  <a:off x="4398" y="244"/>
                  <a:ext cx="1" cy="198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2" name="Line 138"/>
                <p:cNvSpPr>
                  <a:spLocks noChangeShapeType="1"/>
                </p:cNvSpPr>
                <p:nvPr/>
              </p:nvSpPr>
              <p:spPr bwMode="auto">
                <a:xfrm>
                  <a:off x="4295" y="366"/>
                  <a:ext cx="384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3" name="Line 139"/>
                <p:cNvSpPr>
                  <a:spLocks noChangeShapeType="1"/>
                </p:cNvSpPr>
                <p:nvPr/>
              </p:nvSpPr>
              <p:spPr bwMode="auto">
                <a:xfrm>
                  <a:off x="4650" y="260"/>
                  <a:ext cx="1" cy="323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4" name="Line 140"/>
                <p:cNvSpPr>
                  <a:spLocks noChangeShapeType="1"/>
                </p:cNvSpPr>
                <p:nvPr/>
              </p:nvSpPr>
              <p:spPr bwMode="auto">
                <a:xfrm flipV="1">
                  <a:off x="4652" y="122"/>
                  <a:ext cx="1" cy="57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5" name="Line 141"/>
                <p:cNvSpPr>
                  <a:spLocks noChangeShapeType="1"/>
                </p:cNvSpPr>
                <p:nvPr/>
              </p:nvSpPr>
              <p:spPr bwMode="auto">
                <a:xfrm flipV="1">
                  <a:off x="4901" y="120"/>
                  <a:ext cx="1" cy="202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6" name="Line 142"/>
                <p:cNvSpPr>
                  <a:spLocks noChangeShapeType="1"/>
                </p:cNvSpPr>
                <p:nvPr/>
              </p:nvSpPr>
              <p:spPr bwMode="auto">
                <a:xfrm flipH="1">
                  <a:off x="5065" y="366"/>
                  <a:ext cx="88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7" name="Line 143"/>
                <p:cNvSpPr>
                  <a:spLocks noChangeShapeType="1"/>
                </p:cNvSpPr>
                <p:nvPr/>
              </p:nvSpPr>
              <p:spPr bwMode="auto">
                <a:xfrm flipH="1">
                  <a:off x="4920" y="366"/>
                  <a:ext cx="70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8" name="Line 144"/>
                <p:cNvSpPr>
                  <a:spLocks noChangeShapeType="1"/>
                </p:cNvSpPr>
                <p:nvPr/>
              </p:nvSpPr>
              <p:spPr bwMode="auto">
                <a:xfrm flipV="1">
                  <a:off x="5152" y="120"/>
                  <a:ext cx="1" cy="299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69" name="Line 145"/>
                <p:cNvSpPr>
                  <a:spLocks noChangeShapeType="1"/>
                </p:cNvSpPr>
                <p:nvPr/>
              </p:nvSpPr>
              <p:spPr bwMode="auto">
                <a:xfrm>
                  <a:off x="5404" y="517"/>
                  <a:ext cx="1" cy="37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0" name="Line 146"/>
                <p:cNvSpPr>
                  <a:spLocks noChangeShapeType="1"/>
                </p:cNvSpPr>
                <p:nvPr/>
              </p:nvSpPr>
              <p:spPr bwMode="auto">
                <a:xfrm>
                  <a:off x="2387" y="126"/>
                  <a:ext cx="1" cy="68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1" name="Line 147"/>
                <p:cNvSpPr>
                  <a:spLocks noChangeShapeType="1"/>
                </p:cNvSpPr>
                <p:nvPr/>
              </p:nvSpPr>
              <p:spPr bwMode="auto">
                <a:xfrm>
                  <a:off x="2136" y="122"/>
                  <a:ext cx="1" cy="37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2" name="Line 148"/>
                <p:cNvSpPr>
                  <a:spLocks noChangeShapeType="1"/>
                </p:cNvSpPr>
                <p:nvPr/>
              </p:nvSpPr>
              <p:spPr bwMode="auto">
                <a:xfrm flipH="1">
                  <a:off x="2106" y="366"/>
                  <a:ext cx="77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3" name="Line 149"/>
                <p:cNvSpPr>
                  <a:spLocks noChangeShapeType="1"/>
                </p:cNvSpPr>
                <p:nvPr/>
              </p:nvSpPr>
              <p:spPr bwMode="auto">
                <a:xfrm>
                  <a:off x="1960" y="366"/>
                  <a:ext cx="66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4" name="Line 150"/>
                <p:cNvSpPr>
                  <a:spLocks noChangeShapeType="1"/>
                </p:cNvSpPr>
                <p:nvPr/>
              </p:nvSpPr>
              <p:spPr bwMode="auto">
                <a:xfrm flipH="1">
                  <a:off x="1739" y="366"/>
                  <a:ext cx="92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5" name="Line 151"/>
                <p:cNvSpPr>
                  <a:spLocks noChangeShapeType="1"/>
                </p:cNvSpPr>
                <p:nvPr/>
              </p:nvSpPr>
              <p:spPr bwMode="auto">
                <a:xfrm>
                  <a:off x="1332" y="366"/>
                  <a:ext cx="383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6" name="Line 152"/>
                <p:cNvSpPr>
                  <a:spLocks noChangeShapeType="1"/>
                </p:cNvSpPr>
                <p:nvPr/>
              </p:nvSpPr>
              <p:spPr bwMode="auto">
                <a:xfrm>
                  <a:off x="1631" y="258"/>
                  <a:ext cx="1" cy="327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7" name="Line 153"/>
                <p:cNvSpPr>
                  <a:spLocks noChangeShapeType="1"/>
                </p:cNvSpPr>
                <p:nvPr/>
              </p:nvSpPr>
              <p:spPr bwMode="auto">
                <a:xfrm>
                  <a:off x="1382" y="277"/>
                  <a:ext cx="1" cy="17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8" name="Line 154"/>
                <p:cNvSpPr>
                  <a:spLocks noChangeShapeType="1"/>
                </p:cNvSpPr>
                <p:nvPr/>
              </p:nvSpPr>
              <p:spPr bwMode="auto">
                <a:xfrm flipV="1">
                  <a:off x="1633" y="120"/>
                  <a:ext cx="1" cy="3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79" name="Line 155"/>
                <p:cNvSpPr>
                  <a:spLocks noChangeShapeType="1"/>
                </p:cNvSpPr>
                <p:nvPr/>
              </p:nvSpPr>
              <p:spPr bwMode="auto">
                <a:xfrm>
                  <a:off x="1885" y="198"/>
                  <a:ext cx="1" cy="106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0" name="Line 156"/>
                <p:cNvSpPr>
                  <a:spLocks noChangeShapeType="1"/>
                </p:cNvSpPr>
                <p:nvPr/>
              </p:nvSpPr>
              <p:spPr bwMode="auto">
                <a:xfrm flipV="1">
                  <a:off x="1885" y="121"/>
                  <a:ext cx="1" cy="26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81" name="Line 157"/>
                <p:cNvSpPr>
                  <a:spLocks noChangeShapeType="1"/>
                </p:cNvSpPr>
                <p:nvPr/>
              </p:nvSpPr>
              <p:spPr bwMode="auto">
                <a:xfrm>
                  <a:off x="4706" y="364"/>
                  <a:ext cx="88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pic>
          <p:nvPicPr>
            <p:cNvPr id="1182" name="Picture 158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182" y="61"/>
              <a:ext cx="620" cy="57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2pPr>
      <a:lvl3pPr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3pPr>
      <a:lvl4pPr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4pPr>
      <a:lvl5pPr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9pPr>
    </p:titleStyle>
    <p:bodyStyle>
      <a:lvl1pPr marL="376238" indent="-376238" algn="l" defTabSz="457200" rtl="0" fontAlgn="base">
        <a:spcBef>
          <a:spcPts val="875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Blip>
          <a:blip r:embed="rId14"/>
        </a:buBlip>
        <a:defRPr sz="3500">
          <a:solidFill>
            <a:srgbClr val="000000"/>
          </a:solidFill>
          <a:latin typeface="+mn-lt"/>
          <a:ea typeface="+mn-ea"/>
          <a:cs typeface="+mn-cs"/>
        </a:defRPr>
      </a:lvl1pPr>
      <a:lvl2pPr marL="817563" indent="-315913" algn="l" defTabSz="457200" rtl="0" fontAlgn="base">
        <a:spcBef>
          <a:spcPts val="775"/>
        </a:spcBef>
        <a:spcAft>
          <a:spcPct val="0"/>
        </a:spcAft>
        <a:buClr>
          <a:srgbClr val="000000"/>
        </a:buClr>
        <a:buSzPct val="97000"/>
        <a:buFont typeface="Tahoma" pitchFamily="34" charset="0"/>
        <a:buBlip>
          <a:blip r:embed="rId15"/>
        </a:buBlip>
        <a:defRPr sz="3100">
          <a:solidFill>
            <a:srgbClr val="000000"/>
          </a:solidFill>
          <a:latin typeface="+mn-lt"/>
          <a:cs typeface="+mn-cs"/>
        </a:defRPr>
      </a:lvl2pPr>
      <a:lvl3pPr marL="1258888" indent="-250825" algn="l" defTabSz="457200" rtl="0" fontAlgn="base">
        <a:spcBef>
          <a:spcPts val="6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•"/>
        <a:defRPr sz="2600">
          <a:solidFill>
            <a:srgbClr val="000000"/>
          </a:solidFill>
          <a:latin typeface="+mn-lt"/>
          <a:cs typeface="+mn-cs"/>
        </a:defRPr>
      </a:lvl3pPr>
      <a:lvl4pPr marL="1762125" indent="-250825" algn="l" defTabSz="457200" rtl="0" fontAlgn="base">
        <a:spcBef>
          <a:spcPts val="5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–"/>
        <a:defRPr sz="2200">
          <a:solidFill>
            <a:srgbClr val="000000"/>
          </a:solidFill>
          <a:latin typeface="+mn-lt"/>
          <a:cs typeface="+mn-cs"/>
        </a:defRPr>
      </a:lvl4pPr>
      <a:lvl5pPr marL="2266950" indent="-250825" algn="l" defTabSz="457200" rtl="0" fontAlgn="base">
        <a:spcBef>
          <a:spcPts val="5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–"/>
        <a:defRPr sz="2200">
          <a:solidFill>
            <a:srgbClr val="000000"/>
          </a:solidFill>
          <a:latin typeface="+mn-lt"/>
          <a:cs typeface="+mn-cs"/>
        </a:defRPr>
      </a:lvl5pPr>
      <a:lvl6pPr marL="2724150" indent="-250825" algn="l" defTabSz="457200" rtl="0" fontAlgn="base">
        <a:spcBef>
          <a:spcPts val="5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–"/>
        <a:defRPr sz="2200">
          <a:solidFill>
            <a:srgbClr val="000000"/>
          </a:solidFill>
          <a:latin typeface="+mn-lt"/>
          <a:cs typeface="+mn-cs"/>
        </a:defRPr>
      </a:lvl6pPr>
      <a:lvl7pPr marL="3181350" indent="-250825" algn="l" defTabSz="457200" rtl="0" fontAlgn="base">
        <a:spcBef>
          <a:spcPts val="5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–"/>
        <a:defRPr sz="2200">
          <a:solidFill>
            <a:srgbClr val="000000"/>
          </a:solidFill>
          <a:latin typeface="+mn-lt"/>
          <a:cs typeface="+mn-cs"/>
        </a:defRPr>
      </a:lvl7pPr>
      <a:lvl8pPr marL="3638550" indent="-250825" algn="l" defTabSz="457200" rtl="0" fontAlgn="base">
        <a:spcBef>
          <a:spcPts val="5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–"/>
        <a:defRPr sz="2200">
          <a:solidFill>
            <a:srgbClr val="000000"/>
          </a:solidFill>
          <a:latin typeface="+mn-lt"/>
          <a:cs typeface="+mn-cs"/>
        </a:defRPr>
      </a:lvl8pPr>
      <a:lvl9pPr marL="4095750" indent="-250825" algn="l" defTabSz="457200" rtl="0" fontAlgn="base">
        <a:spcBef>
          <a:spcPts val="5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–"/>
        <a:defRPr sz="22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0" y="-20638"/>
            <a:ext cx="10079038" cy="7578726"/>
            <a:chOff x="0" y="-13"/>
            <a:chExt cx="6349" cy="4774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1217" y="1111"/>
              <a:ext cx="5133" cy="365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50000">
                  <a:srgbClr val="FFFFFF"/>
                </a:gs>
                <a:gs pos="100000">
                  <a:srgbClr val="FFFFFF"/>
                </a:gs>
              </a:gsLst>
              <a:lin ang="135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1" name="Group 3"/>
            <p:cNvGrpSpPr>
              <a:grpSpLocks/>
            </p:cNvGrpSpPr>
            <p:nvPr/>
          </p:nvGrpSpPr>
          <p:grpSpPr bwMode="auto">
            <a:xfrm>
              <a:off x="0" y="-13"/>
              <a:ext cx="6349" cy="1150"/>
              <a:chOff x="0" y="-13"/>
              <a:chExt cx="6349" cy="1150"/>
            </a:xfrm>
          </p:grpSpPr>
          <p:sp>
            <p:nvSpPr>
              <p:cNvPr id="2052" name="Freeform 4"/>
              <p:cNvSpPr>
                <a:spLocks noChangeArrowheads="1"/>
              </p:cNvSpPr>
              <p:nvPr/>
            </p:nvSpPr>
            <p:spPr bwMode="auto">
              <a:xfrm>
                <a:off x="0" y="1"/>
                <a:ext cx="6350" cy="1137"/>
              </a:xfrm>
              <a:custGeom>
                <a:avLst/>
                <a:gdLst/>
                <a:ahLst/>
                <a:cxnLst>
                  <a:cxn ang="0">
                    <a:pos x="4848" y="432"/>
                  </a:cxn>
                  <a:cxn ang="0">
                    <a:pos x="0" y="432"/>
                  </a:cxn>
                  <a:cxn ang="0">
                    <a:pos x="0" y="0"/>
                  </a:cxn>
                  <a:cxn ang="0">
                    <a:pos x="4848" y="0"/>
                  </a:cxn>
                  <a:cxn ang="0">
                    <a:pos x="4848" y="432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rgbClr val="E5D093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053" name="Group 5"/>
              <p:cNvGrpSpPr>
                <a:grpSpLocks/>
              </p:cNvGrpSpPr>
              <p:nvPr/>
            </p:nvGrpSpPr>
            <p:grpSpPr bwMode="auto">
              <a:xfrm>
                <a:off x="367" y="-13"/>
                <a:ext cx="5705" cy="1149"/>
                <a:chOff x="367" y="-13"/>
                <a:chExt cx="5705" cy="1149"/>
              </a:xfrm>
            </p:grpSpPr>
            <p:sp>
              <p:nvSpPr>
                <p:cNvPr id="2054" name="Freeform 6"/>
                <p:cNvSpPr>
                  <a:spLocks noChangeArrowheads="1"/>
                </p:cNvSpPr>
                <p:nvPr/>
              </p:nvSpPr>
              <p:spPr bwMode="auto">
                <a:xfrm>
                  <a:off x="3560" y="1043"/>
                  <a:ext cx="19" cy="22"/>
                </a:xfrm>
                <a:custGeom>
                  <a:avLst/>
                  <a:gdLst/>
                  <a:ahLst/>
                  <a:cxnLst>
                    <a:cxn ang="0">
                      <a:pos x="5" y="11"/>
                    </a:cxn>
                    <a:cxn ang="0">
                      <a:pos x="15" y="5"/>
                    </a:cxn>
                    <a:cxn ang="0">
                      <a:pos x="13" y="17"/>
                    </a:cxn>
                    <a:cxn ang="0">
                      <a:pos x="5" y="11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5" name="Freeform 7"/>
                <p:cNvSpPr>
                  <a:spLocks noChangeArrowheads="1"/>
                </p:cNvSpPr>
                <p:nvPr/>
              </p:nvSpPr>
              <p:spPr bwMode="auto">
                <a:xfrm>
                  <a:off x="3755" y="1115"/>
                  <a:ext cx="23" cy="22"/>
                </a:xfrm>
                <a:custGeom>
                  <a:avLst/>
                  <a:gdLst/>
                  <a:ahLst/>
                  <a:cxnLst>
                    <a:cxn ang="0">
                      <a:pos x="3" y="13"/>
                    </a:cxn>
                    <a:cxn ang="0">
                      <a:pos x="11" y="3"/>
                    </a:cxn>
                    <a:cxn ang="0">
                      <a:pos x="7" y="19"/>
                    </a:cxn>
                    <a:cxn ang="0">
                      <a:pos x="3" y="13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6" name="Freeform 8"/>
                <p:cNvSpPr>
                  <a:spLocks noChangeArrowheads="1"/>
                </p:cNvSpPr>
                <p:nvPr/>
              </p:nvSpPr>
              <p:spPr bwMode="auto">
                <a:xfrm>
                  <a:off x="3207" y="998"/>
                  <a:ext cx="34" cy="37"/>
                </a:xfrm>
                <a:custGeom>
                  <a:avLst/>
                  <a:gdLst/>
                  <a:ahLst/>
                  <a:cxnLst>
                    <a:cxn ang="0">
                      <a:pos x="16" y="33"/>
                    </a:cxn>
                    <a:cxn ang="0">
                      <a:pos x="8" y="21"/>
                    </a:cxn>
                    <a:cxn ang="0">
                      <a:pos x="0" y="9"/>
                    </a:cxn>
                    <a:cxn ang="0">
                      <a:pos x="16" y="3"/>
                    </a:cxn>
                    <a:cxn ang="0">
                      <a:pos x="30" y="23"/>
                    </a:cxn>
                    <a:cxn ang="0">
                      <a:pos x="28" y="31"/>
                    </a:cxn>
                    <a:cxn ang="0">
                      <a:pos x="16" y="3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7" name="Freeform 9"/>
                <p:cNvSpPr>
                  <a:spLocks noChangeArrowheads="1"/>
                </p:cNvSpPr>
                <p:nvPr/>
              </p:nvSpPr>
              <p:spPr bwMode="auto">
                <a:xfrm>
                  <a:off x="2812" y="1033"/>
                  <a:ext cx="27" cy="13"/>
                </a:xfrm>
                <a:custGeom>
                  <a:avLst/>
                  <a:gdLst/>
                  <a:ahLst/>
                  <a:cxnLst>
                    <a:cxn ang="0">
                      <a:pos x="15" y="16"/>
                    </a:cxn>
                    <a:cxn ang="0">
                      <a:pos x="3" y="8"/>
                    </a:cxn>
                    <a:cxn ang="0">
                      <a:pos x="15" y="0"/>
                    </a:cxn>
                    <a:cxn ang="0">
                      <a:pos x="15" y="16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8" name="Freeform 10"/>
                <p:cNvSpPr>
                  <a:spLocks noChangeArrowheads="1"/>
                </p:cNvSpPr>
                <p:nvPr/>
              </p:nvSpPr>
              <p:spPr bwMode="auto">
                <a:xfrm>
                  <a:off x="2693" y="1048"/>
                  <a:ext cx="72" cy="43"/>
                </a:xfrm>
                <a:custGeom>
                  <a:avLst/>
                  <a:gdLst/>
                  <a:ahLst/>
                  <a:cxnLst>
                    <a:cxn ang="0">
                      <a:pos x="14" y="24"/>
                    </a:cxn>
                    <a:cxn ang="0">
                      <a:pos x="30" y="4"/>
                    </a:cxn>
                    <a:cxn ang="0">
                      <a:pos x="42" y="0"/>
                    </a:cxn>
                    <a:cxn ang="0">
                      <a:pos x="58" y="12"/>
                    </a:cxn>
                    <a:cxn ang="0">
                      <a:pos x="32" y="26"/>
                    </a:cxn>
                    <a:cxn ang="0">
                      <a:pos x="12" y="46"/>
                    </a:cxn>
                    <a:cxn ang="0">
                      <a:pos x="8" y="20"/>
                    </a:cxn>
                    <a:cxn ang="0">
                      <a:pos x="12" y="14"/>
                    </a:cxn>
                    <a:cxn ang="0">
                      <a:pos x="14" y="24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9" name="Freeform 11"/>
                <p:cNvSpPr>
                  <a:spLocks noChangeArrowheads="1"/>
                </p:cNvSpPr>
                <p:nvPr/>
              </p:nvSpPr>
              <p:spPr bwMode="auto">
                <a:xfrm>
                  <a:off x="2618" y="1046"/>
                  <a:ext cx="75" cy="43"/>
                </a:xfrm>
                <a:custGeom>
                  <a:avLst/>
                  <a:gdLst/>
                  <a:ahLst/>
                  <a:cxnLst>
                    <a:cxn ang="0">
                      <a:pos x="0" y="31"/>
                    </a:cxn>
                    <a:cxn ang="0">
                      <a:pos x="18" y="25"/>
                    </a:cxn>
                    <a:cxn ang="0">
                      <a:pos x="52" y="1"/>
                    </a:cxn>
                    <a:cxn ang="0">
                      <a:pos x="64" y="3"/>
                    </a:cxn>
                    <a:cxn ang="0">
                      <a:pos x="50" y="19"/>
                    </a:cxn>
                    <a:cxn ang="0">
                      <a:pos x="28" y="33"/>
                    </a:cxn>
                    <a:cxn ang="0">
                      <a:pos x="22" y="47"/>
                    </a:cxn>
                    <a:cxn ang="0">
                      <a:pos x="16" y="45"/>
                    </a:cxn>
                    <a:cxn ang="0">
                      <a:pos x="12" y="39"/>
                    </a:cxn>
                    <a:cxn ang="0">
                      <a:pos x="0" y="35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0" name="Freeform 12"/>
                <p:cNvSpPr>
                  <a:spLocks noChangeArrowheads="1"/>
                </p:cNvSpPr>
                <p:nvPr/>
              </p:nvSpPr>
              <p:spPr bwMode="auto">
                <a:xfrm>
                  <a:off x="2212" y="811"/>
                  <a:ext cx="390" cy="251"/>
                </a:xfrm>
                <a:custGeom>
                  <a:avLst/>
                  <a:gdLst/>
                  <a:ahLst/>
                  <a:cxnLst>
                    <a:cxn ang="0">
                      <a:pos x="10" y="4"/>
                    </a:cxn>
                    <a:cxn ang="0">
                      <a:pos x="36" y="18"/>
                    </a:cxn>
                    <a:cxn ang="0">
                      <a:pos x="46" y="30"/>
                    </a:cxn>
                    <a:cxn ang="0">
                      <a:pos x="76" y="52"/>
                    </a:cxn>
                    <a:cxn ang="0">
                      <a:pos x="92" y="66"/>
                    </a:cxn>
                    <a:cxn ang="0">
                      <a:pos x="122" y="98"/>
                    </a:cxn>
                    <a:cxn ang="0">
                      <a:pos x="136" y="128"/>
                    </a:cxn>
                    <a:cxn ang="0">
                      <a:pos x="148" y="132"/>
                    </a:cxn>
                    <a:cxn ang="0">
                      <a:pos x="154" y="150"/>
                    </a:cxn>
                    <a:cxn ang="0">
                      <a:pos x="176" y="152"/>
                    </a:cxn>
                    <a:cxn ang="0">
                      <a:pos x="170" y="196"/>
                    </a:cxn>
                    <a:cxn ang="0">
                      <a:pos x="180" y="224"/>
                    </a:cxn>
                    <a:cxn ang="0">
                      <a:pos x="198" y="232"/>
                    </a:cxn>
                    <a:cxn ang="0">
                      <a:pos x="216" y="234"/>
                    </a:cxn>
                    <a:cxn ang="0">
                      <a:pos x="236" y="242"/>
                    </a:cxn>
                    <a:cxn ang="0">
                      <a:pos x="254" y="236"/>
                    </a:cxn>
                    <a:cxn ang="0">
                      <a:pos x="272" y="248"/>
                    </a:cxn>
                    <a:cxn ang="0">
                      <a:pos x="296" y="256"/>
                    </a:cxn>
                    <a:cxn ang="0">
                      <a:pos x="314" y="264"/>
                    </a:cxn>
                    <a:cxn ang="0">
                      <a:pos x="352" y="266"/>
                    </a:cxn>
                    <a:cxn ang="0">
                      <a:pos x="342" y="274"/>
                    </a:cxn>
                    <a:cxn ang="0">
                      <a:pos x="322" y="272"/>
                    </a:cxn>
                    <a:cxn ang="0">
                      <a:pos x="300" y="270"/>
                    </a:cxn>
                    <a:cxn ang="0">
                      <a:pos x="288" y="266"/>
                    </a:cxn>
                    <a:cxn ang="0">
                      <a:pos x="252" y="264"/>
                    </a:cxn>
                    <a:cxn ang="0">
                      <a:pos x="234" y="260"/>
                    </a:cxn>
                    <a:cxn ang="0">
                      <a:pos x="172" y="242"/>
                    </a:cxn>
                    <a:cxn ang="0">
                      <a:pos x="160" y="216"/>
                    </a:cxn>
                    <a:cxn ang="0">
                      <a:pos x="126" y="200"/>
                    </a:cxn>
                    <a:cxn ang="0">
                      <a:pos x="108" y="186"/>
                    </a:cxn>
                    <a:cxn ang="0">
                      <a:pos x="94" y="158"/>
                    </a:cxn>
                    <a:cxn ang="0">
                      <a:pos x="68" y="108"/>
                    </a:cxn>
                    <a:cxn ang="0">
                      <a:pos x="64" y="102"/>
                    </a:cxn>
                    <a:cxn ang="0">
                      <a:pos x="58" y="100"/>
                    </a:cxn>
                    <a:cxn ang="0">
                      <a:pos x="54" y="88"/>
                    </a:cxn>
                    <a:cxn ang="0">
                      <a:pos x="38" y="58"/>
                    </a:cxn>
                    <a:cxn ang="0">
                      <a:pos x="20" y="40"/>
                    </a:cxn>
                    <a:cxn ang="0">
                      <a:pos x="4" y="22"/>
                    </a:cxn>
                    <a:cxn ang="0">
                      <a:pos x="10" y="2"/>
                    </a:cxn>
                    <a:cxn ang="0">
                      <a:pos x="10" y="4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1" name="Freeform 13"/>
                <p:cNvSpPr>
                  <a:spLocks noChangeArrowheads="1"/>
                </p:cNvSpPr>
                <p:nvPr/>
              </p:nvSpPr>
              <p:spPr bwMode="auto">
                <a:xfrm>
                  <a:off x="2449" y="795"/>
                  <a:ext cx="173" cy="184"/>
                </a:xfrm>
                <a:custGeom>
                  <a:avLst/>
                  <a:gdLst/>
                  <a:ahLst/>
                  <a:cxnLst>
                    <a:cxn ang="0">
                      <a:pos x="54" y="66"/>
                    </a:cxn>
                    <a:cxn ang="0">
                      <a:pos x="66" y="58"/>
                    </a:cxn>
                    <a:cxn ang="0">
                      <a:pos x="68" y="52"/>
                    </a:cxn>
                    <a:cxn ang="0">
                      <a:pos x="80" y="44"/>
                    </a:cxn>
                    <a:cxn ang="0">
                      <a:pos x="106" y="22"/>
                    </a:cxn>
                    <a:cxn ang="0">
                      <a:pos x="112" y="4"/>
                    </a:cxn>
                    <a:cxn ang="0">
                      <a:pos x="124" y="0"/>
                    </a:cxn>
                    <a:cxn ang="0">
                      <a:pos x="150" y="28"/>
                    </a:cxn>
                    <a:cxn ang="0">
                      <a:pos x="146" y="44"/>
                    </a:cxn>
                    <a:cxn ang="0">
                      <a:pos x="126" y="64"/>
                    </a:cxn>
                    <a:cxn ang="0">
                      <a:pos x="132" y="94"/>
                    </a:cxn>
                    <a:cxn ang="0">
                      <a:pos x="142" y="110"/>
                    </a:cxn>
                    <a:cxn ang="0">
                      <a:pos x="146" y="128"/>
                    </a:cxn>
                    <a:cxn ang="0">
                      <a:pos x="128" y="128"/>
                    </a:cxn>
                    <a:cxn ang="0">
                      <a:pos x="116" y="146"/>
                    </a:cxn>
                    <a:cxn ang="0">
                      <a:pos x="104" y="156"/>
                    </a:cxn>
                    <a:cxn ang="0">
                      <a:pos x="100" y="198"/>
                    </a:cxn>
                    <a:cxn ang="0">
                      <a:pos x="88" y="202"/>
                    </a:cxn>
                    <a:cxn ang="0">
                      <a:pos x="82" y="206"/>
                    </a:cxn>
                    <a:cxn ang="0">
                      <a:pos x="76" y="202"/>
                    </a:cxn>
                    <a:cxn ang="0">
                      <a:pos x="72" y="190"/>
                    </a:cxn>
                    <a:cxn ang="0">
                      <a:pos x="60" y="186"/>
                    </a:cxn>
                    <a:cxn ang="0">
                      <a:pos x="42" y="194"/>
                    </a:cxn>
                    <a:cxn ang="0">
                      <a:pos x="28" y="186"/>
                    </a:cxn>
                    <a:cxn ang="0">
                      <a:pos x="10" y="148"/>
                    </a:cxn>
                    <a:cxn ang="0">
                      <a:pos x="4" y="130"/>
                    </a:cxn>
                    <a:cxn ang="0">
                      <a:pos x="0" y="118"/>
                    </a:cxn>
                    <a:cxn ang="0">
                      <a:pos x="20" y="96"/>
                    </a:cxn>
                    <a:cxn ang="0">
                      <a:pos x="32" y="104"/>
                    </a:cxn>
                    <a:cxn ang="0">
                      <a:pos x="34" y="80"/>
                    </a:cxn>
                    <a:cxn ang="0">
                      <a:pos x="52" y="70"/>
                    </a:cxn>
                    <a:cxn ang="0">
                      <a:pos x="54" y="66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2" name="Freeform 14"/>
                <p:cNvSpPr>
                  <a:spLocks noChangeArrowheads="1"/>
                </p:cNvSpPr>
                <p:nvPr/>
              </p:nvSpPr>
              <p:spPr bwMode="auto">
                <a:xfrm>
                  <a:off x="2618" y="879"/>
                  <a:ext cx="121" cy="35"/>
                </a:xfrm>
                <a:custGeom>
                  <a:avLst/>
                  <a:gdLst/>
                  <a:ahLst/>
                  <a:cxnLst>
                    <a:cxn ang="0">
                      <a:pos x="4" y="32"/>
                    </a:cxn>
                    <a:cxn ang="0">
                      <a:pos x="18" y="10"/>
                    </a:cxn>
                    <a:cxn ang="0">
                      <a:pos x="46" y="20"/>
                    </a:cxn>
                    <a:cxn ang="0">
                      <a:pos x="72" y="14"/>
                    </a:cxn>
                    <a:cxn ang="0">
                      <a:pos x="90" y="0"/>
                    </a:cxn>
                    <a:cxn ang="0">
                      <a:pos x="76" y="26"/>
                    </a:cxn>
                    <a:cxn ang="0">
                      <a:pos x="60" y="38"/>
                    </a:cxn>
                    <a:cxn ang="0">
                      <a:pos x="42" y="32"/>
                    </a:cxn>
                    <a:cxn ang="0">
                      <a:pos x="14" y="30"/>
                    </a:cxn>
                    <a:cxn ang="0">
                      <a:pos x="4" y="32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3" name="Freeform 15"/>
                <p:cNvSpPr>
                  <a:spLocks noChangeArrowheads="1"/>
                </p:cNvSpPr>
                <p:nvPr/>
              </p:nvSpPr>
              <p:spPr bwMode="auto">
                <a:xfrm>
                  <a:off x="2612" y="922"/>
                  <a:ext cx="83" cy="92"/>
                </a:xfrm>
                <a:custGeom>
                  <a:avLst/>
                  <a:gdLst/>
                  <a:ahLst/>
                  <a:cxnLst>
                    <a:cxn ang="0">
                      <a:pos x="8" y="18"/>
                    </a:cxn>
                    <a:cxn ang="0">
                      <a:pos x="18" y="0"/>
                    </a:cxn>
                    <a:cxn ang="0">
                      <a:pos x="34" y="18"/>
                    </a:cxn>
                    <a:cxn ang="0">
                      <a:pos x="62" y="4"/>
                    </a:cxn>
                    <a:cxn ang="0">
                      <a:pos x="46" y="34"/>
                    </a:cxn>
                    <a:cxn ang="0">
                      <a:pos x="54" y="48"/>
                    </a:cxn>
                    <a:cxn ang="0">
                      <a:pos x="58" y="60"/>
                    </a:cxn>
                    <a:cxn ang="0">
                      <a:pos x="46" y="74"/>
                    </a:cxn>
                    <a:cxn ang="0">
                      <a:pos x="34" y="60"/>
                    </a:cxn>
                    <a:cxn ang="0">
                      <a:pos x="22" y="48"/>
                    </a:cxn>
                    <a:cxn ang="0">
                      <a:pos x="28" y="68"/>
                    </a:cxn>
                    <a:cxn ang="0">
                      <a:pos x="30" y="74"/>
                    </a:cxn>
                    <a:cxn ang="0">
                      <a:pos x="20" y="104"/>
                    </a:cxn>
                    <a:cxn ang="0">
                      <a:pos x="12" y="102"/>
                    </a:cxn>
                    <a:cxn ang="0">
                      <a:pos x="8" y="90"/>
                    </a:cxn>
                    <a:cxn ang="0">
                      <a:pos x="0" y="54"/>
                    </a:cxn>
                    <a:cxn ang="0">
                      <a:pos x="2" y="30"/>
                    </a:cxn>
                    <a:cxn ang="0">
                      <a:pos x="8" y="18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4" name="Freeform 16"/>
                <p:cNvSpPr>
                  <a:spLocks noChangeArrowheads="1"/>
                </p:cNvSpPr>
                <p:nvPr/>
              </p:nvSpPr>
              <p:spPr bwMode="auto">
                <a:xfrm>
                  <a:off x="2753" y="871"/>
                  <a:ext cx="41" cy="54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13" y="0"/>
                    </a:cxn>
                    <a:cxn ang="0">
                      <a:pos x="15" y="28"/>
                    </a:cxn>
                    <a:cxn ang="0">
                      <a:pos x="37" y="38"/>
                    </a:cxn>
                    <a:cxn ang="0">
                      <a:pos x="19" y="44"/>
                    </a:cxn>
                    <a:cxn ang="0">
                      <a:pos x="5" y="58"/>
                    </a:cxn>
                    <a:cxn ang="0">
                      <a:pos x="1" y="3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5" name="Freeform 17"/>
                <p:cNvSpPr>
                  <a:spLocks noChangeArrowheads="1"/>
                </p:cNvSpPr>
                <p:nvPr/>
              </p:nvSpPr>
              <p:spPr bwMode="auto">
                <a:xfrm>
                  <a:off x="2763" y="955"/>
                  <a:ext cx="52" cy="26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29" y="0"/>
                    </a:cxn>
                    <a:cxn ang="0">
                      <a:pos x="49" y="16"/>
                    </a:cxn>
                    <a:cxn ang="0">
                      <a:pos x="35" y="14"/>
                    </a:cxn>
                    <a:cxn ang="0">
                      <a:pos x="3" y="16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6" name="Freeform 18"/>
                <p:cNvSpPr>
                  <a:spLocks noChangeArrowheads="1"/>
                </p:cNvSpPr>
                <p:nvPr/>
              </p:nvSpPr>
              <p:spPr bwMode="auto">
                <a:xfrm>
                  <a:off x="2817" y="914"/>
                  <a:ext cx="67" cy="46"/>
                </a:xfrm>
                <a:custGeom>
                  <a:avLst/>
                  <a:gdLst/>
                  <a:ahLst/>
                  <a:cxnLst>
                    <a:cxn ang="0">
                      <a:pos x="21" y="38"/>
                    </a:cxn>
                    <a:cxn ang="0">
                      <a:pos x="15" y="26"/>
                    </a:cxn>
                    <a:cxn ang="0">
                      <a:pos x="3" y="22"/>
                    </a:cxn>
                    <a:cxn ang="0">
                      <a:pos x="13" y="8"/>
                    </a:cxn>
                    <a:cxn ang="0">
                      <a:pos x="25" y="0"/>
                    </a:cxn>
                    <a:cxn ang="0">
                      <a:pos x="49" y="10"/>
                    </a:cxn>
                    <a:cxn ang="0">
                      <a:pos x="53" y="20"/>
                    </a:cxn>
                    <a:cxn ang="0">
                      <a:pos x="61" y="32"/>
                    </a:cxn>
                    <a:cxn ang="0">
                      <a:pos x="41" y="38"/>
                    </a:cxn>
                    <a:cxn ang="0">
                      <a:pos x="23" y="44"/>
                    </a:cxn>
                    <a:cxn ang="0">
                      <a:pos x="21" y="38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7" name="Freeform 19"/>
                <p:cNvSpPr>
                  <a:spLocks noChangeArrowheads="1"/>
                </p:cNvSpPr>
                <p:nvPr/>
              </p:nvSpPr>
              <p:spPr bwMode="auto">
                <a:xfrm>
                  <a:off x="2835" y="936"/>
                  <a:ext cx="315" cy="164"/>
                </a:xfrm>
                <a:custGeom>
                  <a:avLst/>
                  <a:gdLst/>
                  <a:ahLst/>
                  <a:cxnLst>
                    <a:cxn ang="0">
                      <a:pos x="46" y="28"/>
                    </a:cxn>
                    <a:cxn ang="0">
                      <a:pos x="36" y="14"/>
                    </a:cxn>
                    <a:cxn ang="0">
                      <a:pos x="26" y="30"/>
                    </a:cxn>
                    <a:cxn ang="0">
                      <a:pos x="0" y="24"/>
                    </a:cxn>
                    <a:cxn ang="0">
                      <a:pos x="10" y="42"/>
                    </a:cxn>
                    <a:cxn ang="0">
                      <a:pos x="16" y="62"/>
                    </a:cxn>
                    <a:cxn ang="0">
                      <a:pos x="24" y="48"/>
                    </a:cxn>
                    <a:cxn ang="0">
                      <a:pos x="30" y="44"/>
                    </a:cxn>
                    <a:cxn ang="0">
                      <a:pos x="48" y="56"/>
                    </a:cxn>
                    <a:cxn ang="0">
                      <a:pos x="70" y="62"/>
                    </a:cxn>
                    <a:cxn ang="0">
                      <a:pos x="88" y="72"/>
                    </a:cxn>
                    <a:cxn ang="0">
                      <a:pos x="106" y="102"/>
                    </a:cxn>
                    <a:cxn ang="0">
                      <a:pos x="104" y="122"/>
                    </a:cxn>
                    <a:cxn ang="0">
                      <a:pos x="98" y="134"/>
                    </a:cxn>
                    <a:cxn ang="0">
                      <a:pos x="122" y="128"/>
                    </a:cxn>
                    <a:cxn ang="0">
                      <a:pos x="140" y="140"/>
                    </a:cxn>
                    <a:cxn ang="0">
                      <a:pos x="168" y="148"/>
                    </a:cxn>
                    <a:cxn ang="0">
                      <a:pos x="174" y="146"/>
                    </a:cxn>
                    <a:cxn ang="0">
                      <a:pos x="168" y="134"/>
                    </a:cxn>
                    <a:cxn ang="0">
                      <a:pos x="178" y="136"/>
                    </a:cxn>
                    <a:cxn ang="0">
                      <a:pos x="186" y="118"/>
                    </a:cxn>
                    <a:cxn ang="0">
                      <a:pos x="202" y="122"/>
                    </a:cxn>
                    <a:cxn ang="0">
                      <a:pos x="214" y="130"/>
                    </a:cxn>
                    <a:cxn ang="0">
                      <a:pos x="244" y="168"/>
                    </a:cxn>
                    <a:cxn ang="0">
                      <a:pos x="262" y="178"/>
                    </a:cxn>
                    <a:cxn ang="0">
                      <a:pos x="284" y="170"/>
                    </a:cxn>
                    <a:cxn ang="0">
                      <a:pos x="268" y="160"/>
                    </a:cxn>
                    <a:cxn ang="0">
                      <a:pos x="256" y="138"/>
                    </a:cxn>
                    <a:cxn ang="0">
                      <a:pos x="250" y="132"/>
                    </a:cxn>
                    <a:cxn ang="0">
                      <a:pos x="248" y="122"/>
                    </a:cxn>
                    <a:cxn ang="0">
                      <a:pos x="236" y="116"/>
                    </a:cxn>
                    <a:cxn ang="0">
                      <a:pos x="240" y="96"/>
                    </a:cxn>
                    <a:cxn ang="0">
                      <a:pos x="220" y="86"/>
                    </a:cxn>
                    <a:cxn ang="0">
                      <a:pos x="210" y="70"/>
                    </a:cxn>
                    <a:cxn ang="0">
                      <a:pos x="190" y="54"/>
                    </a:cxn>
                    <a:cxn ang="0">
                      <a:pos x="168" y="38"/>
                    </a:cxn>
                    <a:cxn ang="0">
                      <a:pos x="156" y="34"/>
                    </a:cxn>
                    <a:cxn ang="0">
                      <a:pos x="120" y="16"/>
                    </a:cxn>
                    <a:cxn ang="0">
                      <a:pos x="102" y="4"/>
                    </a:cxn>
                    <a:cxn ang="0">
                      <a:pos x="96" y="0"/>
                    </a:cxn>
                    <a:cxn ang="0">
                      <a:pos x="70" y="10"/>
                    </a:cxn>
                    <a:cxn ang="0">
                      <a:pos x="56" y="32"/>
                    </a:cxn>
                    <a:cxn ang="0">
                      <a:pos x="46" y="28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8" name="Freeform 20"/>
                <p:cNvSpPr>
                  <a:spLocks noChangeArrowheads="1"/>
                </p:cNvSpPr>
                <p:nvPr/>
              </p:nvSpPr>
              <p:spPr bwMode="auto">
                <a:xfrm>
                  <a:off x="3108" y="951"/>
                  <a:ext cx="86" cy="70"/>
                </a:xfrm>
                <a:custGeom>
                  <a:avLst/>
                  <a:gdLst/>
                  <a:ahLst/>
                  <a:cxnLst>
                    <a:cxn ang="0">
                      <a:pos x="1" y="58"/>
                    </a:cxn>
                    <a:cxn ang="0">
                      <a:pos x="27" y="60"/>
                    </a:cxn>
                    <a:cxn ang="0">
                      <a:pos x="45" y="48"/>
                    </a:cxn>
                    <a:cxn ang="0">
                      <a:pos x="57" y="30"/>
                    </a:cxn>
                    <a:cxn ang="0">
                      <a:pos x="43" y="14"/>
                    </a:cxn>
                    <a:cxn ang="0">
                      <a:pos x="43" y="4"/>
                    </a:cxn>
                    <a:cxn ang="0">
                      <a:pos x="71" y="26"/>
                    </a:cxn>
                    <a:cxn ang="0">
                      <a:pos x="67" y="54"/>
                    </a:cxn>
                    <a:cxn ang="0">
                      <a:pos x="33" y="78"/>
                    </a:cxn>
                    <a:cxn ang="0">
                      <a:pos x="9" y="66"/>
                    </a:cxn>
                    <a:cxn ang="0">
                      <a:pos x="3" y="62"/>
                    </a:cxn>
                    <a:cxn ang="0">
                      <a:pos x="1" y="58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69" name="Freeform 21"/>
                <p:cNvSpPr>
                  <a:spLocks noChangeArrowheads="1"/>
                </p:cNvSpPr>
                <p:nvPr/>
              </p:nvSpPr>
              <p:spPr bwMode="auto">
                <a:xfrm>
                  <a:off x="3289" y="804"/>
                  <a:ext cx="21" cy="15"/>
                </a:xfrm>
                <a:custGeom>
                  <a:avLst/>
                  <a:gdLst/>
                  <a:ahLst/>
                  <a:cxnLst>
                    <a:cxn ang="0">
                      <a:pos x="3" y="4"/>
                    </a:cxn>
                    <a:cxn ang="0">
                      <a:pos x="3" y="14"/>
                    </a:cxn>
                    <a:cxn ang="0">
                      <a:pos x="3" y="4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0" name="Freeform 22"/>
                <p:cNvSpPr>
                  <a:spLocks noChangeArrowheads="1"/>
                </p:cNvSpPr>
                <p:nvPr/>
              </p:nvSpPr>
              <p:spPr bwMode="auto">
                <a:xfrm>
                  <a:off x="3398" y="912"/>
                  <a:ext cx="29" cy="21"/>
                </a:xfrm>
                <a:custGeom>
                  <a:avLst/>
                  <a:gdLst/>
                  <a:ahLst/>
                  <a:cxnLst>
                    <a:cxn ang="0">
                      <a:pos x="8" y="14"/>
                    </a:cxn>
                    <a:cxn ang="0">
                      <a:pos x="14" y="0"/>
                    </a:cxn>
                    <a:cxn ang="0">
                      <a:pos x="14" y="22"/>
                    </a:cxn>
                    <a:cxn ang="0">
                      <a:pos x="8" y="14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1" name="Freeform 23"/>
                <p:cNvSpPr>
                  <a:spLocks noChangeArrowheads="1"/>
                </p:cNvSpPr>
                <p:nvPr/>
              </p:nvSpPr>
              <p:spPr bwMode="auto">
                <a:xfrm>
                  <a:off x="3049" y="669"/>
                  <a:ext cx="21" cy="13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7" y="2"/>
                    </a:cxn>
                    <a:cxn ang="0">
                      <a:pos x="9" y="12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2" name="Freeform 24"/>
                <p:cNvSpPr>
                  <a:spLocks noChangeArrowheads="1"/>
                </p:cNvSpPr>
                <p:nvPr/>
              </p:nvSpPr>
              <p:spPr bwMode="auto">
                <a:xfrm>
                  <a:off x="2866" y="782"/>
                  <a:ext cx="21" cy="13"/>
                </a:xfrm>
                <a:custGeom>
                  <a:avLst/>
                  <a:gdLst/>
                  <a:ahLst/>
                  <a:cxnLst>
                    <a:cxn ang="0">
                      <a:pos x="7" y="12"/>
                    </a:cxn>
                    <a:cxn ang="0">
                      <a:pos x="15" y="2"/>
                    </a:cxn>
                    <a:cxn ang="0">
                      <a:pos x="15" y="14"/>
                    </a:cxn>
                    <a:cxn ang="0">
                      <a:pos x="7" y="12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3" name="Freeform 25"/>
                <p:cNvSpPr>
                  <a:spLocks noChangeArrowheads="1"/>
                </p:cNvSpPr>
                <p:nvPr/>
              </p:nvSpPr>
              <p:spPr bwMode="auto">
                <a:xfrm>
                  <a:off x="2664" y="747"/>
                  <a:ext cx="88" cy="73"/>
                </a:xfrm>
                <a:custGeom>
                  <a:avLst/>
                  <a:gdLst/>
                  <a:ahLst/>
                  <a:cxnLst>
                    <a:cxn ang="0">
                      <a:pos x="0" y="50"/>
                    </a:cxn>
                    <a:cxn ang="0">
                      <a:pos x="14" y="24"/>
                    </a:cxn>
                    <a:cxn ang="0">
                      <a:pos x="26" y="20"/>
                    </a:cxn>
                    <a:cxn ang="0">
                      <a:pos x="48" y="18"/>
                    </a:cxn>
                    <a:cxn ang="0">
                      <a:pos x="58" y="0"/>
                    </a:cxn>
                    <a:cxn ang="0">
                      <a:pos x="80" y="40"/>
                    </a:cxn>
                    <a:cxn ang="0">
                      <a:pos x="70" y="56"/>
                    </a:cxn>
                    <a:cxn ang="0">
                      <a:pos x="54" y="62"/>
                    </a:cxn>
                    <a:cxn ang="0">
                      <a:pos x="48" y="80"/>
                    </a:cxn>
                    <a:cxn ang="0">
                      <a:pos x="32" y="68"/>
                    </a:cxn>
                    <a:cxn ang="0">
                      <a:pos x="38" y="52"/>
                    </a:cxn>
                    <a:cxn ang="0">
                      <a:pos x="30" y="28"/>
                    </a:cxn>
                    <a:cxn ang="0">
                      <a:pos x="20" y="48"/>
                    </a:cxn>
                    <a:cxn ang="0">
                      <a:pos x="8" y="56"/>
                    </a:cxn>
                    <a:cxn ang="0">
                      <a:pos x="0" y="50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4" name="Freeform 26"/>
                <p:cNvSpPr>
                  <a:spLocks noChangeArrowheads="1"/>
                </p:cNvSpPr>
                <p:nvPr/>
              </p:nvSpPr>
              <p:spPr bwMode="auto">
                <a:xfrm>
                  <a:off x="2636" y="593"/>
                  <a:ext cx="103" cy="156"/>
                </a:xfrm>
                <a:custGeom>
                  <a:avLst/>
                  <a:gdLst/>
                  <a:ahLst/>
                  <a:cxnLst>
                    <a:cxn ang="0">
                      <a:pos x="14" y="96"/>
                    </a:cxn>
                    <a:cxn ang="0">
                      <a:pos x="26" y="128"/>
                    </a:cxn>
                    <a:cxn ang="0">
                      <a:pos x="32" y="108"/>
                    </a:cxn>
                    <a:cxn ang="0">
                      <a:pos x="52" y="100"/>
                    </a:cxn>
                    <a:cxn ang="0">
                      <a:pos x="46" y="124"/>
                    </a:cxn>
                    <a:cxn ang="0">
                      <a:pos x="66" y="126"/>
                    </a:cxn>
                    <a:cxn ang="0">
                      <a:pos x="76" y="142"/>
                    </a:cxn>
                    <a:cxn ang="0">
                      <a:pos x="58" y="148"/>
                    </a:cxn>
                    <a:cxn ang="0">
                      <a:pos x="74" y="174"/>
                    </a:cxn>
                    <a:cxn ang="0">
                      <a:pos x="84" y="154"/>
                    </a:cxn>
                    <a:cxn ang="0">
                      <a:pos x="82" y="112"/>
                    </a:cxn>
                    <a:cxn ang="0">
                      <a:pos x="60" y="106"/>
                    </a:cxn>
                    <a:cxn ang="0">
                      <a:pos x="50" y="82"/>
                    </a:cxn>
                    <a:cxn ang="0">
                      <a:pos x="34" y="82"/>
                    </a:cxn>
                    <a:cxn ang="0">
                      <a:pos x="30" y="70"/>
                    </a:cxn>
                    <a:cxn ang="0">
                      <a:pos x="42" y="42"/>
                    </a:cxn>
                    <a:cxn ang="0">
                      <a:pos x="30" y="0"/>
                    </a:cxn>
                    <a:cxn ang="0">
                      <a:pos x="18" y="22"/>
                    </a:cxn>
                    <a:cxn ang="0">
                      <a:pos x="4" y="46"/>
                    </a:cxn>
                    <a:cxn ang="0">
                      <a:pos x="14" y="76"/>
                    </a:cxn>
                    <a:cxn ang="0">
                      <a:pos x="14" y="96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5" name="Freeform 27"/>
                <p:cNvSpPr>
                  <a:spLocks noChangeArrowheads="1"/>
                </p:cNvSpPr>
                <p:nvPr/>
              </p:nvSpPr>
              <p:spPr bwMode="auto">
                <a:xfrm>
                  <a:off x="2662" y="707"/>
                  <a:ext cx="35" cy="45"/>
                </a:xfrm>
                <a:custGeom>
                  <a:avLst/>
                  <a:gdLst/>
                  <a:ahLst/>
                  <a:cxnLst>
                    <a:cxn ang="0">
                      <a:pos x="6" y="24"/>
                    </a:cxn>
                    <a:cxn ang="0">
                      <a:pos x="12" y="0"/>
                    </a:cxn>
                    <a:cxn ang="0">
                      <a:pos x="20" y="16"/>
                    </a:cxn>
                    <a:cxn ang="0">
                      <a:pos x="22" y="24"/>
                    </a:cxn>
                    <a:cxn ang="0">
                      <a:pos x="28" y="26"/>
                    </a:cxn>
                    <a:cxn ang="0">
                      <a:pos x="32" y="38"/>
                    </a:cxn>
                    <a:cxn ang="0">
                      <a:pos x="18" y="50"/>
                    </a:cxn>
                    <a:cxn ang="0">
                      <a:pos x="6" y="24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6" name="Freeform 28"/>
                <p:cNvSpPr>
                  <a:spLocks noChangeArrowheads="1"/>
                </p:cNvSpPr>
                <p:nvPr/>
              </p:nvSpPr>
              <p:spPr bwMode="auto">
                <a:xfrm>
                  <a:off x="2589" y="718"/>
                  <a:ext cx="50" cy="45"/>
                </a:xfrm>
                <a:custGeom>
                  <a:avLst/>
                  <a:gdLst/>
                  <a:ahLst/>
                  <a:cxnLst>
                    <a:cxn ang="0">
                      <a:pos x="0" y="44"/>
                    </a:cxn>
                    <a:cxn ang="0">
                      <a:pos x="22" y="20"/>
                    </a:cxn>
                    <a:cxn ang="0">
                      <a:pos x="36" y="0"/>
                    </a:cxn>
                    <a:cxn ang="0">
                      <a:pos x="24" y="28"/>
                    </a:cxn>
                    <a:cxn ang="0">
                      <a:pos x="2" y="50"/>
                    </a:cxn>
                    <a:cxn ang="0">
                      <a:pos x="0" y="44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7" name="Freeform 29"/>
                <p:cNvSpPr>
                  <a:spLocks noChangeArrowheads="1"/>
                </p:cNvSpPr>
                <p:nvPr/>
              </p:nvSpPr>
              <p:spPr bwMode="auto">
                <a:xfrm>
                  <a:off x="5300" y="655"/>
                  <a:ext cx="773" cy="483"/>
                </a:xfrm>
                <a:custGeom>
                  <a:avLst/>
                  <a:gdLst/>
                  <a:ahLst/>
                  <a:cxnLst>
                    <a:cxn ang="0">
                      <a:pos x="21" y="280"/>
                    </a:cxn>
                    <a:cxn ang="0">
                      <a:pos x="24" y="250"/>
                    </a:cxn>
                    <a:cxn ang="0">
                      <a:pos x="22" y="245"/>
                    </a:cxn>
                    <a:cxn ang="0">
                      <a:pos x="16" y="218"/>
                    </a:cxn>
                    <a:cxn ang="0">
                      <a:pos x="4" y="215"/>
                    </a:cxn>
                    <a:cxn ang="0">
                      <a:pos x="0" y="191"/>
                    </a:cxn>
                    <a:cxn ang="0">
                      <a:pos x="12" y="180"/>
                    </a:cxn>
                    <a:cxn ang="0">
                      <a:pos x="6" y="165"/>
                    </a:cxn>
                    <a:cxn ang="0">
                      <a:pos x="2" y="160"/>
                    </a:cxn>
                    <a:cxn ang="0">
                      <a:pos x="28" y="120"/>
                    </a:cxn>
                    <a:cxn ang="0">
                      <a:pos x="44" y="96"/>
                    </a:cxn>
                    <a:cxn ang="0">
                      <a:pos x="42" y="70"/>
                    </a:cxn>
                    <a:cxn ang="0">
                      <a:pos x="24" y="43"/>
                    </a:cxn>
                    <a:cxn ang="0">
                      <a:pos x="20" y="32"/>
                    </a:cxn>
                    <a:cxn ang="0">
                      <a:pos x="26" y="36"/>
                    </a:cxn>
                    <a:cxn ang="0">
                      <a:pos x="48" y="35"/>
                    </a:cxn>
                    <a:cxn ang="0">
                      <a:pos x="64" y="11"/>
                    </a:cxn>
                    <a:cxn ang="0">
                      <a:pos x="82" y="0"/>
                    </a:cxn>
                    <a:cxn ang="0">
                      <a:pos x="88" y="2"/>
                    </a:cxn>
                    <a:cxn ang="0">
                      <a:pos x="92" y="9"/>
                    </a:cxn>
                    <a:cxn ang="0">
                      <a:pos x="98" y="5"/>
                    </a:cxn>
                    <a:cxn ang="0">
                      <a:pos x="110" y="8"/>
                    </a:cxn>
                    <a:cxn ang="0">
                      <a:pos x="116" y="9"/>
                    </a:cxn>
                    <a:cxn ang="0">
                      <a:pos x="141" y="14"/>
                    </a:cxn>
                    <a:cxn ang="0">
                      <a:pos x="155" y="24"/>
                    </a:cxn>
                    <a:cxn ang="0">
                      <a:pos x="167" y="17"/>
                    </a:cxn>
                    <a:cxn ang="0">
                      <a:pos x="173" y="14"/>
                    </a:cxn>
                    <a:cxn ang="0">
                      <a:pos x="195" y="14"/>
                    </a:cxn>
                    <a:cxn ang="0">
                      <a:pos x="211" y="32"/>
                    </a:cxn>
                    <a:cxn ang="0">
                      <a:pos x="231" y="59"/>
                    </a:cxn>
                    <a:cxn ang="0">
                      <a:pos x="245" y="70"/>
                    </a:cxn>
                    <a:cxn ang="0">
                      <a:pos x="257" y="68"/>
                    </a:cxn>
                    <a:cxn ang="0">
                      <a:pos x="270" y="65"/>
                    </a:cxn>
                    <a:cxn ang="0">
                      <a:pos x="290" y="71"/>
                    </a:cxn>
                    <a:cxn ang="0">
                      <a:pos x="300" y="81"/>
                    </a:cxn>
                    <a:cxn ang="0">
                      <a:pos x="308" y="90"/>
                    </a:cxn>
                    <a:cxn ang="0">
                      <a:pos x="318" y="111"/>
                    </a:cxn>
                    <a:cxn ang="0">
                      <a:pos x="322" y="120"/>
                    </a:cxn>
                    <a:cxn ang="0">
                      <a:pos x="324" y="125"/>
                    </a:cxn>
                    <a:cxn ang="0">
                      <a:pos x="310" y="142"/>
                    </a:cxn>
                    <a:cxn ang="0">
                      <a:pos x="322" y="141"/>
                    </a:cxn>
                    <a:cxn ang="0">
                      <a:pos x="342" y="155"/>
                    </a:cxn>
                    <a:cxn ang="0">
                      <a:pos x="364" y="157"/>
                    </a:cxn>
                    <a:cxn ang="0">
                      <a:pos x="380" y="168"/>
                    </a:cxn>
                    <a:cxn ang="0">
                      <a:pos x="382" y="172"/>
                    </a:cxn>
                    <a:cxn ang="0">
                      <a:pos x="382" y="176"/>
                    </a:cxn>
                    <a:cxn ang="0">
                      <a:pos x="394" y="172"/>
                    </a:cxn>
                    <a:cxn ang="0">
                      <a:pos x="400" y="171"/>
                    </a:cxn>
                    <a:cxn ang="0">
                      <a:pos x="439" y="185"/>
                    </a:cxn>
                    <a:cxn ang="0">
                      <a:pos x="447" y="199"/>
                    </a:cxn>
                    <a:cxn ang="0">
                      <a:pos x="465" y="201"/>
                    </a:cxn>
                    <a:cxn ang="0">
                      <a:pos x="471" y="215"/>
                    </a:cxn>
                    <a:cxn ang="0">
                      <a:pos x="451" y="258"/>
                    </a:cxn>
                    <a:cxn ang="0">
                      <a:pos x="435" y="281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8" name="Freeform 30"/>
                <p:cNvSpPr>
                  <a:spLocks noChangeArrowheads="1"/>
                </p:cNvSpPr>
                <p:nvPr/>
              </p:nvSpPr>
              <p:spPr bwMode="auto">
                <a:xfrm>
                  <a:off x="4277" y="-11"/>
                  <a:ext cx="1085" cy="763"/>
                </a:xfrm>
                <a:custGeom>
                  <a:avLst/>
                  <a:gdLst/>
                  <a:ahLst/>
                  <a:cxnLst>
                    <a:cxn ang="0">
                      <a:pos x="406" y="6"/>
                    </a:cxn>
                    <a:cxn ang="0">
                      <a:pos x="502" y="34"/>
                    </a:cxn>
                    <a:cxn ang="0">
                      <a:pos x="550" y="38"/>
                    </a:cxn>
                    <a:cxn ang="0">
                      <a:pos x="578" y="130"/>
                    </a:cxn>
                    <a:cxn ang="0">
                      <a:pos x="586" y="90"/>
                    </a:cxn>
                    <a:cxn ang="0">
                      <a:pos x="606" y="70"/>
                    </a:cxn>
                    <a:cxn ang="0">
                      <a:pos x="642" y="126"/>
                    </a:cxn>
                    <a:cxn ang="0">
                      <a:pos x="682" y="98"/>
                    </a:cxn>
                    <a:cxn ang="0">
                      <a:pos x="706" y="86"/>
                    </a:cxn>
                    <a:cxn ang="0">
                      <a:pos x="762" y="2"/>
                    </a:cxn>
                    <a:cxn ang="0">
                      <a:pos x="798" y="70"/>
                    </a:cxn>
                    <a:cxn ang="0">
                      <a:pos x="798" y="130"/>
                    </a:cxn>
                    <a:cxn ang="0">
                      <a:pos x="790" y="158"/>
                    </a:cxn>
                    <a:cxn ang="0">
                      <a:pos x="766" y="162"/>
                    </a:cxn>
                    <a:cxn ang="0">
                      <a:pos x="762" y="186"/>
                    </a:cxn>
                    <a:cxn ang="0">
                      <a:pos x="802" y="226"/>
                    </a:cxn>
                    <a:cxn ang="0">
                      <a:pos x="786" y="322"/>
                    </a:cxn>
                    <a:cxn ang="0">
                      <a:pos x="830" y="414"/>
                    </a:cxn>
                    <a:cxn ang="0">
                      <a:pos x="854" y="450"/>
                    </a:cxn>
                    <a:cxn ang="0">
                      <a:pos x="830" y="450"/>
                    </a:cxn>
                    <a:cxn ang="0">
                      <a:pos x="746" y="378"/>
                    </a:cxn>
                    <a:cxn ang="0">
                      <a:pos x="678" y="402"/>
                    </a:cxn>
                    <a:cxn ang="0">
                      <a:pos x="590" y="442"/>
                    </a:cxn>
                    <a:cxn ang="0">
                      <a:pos x="642" y="578"/>
                    </a:cxn>
                    <a:cxn ang="0">
                      <a:pos x="710" y="610"/>
                    </a:cxn>
                    <a:cxn ang="0">
                      <a:pos x="738" y="550"/>
                    </a:cxn>
                    <a:cxn ang="0">
                      <a:pos x="774" y="570"/>
                    </a:cxn>
                    <a:cxn ang="0">
                      <a:pos x="766" y="630"/>
                    </a:cxn>
                    <a:cxn ang="0">
                      <a:pos x="802" y="670"/>
                    </a:cxn>
                    <a:cxn ang="0">
                      <a:pos x="838" y="658"/>
                    </a:cxn>
                    <a:cxn ang="0">
                      <a:pos x="922" y="806"/>
                    </a:cxn>
                    <a:cxn ang="0">
                      <a:pos x="942" y="826"/>
                    </a:cxn>
                    <a:cxn ang="0">
                      <a:pos x="874" y="810"/>
                    </a:cxn>
                    <a:cxn ang="0">
                      <a:pos x="830" y="758"/>
                    </a:cxn>
                    <a:cxn ang="0">
                      <a:pos x="778" y="710"/>
                    </a:cxn>
                    <a:cxn ang="0">
                      <a:pos x="702" y="662"/>
                    </a:cxn>
                    <a:cxn ang="0">
                      <a:pos x="614" y="646"/>
                    </a:cxn>
                    <a:cxn ang="0">
                      <a:pos x="506" y="594"/>
                    </a:cxn>
                    <a:cxn ang="0">
                      <a:pos x="462" y="506"/>
                    </a:cxn>
                    <a:cxn ang="0">
                      <a:pos x="430" y="462"/>
                    </a:cxn>
                    <a:cxn ang="0">
                      <a:pos x="382" y="430"/>
                    </a:cxn>
                    <a:cxn ang="0">
                      <a:pos x="342" y="370"/>
                    </a:cxn>
                    <a:cxn ang="0">
                      <a:pos x="354" y="414"/>
                    </a:cxn>
                    <a:cxn ang="0">
                      <a:pos x="418" y="494"/>
                    </a:cxn>
                    <a:cxn ang="0">
                      <a:pos x="422" y="526"/>
                    </a:cxn>
                    <a:cxn ang="0">
                      <a:pos x="394" y="498"/>
                    </a:cxn>
                    <a:cxn ang="0">
                      <a:pos x="354" y="466"/>
                    </a:cxn>
                    <a:cxn ang="0">
                      <a:pos x="314" y="402"/>
                    </a:cxn>
                    <a:cxn ang="0">
                      <a:pos x="266" y="346"/>
                    </a:cxn>
                    <a:cxn ang="0">
                      <a:pos x="210" y="314"/>
                    </a:cxn>
                    <a:cxn ang="0">
                      <a:pos x="154" y="238"/>
                    </a:cxn>
                    <a:cxn ang="0">
                      <a:pos x="66" y="66"/>
                    </a:cxn>
                    <a:cxn ang="0">
                      <a:pos x="34" y="38"/>
                    </a:cxn>
                    <a:cxn ang="0">
                      <a:pos x="46" y="22"/>
                    </a:cxn>
                    <a:cxn ang="0">
                      <a:pos x="102" y="70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79" name="Freeform 31"/>
                <p:cNvSpPr>
                  <a:spLocks noChangeArrowheads="1"/>
                </p:cNvSpPr>
                <p:nvPr/>
              </p:nvSpPr>
              <p:spPr bwMode="auto">
                <a:xfrm>
                  <a:off x="3943" y="537"/>
                  <a:ext cx="39" cy="43"/>
                </a:xfrm>
                <a:custGeom>
                  <a:avLst/>
                  <a:gdLst/>
                  <a:ahLst/>
                  <a:cxnLst>
                    <a:cxn ang="0">
                      <a:pos x="6" y="28"/>
                    </a:cxn>
                    <a:cxn ang="0">
                      <a:pos x="10" y="48"/>
                    </a:cxn>
                    <a:cxn ang="0">
                      <a:pos x="6" y="28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0" name="Freeform 32"/>
                <p:cNvSpPr>
                  <a:spLocks noChangeArrowheads="1"/>
                </p:cNvSpPr>
                <p:nvPr/>
              </p:nvSpPr>
              <p:spPr bwMode="auto">
                <a:xfrm>
                  <a:off x="3912" y="520"/>
                  <a:ext cx="42" cy="32"/>
                </a:xfrm>
                <a:custGeom>
                  <a:avLst/>
                  <a:gdLst/>
                  <a:ahLst/>
                  <a:cxnLst>
                    <a:cxn ang="0">
                      <a:pos x="0" y="5"/>
                    </a:cxn>
                    <a:cxn ang="0">
                      <a:pos x="12" y="1"/>
                    </a:cxn>
                    <a:cxn ang="0">
                      <a:pos x="36" y="17"/>
                    </a:cxn>
                    <a:cxn ang="0">
                      <a:pos x="8" y="17"/>
                    </a:cxn>
                    <a:cxn ang="0">
                      <a:pos x="0" y="5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1" name="Freeform 33"/>
                <p:cNvSpPr>
                  <a:spLocks noChangeArrowheads="1"/>
                </p:cNvSpPr>
                <p:nvPr/>
              </p:nvSpPr>
              <p:spPr bwMode="auto">
                <a:xfrm>
                  <a:off x="5166" y="431"/>
                  <a:ext cx="188" cy="89"/>
                </a:xfrm>
                <a:custGeom>
                  <a:avLst/>
                  <a:gdLst/>
                  <a:ahLst/>
                  <a:cxnLst>
                    <a:cxn ang="0">
                      <a:pos x="0" y="49"/>
                    </a:cxn>
                    <a:cxn ang="0">
                      <a:pos x="28" y="25"/>
                    </a:cxn>
                    <a:cxn ang="0">
                      <a:pos x="56" y="21"/>
                    </a:cxn>
                    <a:cxn ang="0">
                      <a:pos x="80" y="9"/>
                    </a:cxn>
                    <a:cxn ang="0">
                      <a:pos x="64" y="25"/>
                    </a:cxn>
                    <a:cxn ang="0">
                      <a:pos x="124" y="49"/>
                    </a:cxn>
                    <a:cxn ang="0">
                      <a:pos x="160" y="65"/>
                    </a:cxn>
                    <a:cxn ang="0">
                      <a:pos x="116" y="77"/>
                    </a:cxn>
                    <a:cxn ang="0">
                      <a:pos x="88" y="57"/>
                    </a:cxn>
                    <a:cxn ang="0">
                      <a:pos x="76" y="53"/>
                    </a:cxn>
                    <a:cxn ang="0">
                      <a:pos x="24" y="41"/>
                    </a:cxn>
                    <a:cxn ang="0">
                      <a:pos x="0" y="49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2" name="Freeform 34"/>
                <p:cNvSpPr>
                  <a:spLocks noChangeArrowheads="1"/>
                </p:cNvSpPr>
                <p:nvPr/>
              </p:nvSpPr>
              <p:spPr bwMode="auto">
                <a:xfrm>
                  <a:off x="5365" y="504"/>
                  <a:ext cx="152" cy="41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52" y="4"/>
                    </a:cxn>
                    <a:cxn ang="0">
                      <a:pos x="88" y="24"/>
                    </a:cxn>
                    <a:cxn ang="0">
                      <a:pos x="112" y="20"/>
                    </a:cxn>
                    <a:cxn ang="0">
                      <a:pos x="108" y="44"/>
                    </a:cxn>
                    <a:cxn ang="0">
                      <a:pos x="64" y="40"/>
                    </a:cxn>
                    <a:cxn ang="0">
                      <a:pos x="0" y="36"/>
                    </a:cxn>
                    <a:cxn ang="0">
                      <a:pos x="28" y="2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3" name="Freeform 35"/>
                <p:cNvSpPr>
                  <a:spLocks noChangeArrowheads="1"/>
                </p:cNvSpPr>
                <p:nvPr/>
              </p:nvSpPr>
              <p:spPr bwMode="auto">
                <a:xfrm>
                  <a:off x="5285" y="526"/>
                  <a:ext cx="62" cy="37"/>
                </a:xfrm>
                <a:custGeom>
                  <a:avLst/>
                  <a:gdLst/>
                  <a:ahLst/>
                  <a:cxnLst>
                    <a:cxn ang="0">
                      <a:pos x="17" y="25"/>
                    </a:cxn>
                    <a:cxn ang="0">
                      <a:pos x="37" y="13"/>
                    </a:cxn>
                    <a:cxn ang="0">
                      <a:pos x="17" y="2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4" name="Freeform 36"/>
                <p:cNvSpPr>
                  <a:spLocks noChangeArrowheads="1"/>
                </p:cNvSpPr>
                <p:nvPr/>
              </p:nvSpPr>
              <p:spPr bwMode="auto">
                <a:xfrm>
                  <a:off x="5244" y="410"/>
                  <a:ext cx="41" cy="48"/>
                </a:xfrm>
                <a:custGeom>
                  <a:avLst/>
                  <a:gdLst/>
                  <a:ahLst/>
                  <a:cxnLst>
                    <a:cxn ang="0">
                      <a:pos x="19" y="32"/>
                    </a:cxn>
                    <a:cxn ang="0">
                      <a:pos x="19" y="0"/>
                    </a:cxn>
                    <a:cxn ang="0">
                      <a:pos x="19" y="32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5" name="Freeform 37"/>
                <p:cNvSpPr>
                  <a:spLocks noChangeArrowheads="1"/>
                </p:cNvSpPr>
                <p:nvPr/>
              </p:nvSpPr>
              <p:spPr bwMode="auto">
                <a:xfrm>
                  <a:off x="5571" y="556"/>
                  <a:ext cx="49" cy="73"/>
                </a:xfrm>
                <a:custGeom>
                  <a:avLst/>
                  <a:gdLst/>
                  <a:ahLst/>
                  <a:cxnLst>
                    <a:cxn ang="0">
                      <a:pos x="4" y="9"/>
                    </a:cxn>
                    <a:cxn ang="0">
                      <a:pos x="20" y="33"/>
                    </a:cxn>
                    <a:cxn ang="0">
                      <a:pos x="24" y="49"/>
                    </a:cxn>
                    <a:cxn ang="0">
                      <a:pos x="36" y="53"/>
                    </a:cxn>
                    <a:cxn ang="0">
                      <a:pos x="24" y="73"/>
                    </a:cxn>
                    <a:cxn ang="0">
                      <a:pos x="0" y="21"/>
                    </a:cxn>
                    <a:cxn ang="0">
                      <a:pos x="4" y="9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6" name="Freeform 38"/>
                <p:cNvSpPr>
                  <a:spLocks noChangeArrowheads="1"/>
                </p:cNvSpPr>
                <p:nvPr/>
              </p:nvSpPr>
              <p:spPr bwMode="auto">
                <a:xfrm>
                  <a:off x="4696" y="3"/>
                  <a:ext cx="529" cy="110"/>
                </a:xfrm>
                <a:custGeom>
                  <a:avLst/>
                  <a:gdLst/>
                  <a:ahLst/>
                  <a:cxnLst>
                    <a:cxn ang="0">
                      <a:pos x="220" y="1"/>
                    </a:cxn>
                    <a:cxn ang="0">
                      <a:pos x="231" y="8"/>
                    </a:cxn>
                    <a:cxn ang="0">
                      <a:pos x="235" y="0"/>
                    </a:cxn>
                    <a:cxn ang="0">
                      <a:pos x="265" y="0"/>
                    </a:cxn>
                    <a:cxn ang="0">
                      <a:pos x="287" y="17"/>
                    </a:cxn>
                    <a:cxn ang="0">
                      <a:pos x="319" y="10"/>
                    </a:cxn>
                    <a:cxn ang="0">
                      <a:pos x="314" y="29"/>
                    </a:cxn>
                    <a:cxn ang="0">
                      <a:pos x="298" y="46"/>
                    </a:cxn>
                    <a:cxn ang="0">
                      <a:pos x="295" y="29"/>
                    </a:cxn>
                    <a:cxn ang="0">
                      <a:pos x="287" y="31"/>
                    </a:cxn>
                    <a:cxn ang="0">
                      <a:pos x="279" y="29"/>
                    </a:cxn>
                    <a:cxn ang="0">
                      <a:pos x="263" y="21"/>
                    </a:cxn>
                    <a:cxn ang="0">
                      <a:pos x="228" y="38"/>
                    </a:cxn>
                    <a:cxn ang="0">
                      <a:pos x="201" y="44"/>
                    </a:cxn>
                    <a:cxn ang="0">
                      <a:pos x="212" y="57"/>
                    </a:cxn>
                    <a:cxn ang="0">
                      <a:pos x="188" y="63"/>
                    </a:cxn>
                    <a:cxn ang="0">
                      <a:pos x="169" y="61"/>
                    </a:cxn>
                    <a:cxn ang="0">
                      <a:pos x="177" y="57"/>
                    </a:cxn>
                    <a:cxn ang="0">
                      <a:pos x="171" y="40"/>
                    </a:cxn>
                    <a:cxn ang="0">
                      <a:pos x="169" y="31"/>
                    </a:cxn>
                    <a:cxn ang="0">
                      <a:pos x="158" y="23"/>
                    </a:cxn>
                    <a:cxn ang="0">
                      <a:pos x="142" y="27"/>
                    </a:cxn>
                    <a:cxn ang="0">
                      <a:pos x="134" y="27"/>
                    </a:cxn>
                    <a:cxn ang="0">
                      <a:pos x="123" y="25"/>
                    </a:cxn>
                    <a:cxn ang="0">
                      <a:pos x="83" y="2"/>
                    </a:cxn>
                    <a:cxn ang="0">
                      <a:pos x="59" y="14"/>
                    </a:cxn>
                    <a:cxn ang="0">
                      <a:pos x="1" y="0"/>
                    </a:cxn>
                    <a:cxn ang="0">
                      <a:pos x="220" y="1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7" name="Freeform 39"/>
                <p:cNvSpPr>
                  <a:spLocks noChangeArrowheads="1"/>
                </p:cNvSpPr>
                <p:nvPr/>
              </p:nvSpPr>
              <p:spPr bwMode="auto">
                <a:xfrm>
                  <a:off x="4227" y="0"/>
                  <a:ext cx="492" cy="54"/>
                </a:xfrm>
                <a:custGeom>
                  <a:avLst/>
                  <a:gdLst/>
                  <a:ahLst/>
                  <a:cxnLst>
                    <a:cxn ang="0">
                      <a:pos x="105" y="31"/>
                    </a:cxn>
                    <a:cxn ang="0">
                      <a:pos x="30" y="1"/>
                    </a:cxn>
                    <a:cxn ang="0">
                      <a:pos x="285" y="0"/>
                    </a:cxn>
                    <a:cxn ang="0">
                      <a:pos x="296" y="14"/>
                    </a:cxn>
                    <a:cxn ang="0">
                      <a:pos x="264" y="16"/>
                    </a:cxn>
                    <a:cxn ang="0">
                      <a:pos x="105" y="3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8" name="Freeform 40"/>
                <p:cNvSpPr>
                  <a:spLocks noChangeArrowheads="1"/>
                </p:cNvSpPr>
                <p:nvPr/>
              </p:nvSpPr>
              <p:spPr bwMode="auto">
                <a:xfrm>
                  <a:off x="3145" y="78"/>
                  <a:ext cx="46" cy="28"/>
                </a:xfrm>
                <a:custGeom>
                  <a:avLst/>
                  <a:gdLst/>
                  <a:ahLst/>
                  <a:cxnLst>
                    <a:cxn ang="0">
                      <a:pos x="0" y="25"/>
                    </a:cxn>
                    <a:cxn ang="0">
                      <a:pos x="12" y="29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89" name="Freeform 41"/>
                <p:cNvSpPr>
                  <a:spLocks noChangeArrowheads="1"/>
                </p:cNvSpPr>
                <p:nvPr/>
              </p:nvSpPr>
              <p:spPr bwMode="auto">
                <a:xfrm>
                  <a:off x="1878" y="0"/>
                  <a:ext cx="1127" cy="410"/>
                </a:xfrm>
                <a:custGeom>
                  <a:avLst/>
                  <a:gdLst/>
                  <a:ahLst/>
                  <a:cxnLst>
                    <a:cxn ang="0">
                      <a:pos x="73" y="1"/>
                    </a:cxn>
                    <a:cxn ang="0">
                      <a:pos x="436" y="0"/>
                    </a:cxn>
                    <a:cxn ang="0">
                      <a:pos x="416" y="54"/>
                    </a:cxn>
                    <a:cxn ang="0">
                      <a:pos x="397" y="68"/>
                    </a:cxn>
                    <a:cxn ang="0">
                      <a:pos x="392" y="70"/>
                    </a:cxn>
                    <a:cxn ang="0">
                      <a:pos x="375" y="73"/>
                    </a:cxn>
                    <a:cxn ang="0">
                      <a:pos x="361" y="88"/>
                    </a:cxn>
                    <a:cxn ang="0">
                      <a:pos x="362" y="99"/>
                    </a:cxn>
                    <a:cxn ang="0">
                      <a:pos x="364" y="107"/>
                    </a:cxn>
                    <a:cxn ang="0">
                      <a:pos x="366" y="113"/>
                    </a:cxn>
                    <a:cxn ang="0">
                      <a:pos x="362" y="122"/>
                    </a:cxn>
                    <a:cxn ang="0">
                      <a:pos x="351" y="120"/>
                    </a:cxn>
                    <a:cxn ang="0">
                      <a:pos x="342" y="129"/>
                    </a:cxn>
                    <a:cxn ang="0">
                      <a:pos x="347" y="105"/>
                    </a:cxn>
                    <a:cxn ang="0">
                      <a:pos x="338" y="100"/>
                    </a:cxn>
                    <a:cxn ang="0">
                      <a:pos x="344" y="93"/>
                    </a:cxn>
                    <a:cxn ang="0">
                      <a:pos x="342" y="89"/>
                    </a:cxn>
                    <a:cxn ang="0">
                      <a:pos x="320" y="94"/>
                    </a:cxn>
                    <a:cxn ang="0">
                      <a:pos x="317" y="85"/>
                    </a:cxn>
                    <a:cxn ang="0">
                      <a:pos x="297" y="94"/>
                    </a:cxn>
                    <a:cxn ang="0">
                      <a:pos x="320" y="103"/>
                    </a:cxn>
                    <a:cxn ang="0">
                      <a:pos x="305" y="117"/>
                    </a:cxn>
                    <a:cxn ang="0">
                      <a:pos x="311" y="126"/>
                    </a:cxn>
                    <a:cxn ang="0">
                      <a:pos x="315" y="138"/>
                    </a:cxn>
                    <a:cxn ang="0">
                      <a:pos x="309" y="139"/>
                    </a:cxn>
                    <a:cxn ang="0">
                      <a:pos x="314" y="144"/>
                    </a:cxn>
                    <a:cxn ang="0">
                      <a:pos x="307" y="152"/>
                    </a:cxn>
                    <a:cxn ang="0">
                      <a:pos x="0" y="149"/>
                    </a:cxn>
                    <a:cxn ang="0">
                      <a:pos x="73" y="1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0" name="Freeform 42"/>
                <p:cNvSpPr>
                  <a:spLocks noChangeArrowheads="1"/>
                </p:cNvSpPr>
                <p:nvPr/>
              </p:nvSpPr>
              <p:spPr bwMode="auto">
                <a:xfrm>
                  <a:off x="3008" y="-13"/>
                  <a:ext cx="52" cy="148"/>
                </a:xfrm>
                <a:custGeom>
                  <a:avLst/>
                  <a:gdLst/>
                  <a:ahLst/>
                  <a:cxnLst>
                    <a:cxn ang="0">
                      <a:pos x="5" y="156"/>
                    </a:cxn>
                    <a:cxn ang="0">
                      <a:pos x="15" y="108"/>
                    </a:cxn>
                    <a:cxn ang="0">
                      <a:pos x="17" y="68"/>
                    </a:cxn>
                    <a:cxn ang="0">
                      <a:pos x="11" y="40"/>
                    </a:cxn>
                    <a:cxn ang="0">
                      <a:pos x="17" y="12"/>
                    </a:cxn>
                    <a:cxn ang="0">
                      <a:pos x="21" y="0"/>
                    </a:cxn>
                    <a:cxn ang="0">
                      <a:pos x="31" y="30"/>
                    </a:cxn>
                    <a:cxn ang="0">
                      <a:pos x="47" y="98"/>
                    </a:cxn>
                    <a:cxn ang="0">
                      <a:pos x="31" y="108"/>
                    </a:cxn>
                    <a:cxn ang="0">
                      <a:pos x="23" y="126"/>
                    </a:cxn>
                    <a:cxn ang="0">
                      <a:pos x="21" y="132"/>
                    </a:cxn>
                    <a:cxn ang="0">
                      <a:pos x="27" y="134"/>
                    </a:cxn>
                    <a:cxn ang="0">
                      <a:pos x="31" y="146"/>
                    </a:cxn>
                    <a:cxn ang="0">
                      <a:pos x="13" y="148"/>
                    </a:cxn>
                    <a:cxn ang="0">
                      <a:pos x="7" y="160"/>
                    </a:cxn>
                    <a:cxn ang="0">
                      <a:pos x="3" y="154"/>
                    </a:cxn>
                    <a:cxn ang="0">
                      <a:pos x="5" y="156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1" name="Freeform 43"/>
                <p:cNvSpPr>
                  <a:spLocks noChangeArrowheads="1"/>
                </p:cNvSpPr>
                <p:nvPr/>
              </p:nvSpPr>
              <p:spPr bwMode="auto">
                <a:xfrm>
                  <a:off x="2978" y="110"/>
                  <a:ext cx="152" cy="93"/>
                </a:xfrm>
                <a:custGeom>
                  <a:avLst/>
                  <a:gdLst/>
                  <a:ahLst/>
                  <a:cxnLst>
                    <a:cxn ang="0">
                      <a:pos x="26" y="61"/>
                    </a:cxn>
                    <a:cxn ang="0">
                      <a:pos x="30" y="43"/>
                    </a:cxn>
                    <a:cxn ang="0">
                      <a:pos x="50" y="33"/>
                    </a:cxn>
                    <a:cxn ang="0">
                      <a:pos x="54" y="45"/>
                    </a:cxn>
                    <a:cxn ang="0">
                      <a:pos x="66" y="49"/>
                    </a:cxn>
                    <a:cxn ang="0">
                      <a:pos x="80" y="55"/>
                    </a:cxn>
                    <a:cxn ang="0">
                      <a:pos x="116" y="33"/>
                    </a:cxn>
                    <a:cxn ang="0">
                      <a:pos x="130" y="17"/>
                    </a:cxn>
                    <a:cxn ang="0">
                      <a:pos x="138" y="11"/>
                    </a:cxn>
                    <a:cxn ang="0">
                      <a:pos x="106" y="49"/>
                    </a:cxn>
                    <a:cxn ang="0">
                      <a:pos x="84" y="67"/>
                    </a:cxn>
                    <a:cxn ang="0">
                      <a:pos x="66" y="81"/>
                    </a:cxn>
                    <a:cxn ang="0">
                      <a:pos x="48" y="103"/>
                    </a:cxn>
                    <a:cxn ang="0">
                      <a:pos x="26" y="89"/>
                    </a:cxn>
                    <a:cxn ang="0">
                      <a:pos x="20" y="87"/>
                    </a:cxn>
                    <a:cxn ang="0">
                      <a:pos x="22" y="97"/>
                    </a:cxn>
                    <a:cxn ang="0">
                      <a:pos x="0" y="97"/>
                    </a:cxn>
                    <a:cxn ang="0">
                      <a:pos x="10" y="79"/>
                    </a:cxn>
                    <a:cxn ang="0">
                      <a:pos x="26" y="61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2" name="Freeform 44"/>
                <p:cNvSpPr>
                  <a:spLocks noChangeArrowheads="1"/>
                </p:cNvSpPr>
                <p:nvPr/>
              </p:nvSpPr>
              <p:spPr bwMode="auto">
                <a:xfrm>
                  <a:off x="2814" y="198"/>
                  <a:ext cx="206" cy="194"/>
                </a:xfrm>
                <a:custGeom>
                  <a:avLst/>
                  <a:gdLst/>
                  <a:ahLst/>
                  <a:cxnLst>
                    <a:cxn ang="0">
                      <a:pos x="158" y="24"/>
                    </a:cxn>
                    <a:cxn ang="0">
                      <a:pos x="160" y="6"/>
                    </a:cxn>
                    <a:cxn ang="0">
                      <a:pos x="170" y="0"/>
                    </a:cxn>
                    <a:cxn ang="0">
                      <a:pos x="182" y="24"/>
                    </a:cxn>
                    <a:cxn ang="0">
                      <a:pos x="188" y="42"/>
                    </a:cxn>
                    <a:cxn ang="0">
                      <a:pos x="178" y="58"/>
                    </a:cxn>
                    <a:cxn ang="0">
                      <a:pos x="170" y="76"/>
                    </a:cxn>
                    <a:cxn ang="0">
                      <a:pos x="162" y="126"/>
                    </a:cxn>
                    <a:cxn ang="0">
                      <a:pos x="144" y="136"/>
                    </a:cxn>
                    <a:cxn ang="0">
                      <a:pos x="120" y="138"/>
                    </a:cxn>
                    <a:cxn ang="0">
                      <a:pos x="112" y="124"/>
                    </a:cxn>
                    <a:cxn ang="0">
                      <a:pos x="102" y="146"/>
                    </a:cxn>
                    <a:cxn ang="0">
                      <a:pos x="90" y="150"/>
                    </a:cxn>
                    <a:cxn ang="0">
                      <a:pos x="80" y="132"/>
                    </a:cxn>
                    <a:cxn ang="0">
                      <a:pos x="58" y="144"/>
                    </a:cxn>
                    <a:cxn ang="0">
                      <a:pos x="76" y="142"/>
                    </a:cxn>
                    <a:cxn ang="0">
                      <a:pos x="78" y="160"/>
                    </a:cxn>
                    <a:cxn ang="0">
                      <a:pos x="58" y="166"/>
                    </a:cxn>
                    <a:cxn ang="0">
                      <a:pos x="34" y="166"/>
                    </a:cxn>
                    <a:cxn ang="0">
                      <a:pos x="36" y="154"/>
                    </a:cxn>
                    <a:cxn ang="0">
                      <a:pos x="46" y="144"/>
                    </a:cxn>
                    <a:cxn ang="0">
                      <a:pos x="34" y="148"/>
                    </a:cxn>
                    <a:cxn ang="0">
                      <a:pos x="26" y="166"/>
                    </a:cxn>
                    <a:cxn ang="0">
                      <a:pos x="30" y="190"/>
                    </a:cxn>
                    <a:cxn ang="0">
                      <a:pos x="14" y="200"/>
                    </a:cxn>
                    <a:cxn ang="0">
                      <a:pos x="0" y="214"/>
                    </a:cxn>
                    <a:cxn ang="0">
                      <a:pos x="8" y="188"/>
                    </a:cxn>
                    <a:cxn ang="0">
                      <a:pos x="0" y="164"/>
                    </a:cxn>
                    <a:cxn ang="0">
                      <a:pos x="14" y="152"/>
                    </a:cxn>
                    <a:cxn ang="0">
                      <a:pos x="32" y="134"/>
                    </a:cxn>
                    <a:cxn ang="0">
                      <a:pos x="44" y="118"/>
                    </a:cxn>
                    <a:cxn ang="0">
                      <a:pos x="72" y="116"/>
                    </a:cxn>
                    <a:cxn ang="0">
                      <a:pos x="84" y="112"/>
                    </a:cxn>
                    <a:cxn ang="0">
                      <a:pos x="114" y="78"/>
                    </a:cxn>
                    <a:cxn ang="0">
                      <a:pos x="120" y="92"/>
                    </a:cxn>
                    <a:cxn ang="0">
                      <a:pos x="132" y="76"/>
                    </a:cxn>
                    <a:cxn ang="0">
                      <a:pos x="150" y="54"/>
                    </a:cxn>
                    <a:cxn ang="0">
                      <a:pos x="154" y="42"/>
                    </a:cxn>
                    <a:cxn ang="0">
                      <a:pos x="148" y="38"/>
                    </a:cxn>
                    <a:cxn ang="0">
                      <a:pos x="152" y="32"/>
                    </a:cxn>
                    <a:cxn ang="0">
                      <a:pos x="158" y="24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3" name="Freeform 45"/>
                <p:cNvSpPr>
                  <a:spLocks noChangeArrowheads="1"/>
                </p:cNvSpPr>
                <p:nvPr/>
              </p:nvSpPr>
              <p:spPr bwMode="auto">
                <a:xfrm>
                  <a:off x="2951" y="254"/>
                  <a:ext cx="15" cy="11"/>
                </a:xfrm>
                <a:custGeom>
                  <a:avLst/>
                  <a:gdLst/>
                  <a:ahLst/>
                  <a:cxnLst>
                    <a:cxn ang="0">
                      <a:pos x="0" y="9"/>
                    </a:cxn>
                    <a:cxn ang="0">
                      <a:pos x="4" y="13"/>
                    </a:cxn>
                    <a:cxn ang="0">
                      <a:pos x="0" y="9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4" name="Freeform 46"/>
                <p:cNvSpPr>
                  <a:spLocks noChangeArrowheads="1"/>
                </p:cNvSpPr>
                <p:nvPr/>
              </p:nvSpPr>
              <p:spPr bwMode="auto">
                <a:xfrm>
                  <a:off x="1794" y="386"/>
                  <a:ext cx="896" cy="509"/>
                </a:xfrm>
                <a:custGeom>
                  <a:avLst/>
                  <a:gdLst/>
                  <a:ahLst/>
                  <a:cxnLst>
                    <a:cxn ang="0">
                      <a:pos x="812" y="26"/>
                    </a:cxn>
                    <a:cxn ang="0">
                      <a:pos x="778" y="78"/>
                    </a:cxn>
                    <a:cxn ang="0">
                      <a:pos x="748" y="122"/>
                    </a:cxn>
                    <a:cxn ang="0">
                      <a:pos x="722" y="142"/>
                    </a:cxn>
                    <a:cxn ang="0">
                      <a:pos x="634" y="180"/>
                    </a:cxn>
                    <a:cxn ang="0">
                      <a:pos x="632" y="210"/>
                    </a:cxn>
                    <a:cxn ang="0">
                      <a:pos x="604" y="230"/>
                    </a:cxn>
                    <a:cxn ang="0">
                      <a:pos x="620" y="178"/>
                    </a:cxn>
                    <a:cxn ang="0">
                      <a:pos x="576" y="188"/>
                    </a:cxn>
                    <a:cxn ang="0">
                      <a:pos x="556" y="218"/>
                    </a:cxn>
                    <a:cxn ang="0">
                      <a:pos x="596" y="280"/>
                    </a:cxn>
                    <a:cxn ang="0">
                      <a:pos x="594" y="368"/>
                    </a:cxn>
                    <a:cxn ang="0">
                      <a:pos x="542" y="406"/>
                    </a:cxn>
                    <a:cxn ang="0">
                      <a:pos x="522" y="386"/>
                    </a:cxn>
                    <a:cxn ang="0">
                      <a:pos x="482" y="348"/>
                    </a:cxn>
                    <a:cxn ang="0">
                      <a:pos x="462" y="348"/>
                    </a:cxn>
                    <a:cxn ang="0">
                      <a:pos x="450" y="394"/>
                    </a:cxn>
                    <a:cxn ang="0">
                      <a:pos x="500" y="464"/>
                    </a:cxn>
                    <a:cxn ang="0">
                      <a:pos x="510" y="524"/>
                    </a:cxn>
                    <a:cxn ang="0">
                      <a:pos x="526" y="560"/>
                    </a:cxn>
                    <a:cxn ang="0">
                      <a:pos x="492" y="544"/>
                    </a:cxn>
                    <a:cxn ang="0">
                      <a:pos x="470" y="518"/>
                    </a:cxn>
                    <a:cxn ang="0">
                      <a:pos x="422" y="424"/>
                    </a:cxn>
                    <a:cxn ang="0">
                      <a:pos x="426" y="310"/>
                    </a:cxn>
                    <a:cxn ang="0">
                      <a:pos x="422" y="268"/>
                    </a:cxn>
                    <a:cxn ang="0">
                      <a:pos x="412" y="276"/>
                    </a:cxn>
                    <a:cxn ang="0">
                      <a:pos x="386" y="266"/>
                    </a:cxn>
                    <a:cxn ang="0">
                      <a:pos x="360" y="170"/>
                    </a:cxn>
                    <a:cxn ang="0">
                      <a:pos x="330" y="166"/>
                    </a:cxn>
                    <a:cxn ang="0">
                      <a:pos x="288" y="172"/>
                    </a:cxn>
                    <a:cxn ang="0">
                      <a:pos x="242" y="232"/>
                    </a:cxn>
                    <a:cxn ang="0">
                      <a:pos x="196" y="268"/>
                    </a:cxn>
                    <a:cxn ang="0">
                      <a:pos x="184" y="274"/>
                    </a:cxn>
                    <a:cxn ang="0">
                      <a:pos x="160" y="328"/>
                    </a:cxn>
                    <a:cxn ang="0">
                      <a:pos x="152" y="354"/>
                    </a:cxn>
                    <a:cxn ang="0">
                      <a:pos x="128" y="404"/>
                    </a:cxn>
                    <a:cxn ang="0">
                      <a:pos x="94" y="392"/>
                    </a:cxn>
                    <a:cxn ang="0">
                      <a:pos x="66" y="258"/>
                    </a:cxn>
                    <a:cxn ang="0">
                      <a:pos x="72" y="156"/>
                    </a:cxn>
                    <a:cxn ang="0">
                      <a:pos x="44" y="180"/>
                    </a:cxn>
                    <a:cxn ang="0">
                      <a:pos x="20" y="150"/>
                    </a:cxn>
                    <a:cxn ang="0">
                      <a:pos x="24" y="138"/>
                    </a:cxn>
                    <a:cxn ang="0">
                      <a:pos x="0" y="92"/>
                    </a:cxn>
                    <a:cxn ang="0">
                      <a:pos x="798" y="6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5" name="Freeform 47"/>
                <p:cNvSpPr>
                  <a:spLocks noChangeArrowheads="1"/>
                </p:cNvSpPr>
                <p:nvPr/>
              </p:nvSpPr>
              <p:spPr bwMode="auto">
                <a:xfrm>
                  <a:off x="1951" y="737"/>
                  <a:ext cx="50" cy="78"/>
                </a:xfrm>
                <a:custGeom>
                  <a:avLst/>
                  <a:gdLst/>
                  <a:ahLst/>
                  <a:cxnLst>
                    <a:cxn ang="0">
                      <a:pos x="7" y="11"/>
                    </a:cxn>
                    <a:cxn ang="0">
                      <a:pos x="17" y="3"/>
                    </a:cxn>
                    <a:cxn ang="0">
                      <a:pos x="37" y="33"/>
                    </a:cxn>
                    <a:cxn ang="0">
                      <a:pos x="19" y="85"/>
                    </a:cxn>
                    <a:cxn ang="0">
                      <a:pos x="1" y="69"/>
                    </a:cxn>
                    <a:cxn ang="0">
                      <a:pos x="7" y="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6" name="Freeform 48"/>
                <p:cNvSpPr>
                  <a:spLocks noChangeArrowheads="1"/>
                </p:cNvSpPr>
                <p:nvPr/>
              </p:nvSpPr>
              <p:spPr bwMode="auto">
                <a:xfrm>
                  <a:off x="2639" y="472"/>
                  <a:ext cx="46" cy="65"/>
                </a:xfrm>
                <a:custGeom>
                  <a:avLst/>
                  <a:gdLst/>
                  <a:ahLst/>
                  <a:cxnLst>
                    <a:cxn ang="0">
                      <a:pos x="13" y="28"/>
                    </a:cxn>
                    <a:cxn ang="0">
                      <a:pos x="29" y="2"/>
                    </a:cxn>
                    <a:cxn ang="0">
                      <a:pos x="43" y="4"/>
                    </a:cxn>
                    <a:cxn ang="0">
                      <a:pos x="39" y="26"/>
                    </a:cxn>
                    <a:cxn ang="0">
                      <a:pos x="13" y="74"/>
                    </a:cxn>
                    <a:cxn ang="0">
                      <a:pos x="7" y="60"/>
                    </a:cxn>
                    <a:cxn ang="0">
                      <a:pos x="3" y="36"/>
                    </a:cxn>
                    <a:cxn ang="0">
                      <a:pos x="13" y="28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7" name="Freeform 49"/>
                <p:cNvSpPr>
                  <a:spLocks noChangeArrowheads="1"/>
                </p:cNvSpPr>
                <p:nvPr/>
              </p:nvSpPr>
              <p:spPr bwMode="auto">
                <a:xfrm>
                  <a:off x="2770" y="440"/>
                  <a:ext cx="23" cy="26"/>
                </a:xfrm>
                <a:custGeom>
                  <a:avLst/>
                  <a:gdLst/>
                  <a:ahLst/>
                  <a:cxnLst>
                    <a:cxn ang="0">
                      <a:pos x="7" y="16"/>
                    </a:cxn>
                    <a:cxn ang="0">
                      <a:pos x="5" y="30"/>
                    </a:cxn>
                    <a:cxn ang="0">
                      <a:pos x="7" y="16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8" name="Freeform 50"/>
                <p:cNvSpPr>
                  <a:spLocks noChangeArrowheads="1"/>
                </p:cNvSpPr>
                <p:nvPr/>
              </p:nvSpPr>
              <p:spPr bwMode="auto">
                <a:xfrm>
                  <a:off x="367" y="183"/>
                  <a:ext cx="1119" cy="954"/>
                </a:xfrm>
                <a:custGeom>
                  <a:avLst/>
                  <a:gdLst/>
                  <a:ahLst/>
                  <a:cxnLst>
                    <a:cxn ang="0">
                      <a:pos x="481" y="464"/>
                    </a:cxn>
                    <a:cxn ang="0">
                      <a:pos x="486" y="451"/>
                    </a:cxn>
                    <a:cxn ang="0">
                      <a:pos x="500" y="413"/>
                    </a:cxn>
                    <a:cxn ang="0">
                      <a:pos x="309" y="287"/>
                    </a:cxn>
                    <a:cxn ang="0">
                      <a:pos x="282" y="346"/>
                    </a:cxn>
                    <a:cxn ang="0">
                      <a:pos x="303" y="556"/>
                    </a:cxn>
                    <a:cxn ang="0">
                      <a:pos x="282" y="494"/>
                    </a:cxn>
                    <a:cxn ang="0">
                      <a:pos x="242" y="439"/>
                    </a:cxn>
                    <a:cxn ang="0">
                      <a:pos x="245" y="413"/>
                    </a:cxn>
                    <a:cxn ang="0">
                      <a:pos x="247" y="394"/>
                    </a:cxn>
                    <a:cxn ang="0">
                      <a:pos x="220" y="375"/>
                    </a:cxn>
                    <a:cxn ang="0">
                      <a:pos x="194" y="346"/>
                    </a:cxn>
                    <a:cxn ang="0">
                      <a:pos x="148" y="354"/>
                    </a:cxn>
                    <a:cxn ang="0">
                      <a:pos x="126" y="365"/>
                    </a:cxn>
                    <a:cxn ang="0">
                      <a:pos x="78" y="365"/>
                    </a:cxn>
                    <a:cxn ang="0">
                      <a:pos x="22" y="312"/>
                    </a:cxn>
                    <a:cxn ang="0">
                      <a:pos x="11" y="295"/>
                    </a:cxn>
                    <a:cxn ang="0">
                      <a:pos x="0" y="264"/>
                    </a:cxn>
                    <a:cxn ang="0">
                      <a:pos x="24" y="213"/>
                    </a:cxn>
                    <a:cxn ang="0">
                      <a:pos x="32" y="181"/>
                    </a:cxn>
                    <a:cxn ang="0">
                      <a:pos x="51" y="143"/>
                    </a:cxn>
                    <a:cxn ang="0">
                      <a:pos x="81" y="116"/>
                    </a:cxn>
                    <a:cxn ang="0">
                      <a:pos x="167" y="67"/>
                    </a:cxn>
                    <a:cxn ang="0">
                      <a:pos x="220" y="30"/>
                    </a:cxn>
                    <a:cxn ang="0">
                      <a:pos x="258" y="6"/>
                    </a:cxn>
                    <a:cxn ang="0">
                      <a:pos x="363" y="2"/>
                    </a:cxn>
                    <a:cxn ang="0">
                      <a:pos x="398" y="0"/>
                    </a:cxn>
                    <a:cxn ang="0">
                      <a:pos x="384" y="34"/>
                    </a:cxn>
                    <a:cxn ang="0">
                      <a:pos x="443" y="84"/>
                    </a:cxn>
                    <a:cxn ang="0">
                      <a:pos x="497" y="74"/>
                    </a:cxn>
                    <a:cxn ang="0">
                      <a:pos x="529" y="82"/>
                    </a:cxn>
                    <a:cxn ang="0">
                      <a:pos x="559" y="97"/>
                    </a:cxn>
                    <a:cxn ang="0">
                      <a:pos x="572" y="188"/>
                    </a:cxn>
                    <a:cxn ang="0">
                      <a:pos x="572" y="240"/>
                    </a:cxn>
                    <a:cxn ang="0">
                      <a:pos x="599" y="283"/>
                    </a:cxn>
                    <a:cxn ang="0">
                      <a:pos x="645" y="300"/>
                    </a:cxn>
                    <a:cxn ang="0">
                      <a:pos x="680" y="295"/>
                    </a:cxn>
                    <a:cxn ang="0">
                      <a:pos x="664" y="340"/>
                    </a:cxn>
                    <a:cxn ang="0">
                      <a:pos x="599" y="407"/>
                    </a:cxn>
                    <a:cxn ang="0">
                      <a:pos x="548" y="485"/>
                    </a:cxn>
                    <a:cxn ang="0">
                      <a:pos x="556" y="508"/>
                    </a:cxn>
                    <a:cxn ang="0">
                      <a:pos x="435" y="556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99" name="Freeform 51"/>
                <p:cNvSpPr>
                  <a:spLocks noChangeArrowheads="1"/>
                </p:cNvSpPr>
                <p:nvPr/>
              </p:nvSpPr>
              <p:spPr bwMode="auto">
                <a:xfrm>
                  <a:off x="801" y="542"/>
                  <a:ext cx="421" cy="595"/>
                </a:xfrm>
                <a:custGeom>
                  <a:avLst/>
                  <a:gdLst/>
                  <a:ahLst/>
                  <a:cxnLst>
                    <a:cxn ang="0">
                      <a:pos x="243" y="347"/>
                    </a:cxn>
                    <a:cxn ang="0">
                      <a:pos x="233" y="301"/>
                    </a:cxn>
                    <a:cxn ang="0">
                      <a:pos x="217" y="288"/>
                    </a:cxn>
                    <a:cxn ang="0">
                      <a:pos x="215" y="269"/>
                    </a:cxn>
                    <a:cxn ang="0">
                      <a:pos x="209" y="254"/>
                    </a:cxn>
                    <a:cxn ang="0">
                      <a:pos x="209" y="229"/>
                    </a:cxn>
                    <a:cxn ang="0">
                      <a:pos x="207" y="214"/>
                    </a:cxn>
                    <a:cxn ang="0">
                      <a:pos x="228" y="202"/>
                    </a:cxn>
                    <a:cxn ang="0">
                      <a:pos x="257" y="197"/>
                    </a:cxn>
                    <a:cxn ang="0">
                      <a:pos x="257" y="136"/>
                    </a:cxn>
                    <a:cxn ang="0">
                      <a:pos x="54" y="96"/>
                    </a:cxn>
                    <a:cxn ang="0">
                      <a:pos x="32" y="98"/>
                    </a:cxn>
                    <a:cxn ang="0">
                      <a:pos x="16" y="102"/>
                    </a:cxn>
                    <a:cxn ang="0">
                      <a:pos x="0" y="149"/>
                    </a:cxn>
                    <a:cxn ang="0">
                      <a:pos x="93" y="346"/>
                    </a:cxn>
                    <a:cxn ang="0">
                      <a:pos x="243" y="347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0" name="Freeform 52"/>
                <p:cNvSpPr>
                  <a:spLocks noChangeArrowheads="1"/>
                </p:cNvSpPr>
                <p:nvPr/>
              </p:nvSpPr>
              <p:spPr bwMode="auto">
                <a:xfrm>
                  <a:off x="1543" y="984"/>
                  <a:ext cx="17" cy="32"/>
                </a:xfrm>
                <a:custGeom>
                  <a:avLst/>
                  <a:gdLst/>
                  <a:ahLst/>
                  <a:cxnLst>
                    <a:cxn ang="0">
                      <a:pos x="7" y="25"/>
                    </a:cxn>
                    <a:cxn ang="0">
                      <a:pos x="19" y="21"/>
                    </a:cxn>
                    <a:cxn ang="0">
                      <a:pos x="7" y="2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1" name="Freeform 53"/>
                <p:cNvSpPr>
                  <a:spLocks noChangeArrowheads="1"/>
                </p:cNvSpPr>
                <p:nvPr/>
              </p:nvSpPr>
              <p:spPr bwMode="auto">
                <a:xfrm>
                  <a:off x="1520" y="677"/>
                  <a:ext cx="23" cy="19"/>
                </a:xfrm>
                <a:custGeom>
                  <a:avLst/>
                  <a:gdLst/>
                  <a:ahLst/>
                  <a:cxnLst>
                    <a:cxn ang="0">
                      <a:pos x="12" y="12"/>
                    </a:cxn>
                    <a:cxn ang="0">
                      <a:pos x="16" y="0"/>
                    </a:cxn>
                    <a:cxn ang="0">
                      <a:pos x="20" y="12"/>
                    </a:cxn>
                    <a:cxn ang="0">
                      <a:pos x="8" y="20"/>
                    </a:cxn>
                    <a:cxn ang="0">
                      <a:pos x="12" y="12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2" name="Freeform 54"/>
                <p:cNvSpPr>
                  <a:spLocks noChangeArrowheads="1"/>
                </p:cNvSpPr>
                <p:nvPr/>
              </p:nvSpPr>
              <p:spPr bwMode="auto">
                <a:xfrm>
                  <a:off x="499" y="300"/>
                  <a:ext cx="64" cy="26"/>
                </a:xfrm>
                <a:custGeom>
                  <a:avLst/>
                  <a:gdLst/>
                  <a:ahLst/>
                  <a:cxnLst>
                    <a:cxn ang="0">
                      <a:pos x="24" y="18"/>
                    </a:cxn>
                    <a:cxn ang="0">
                      <a:pos x="32" y="6"/>
                    </a:cxn>
                    <a:cxn ang="0">
                      <a:pos x="36" y="30"/>
                    </a:cxn>
                    <a:cxn ang="0">
                      <a:pos x="24" y="18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3" name="Freeform 55"/>
                <p:cNvSpPr>
                  <a:spLocks noChangeArrowheads="1"/>
                </p:cNvSpPr>
                <p:nvPr/>
              </p:nvSpPr>
              <p:spPr bwMode="auto">
                <a:xfrm>
                  <a:off x="1280" y="52"/>
                  <a:ext cx="761" cy="627"/>
                </a:xfrm>
                <a:custGeom>
                  <a:avLst/>
                  <a:gdLst/>
                  <a:ahLst/>
                  <a:cxnLst>
                    <a:cxn ang="0">
                      <a:pos x="473" y="464"/>
                    </a:cxn>
                    <a:cxn ang="0">
                      <a:pos x="393" y="452"/>
                    </a:cxn>
                    <a:cxn ang="0">
                      <a:pos x="325" y="412"/>
                    </a:cxn>
                    <a:cxn ang="0">
                      <a:pos x="265" y="400"/>
                    </a:cxn>
                    <a:cxn ang="0">
                      <a:pos x="237" y="416"/>
                    </a:cxn>
                    <a:cxn ang="0">
                      <a:pos x="261" y="428"/>
                    </a:cxn>
                    <a:cxn ang="0">
                      <a:pos x="293" y="468"/>
                    </a:cxn>
                    <a:cxn ang="0">
                      <a:pos x="321" y="476"/>
                    </a:cxn>
                    <a:cxn ang="0">
                      <a:pos x="333" y="536"/>
                    </a:cxn>
                    <a:cxn ang="0">
                      <a:pos x="313" y="552"/>
                    </a:cxn>
                    <a:cxn ang="0">
                      <a:pos x="261" y="616"/>
                    </a:cxn>
                    <a:cxn ang="0">
                      <a:pos x="225" y="628"/>
                    </a:cxn>
                    <a:cxn ang="0">
                      <a:pos x="97" y="696"/>
                    </a:cxn>
                    <a:cxn ang="0">
                      <a:pos x="77" y="616"/>
                    </a:cxn>
                    <a:cxn ang="0">
                      <a:pos x="45" y="524"/>
                    </a:cxn>
                    <a:cxn ang="0">
                      <a:pos x="33" y="448"/>
                    </a:cxn>
                    <a:cxn ang="0">
                      <a:pos x="53" y="344"/>
                    </a:cxn>
                    <a:cxn ang="0">
                      <a:pos x="17" y="392"/>
                    </a:cxn>
                    <a:cxn ang="0">
                      <a:pos x="81" y="280"/>
                    </a:cxn>
                    <a:cxn ang="0">
                      <a:pos x="113" y="204"/>
                    </a:cxn>
                    <a:cxn ang="0">
                      <a:pos x="37" y="204"/>
                    </a:cxn>
                    <a:cxn ang="0">
                      <a:pos x="1" y="196"/>
                    </a:cxn>
                    <a:cxn ang="0">
                      <a:pos x="25" y="140"/>
                    </a:cxn>
                    <a:cxn ang="0">
                      <a:pos x="97" y="112"/>
                    </a:cxn>
                    <a:cxn ang="0">
                      <a:pos x="221" y="124"/>
                    </a:cxn>
                    <a:cxn ang="0">
                      <a:pos x="229" y="64"/>
                    </a:cxn>
                    <a:cxn ang="0">
                      <a:pos x="261" y="0"/>
                    </a:cxn>
                    <a:cxn ang="0">
                      <a:pos x="357" y="44"/>
                    </a:cxn>
                    <a:cxn ang="0">
                      <a:pos x="329" y="88"/>
                    </a:cxn>
                    <a:cxn ang="0">
                      <a:pos x="301" y="176"/>
                    </a:cxn>
                    <a:cxn ang="0">
                      <a:pos x="361" y="192"/>
                    </a:cxn>
                    <a:cxn ang="0">
                      <a:pos x="373" y="136"/>
                    </a:cxn>
                    <a:cxn ang="0">
                      <a:pos x="417" y="92"/>
                    </a:cxn>
                    <a:cxn ang="0">
                      <a:pos x="497" y="88"/>
                    </a:cxn>
                    <a:cxn ang="0">
                      <a:pos x="529" y="52"/>
                    </a:cxn>
                    <a:cxn ang="0">
                      <a:pos x="541" y="460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4" name="Freeform 56"/>
                <p:cNvSpPr>
                  <a:spLocks noChangeArrowheads="1"/>
                </p:cNvSpPr>
                <p:nvPr/>
              </p:nvSpPr>
              <p:spPr bwMode="auto">
                <a:xfrm>
                  <a:off x="759" y="3"/>
                  <a:ext cx="1528" cy="256"/>
                </a:xfrm>
                <a:custGeom>
                  <a:avLst/>
                  <a:gdLst/>
                  <a:ahLst/>
                  <a:cxnLst>
                    <a:cxn ang="0">
                      <a:pos x="825" y="0"/>
                    </a:cxn>
                    <a:cxn ang="0">
                      <a:pos x="143" y="29"/>
                    </a:cxn>
                    <a:cxn ang="0">
                      <a:pos x="91" y="42"/>
                    </a:cxn>
                    <a:cxn ang="0">
                      <a:pos x="62" y="42"/>
                    </a:cxn>
                    <a:cxn ang="0">
                      <a:pos x="22" y="77"/>
                    </a:cxn>
                    <a:cxn ang="0">
                      <a:pos x="0" y="105"/>
                    </a:cxn>
                    <a:cxn ang="0">
                      <a:pos x="59" y="115"/>
                    </a:cxn>
                    <a:cxn ang="0">
                      <a:pos x="97" y="96"/>
                    </a:cxn>
                    <a:cxn ang="0">
                      <a:pos x="108" y="84"/>
                    </a:cxn>
                    <a:cxn ang="0">
                      <a:pos x="167" y="52"/>
                    </a:cxn>
                    <a:cxn ang="0">
                      <a:pos x="215" y="46"/>
                    </a:cxn>
                    <a:cxn ang="0">
                      <a:pos x="237" y="94"/>
                    </a:cxn>
                    <a:cxn ang="0">
                      <a:pos x="188" y="109"/>
                    </a:cxn>
                    <a:cxn ang="0">
                      <a:pos x="231" y="113"/>
                    </a:cxn>
                    <a:cxn ang="0">
                      <a:pos x="250" y="90"/>
                    </a:cxn>
                    <a:cxn ang="0">
                      <a:pos x="266" y="92"/>
                    </a:cxn>
                    <a:cxn ang="0">
                      <a:pos x="253" y="54"/>
                    </a:cxn>
                    <a:cxn ang="0">
                      <a:pos x="266" y="44"/>
                    </a:cxn>
                    <a:cxn ang="0">
                      <a:pos x="277" y="88"/>
                    </a:cxn>
                    <a:cxn ang="0">
                      <a:pos x="266" y="113"/>
                    </a:cxn>
                    <a:cxn ang="0">
                      <a:pos x="296" y="130"/>
                    </a:cxn>
                    <a:cxn ang="0">
                      <a:pos x="299" y="92"/>
                    </a:cxn>
                    <a:cxn ang="0">
                      <a:pos x="331" y="103"/>
                    </a:cxn>
                    <a:cxn ang="0">
                      <a:pos x="382" y="73"/>
                    </a:cxn>
                    <a:cxn ang="0">
                      <a:pos x="409" y="50"/>
                    </a:cxn>
                    <a:cxn ang="0">
                      <a:pos x="439" y="56"/>
                    </a:cxn>
                    <a:cxn ang="0">
                      <a:pos x="455" y="50"/>
                    </a:cxn>
                    <a:cxn ang="0">
                      <a:pos x="431" y="44"/>
                    </a:cxn>
                    <a:cxn ang="0">
                      <a:pos x="474" y="35"/>
                    </a:cxn>
                    <a:cxn ang="0">
                      <a:pos x="544" y="54"/>
                    </a:cxn>
                    <a:cxn ang="0">
                      <a:pos x="581" y="42"/>
                    </a:cxn>
                    <a:cxn ang="0">
                      <a:pos x="584" y="63"/>
                    </a:cxn>
                    <a:cxn ang="0">
                      <a:pos x="568" y="101"/>
                    </a:cxn>
                    <a:cxn ang="0">
                      <a:pos x="611" y="88"/>
                    </a:cxn>
                    <a:cxn ang="0">
                      <a:pos x="624" y="80"/>
                    </a:cxn>
                    <a:cxn ang="0">
                      <a:pos x="648" y="61"/>
                    </a:cxn>
                    <a:cxn ang="0">
                      <a:pos x="794" y="84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5" name="Freeform 57"/>
                <p:cNvSpPr>
                  <a:spLocks noChangeArrowheads="1"/>
                </p:cNvSpPr>
                <p:nvPr/>
              </p:nvSpPr>
              <p:spPr bwMode="auto">
                <a:xfrm>
                  <a:off x="1070" y="97"/>
                  <a:ext cx="33" cy="28"/>
                </a:xfrm>
                <a:custGeom>
                  <a:avLst/>
                  <a:gdLst/>
                  <a:ahLst/>
                  <a:cxnLst>
                    <a:cxn ang="0">
                      <a:pos x="3" y="28"/>
                    </a:cxn>
                    <a:cxn ang="0">
                      <a:pos x="31" y="0"/>
                    </a:cxn>
                    <a:cxn ang="0">
                      <a:pos x="19" y="24"/>
                    </a:cxn>
                    <a:cxn ang="0">
                      <a:pos x="3" y="28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6" name="Freeform 58"/>
                <p:cNvSpPr>
                  <a:spLocks noChangeArrowheads="1"/>
                </p:cNvSpPr>
                <p:nvPr/>
              </p:nvSpPr>
              <p:spPr bwMode="auto">
                <a:xfrm>
                  <a:off x="1030" y="135"/>
                  <a:ext cx="50" cy="30"/>
                </a:xfrm>
                <a:custGeom>
                  <a:avLst/>
                  <a:gdLst/>
                  <a:ahLst/>
                  <a:cxnLst>
                    <a:cxn ang="0">
                      <a:pos x="6" y="32"/>
                    </a:cxn>
                    <a:cxn ang="0">
                      <a:pos x="22" y="0"/>
                    </a:cxn>
                    <a:cxn ang="0">
                      <a:pos x="38" y="4"/>
                    </a:cxn>
                    <a:cxn ang="0">
                      <a:pos x="6" y="32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7" name="Freeform 59"/>
                <p:cNvSpPr>
                  <a:spLocks noChangeArrowheads="1"/>
                </p:cNvSpPr>
                <p:nvPr/>
              </p:nvSpPr>
              <p:spPr bwMode="auto">
                <a:xfrm>
                  <a:off x="1191" y="246"/>
                  <a:ext cx="83" cy="15"/>
                </a:xfrm>
                <a:custGeom>
                  <a:avLst/>
                  <a:gdLst/>
                  <a:ahLst/>
                  <a:cxnLst>
                    <a:cxn ang="0">
                      <a:pos x="37" y="18"/>
                    </a:cxn>
                    <a:cxn ang="0">
                      <a:pos x="25" y="2"/>
                    </a:cxn>
                    <a:cxn ang="0">
                      <a:pos x="37" y="18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8" name="Freeform 60"/>
                <p:cNvSpPr>
                  <a:spLocks noChangeArrowheads="1"/>
                </p:cNvSpPr>
                <p:nvPr/>
              </p:nvSpPr>
              <p:spPr bwMode="auto">
                <a:xfrm>
                  <a:off x="1334" y="243"/>
                  <a:ext cx="46" cy="41"/>
                </a:xfrm>
                <a:custGeom>
                  <a:avLst/>
                  <a:gdLst/>
                  <a:ahLst/>
                  <a:cxnLst>
                    <a:cxn ang="0">
                      <a:pos x="0" y="21"/>
                    </a:cxn>
                    <a:cxn ang="0">
                      <a:pos x="12" y="9"/>
                    </a:cxn>
                    <a:cxn ang="0">
                      <a:pos x="0" y="21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09" name="Freeform 61"/>
                <p:cNvSpPr>
                  <a:spLocks noChangeArrowheads="1"/>
                </p:cNvSpPr>
                <p:nvPr/>
              </p:nvSpPr>
              <p:spPr bwMode="auto">
                <a:xfrm>
                  <a:off x="953" y="132"/>
                  <a:ext cx="36" cy="26"/>
                </a:xfrm>
                <a:custGeom>
                  <a:avLst/>
                  <a:gdLst/>
                  <a:ahLst/>
                  <a:cxnLst>
                    <a:cxn ang="0">
                      <a:pos x="7" y="22"/>
                    </a:cxn>
                    <a:cxn ang="0">
                      <a:pos x="31" y="10"/>
                    </a:cxn>
                    <a:cxn ang="0">
                      <a:pos x="7" y="22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rgbClr val="CCB374"/>
                </a:soli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110" name="Group 62"/>
              <p:cNvGrpSpPr>
                <a:grpSpLocks/>
              </p:cNvGrpSpPr>
              <p:nvPr/>
            </p:nvGrpSpPr>
            <p:grpSpPr bwMode="auto">
              <a:xfrm>
                <a:off x="8" y="3"/>
                <a:ext cx="6325" cy="1125"/>
                <a:chOff x="8" y="3"/>
                <a:chExt cx="6325" cy="1125"/>
              </a:xfrm>
            </p:grpSpPr>
            <p:sp>
              <p:nvSpPr>
                <p:cNvPr id="2111" name="Line 63"/>
                <p:cNvSpPr>
                  <a:spLocks noChangeShapeType="1"/>
                </p:cNvSpPr>
                <p:nvPr/>
              </p:nvSpPr>
              <p:spPr bwMode="auto">
                <a:xfrm>
                  <a:off x="8" y="599"/>
                  <a:ext cx="6326" cy="1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12" name="Line 64"/>
                <p:cNvSpPr>
                  <a:spLocks noChangeShapeType="1"/>
                </p:cNvSpPr>
                <p:nvPr/>
              </p:nvSpPr>
              <p:spPr bwMode="auto">
                <a:xfrm>
                  <a:off x="519" y="3"/>
                  <a:ext cx="1" cy="1126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13" name="Line 65"/>
                <p:cNvSpPr>
                  <a:spLocks noChangeShapeType="1"/>
                </p:cNvSpPr>
                <p:nvPr/>
              </p:nvSpPr>
              <p:spPr bwMode="auto">
                <a:xfrm>
                  <a:off x="1108" y="3"/>
                  <a:ext cx="1" cy="1126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14" name="Line 66"/>
                <p:cNvSpPr>
                  <a:spLocks noChangeShapeType="1"/>
                </p:cNvSpPr>
                <p:nvPr/>
              </p:nvSpPr>
              <p:spPr bwMode="auto">
                <a:xfrm>
                  <a:off x="1698" y="3"/>
                  <a:ext cx="1" cy="1126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15" name="Line 67"/>
                <p:cNvSpPr>
                  <a:spLocks noChangeShapeType="1"/>
                </p:cNvSpPr>
                <p:nvPr/>
              </p:nvSpPr>
              <p:spPr bwMode="auto">
                <a:xfrm>
                  <a:off x="2287" y="3"/>
                  <a:ext cx="1" cy="1126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16" name="Line 68"/>
                <p:cNvSpPr>
                  <a:spLocks noChangeShapeType="1"/>
                </p:cNvSpPr>
                <p:nvPr/>
              </p:nvSpPr>
              <p:spPr bwMode="auto">
                <a:xfrm>
                  <a:off x="2876" y="3"/>
                  <a:ext cx="1" cy="1126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17" name="Line 69"/>
                <p:cNvSpPr>
                  <a:spLocks noChangeShapeType="1"/>
                </p:cNvSpPr>
                <p:nvPr/>
              </p:nvSpPr>
              <p:spPr bwMode="auto">
                <a:xfrm>
                  <a:off x="3465" y="3"/>
                  <a:ext cx="1" cy="1126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18" name="Line 70"/>
                <p:cNvSpPr>
                  <a:spLocks noChangeShapeType="1"/>
                </p:cNvSpPr>
                <p:nvPr/>
              </p:nvSpPr>
              <p:spPr bwMode="auto">
                <a:xfrm>
                  <a:off x="4054" y="3"/>
                  <a:ext cx="1" cy="1126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19" name="Line 71"/>
                <p:cNvSpPr>
                  <a:spLocks noChangeShapeType="1"/>
                </p:cNvSpPr>
                <p:nvPr/>
              </p:nvSpPr>
              <p:spPr bwMode="auto">
                <a:xfrm>
                  <a:off x="4644" y="3"/>
                  <a:ext cx="1" cy="1126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0" name="Line 72"/>
                <p:cNvSpPr>
                  <a:spLocks noChangeShapeType="1"/>
                </p:cNvSpPr>
                <p:nvPr/>
              </p:nvSpPr>
              <p:spPr bwMode="auto">
                <a:xfrm>
                  <a:off x="5233" y="3"/>
                  <a:ext cx="1" cy="1126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1" name="Line 73"/>
                <p:cNvSpPr>
                  <a:spLocks noChangeShapeType="1"/>
                </p:cNvSpPr>
                <p:nvPr/>
              </p:nvSpPr>
              <p:spPr bwMode="auto">
                <a:xfrm>
                  <a:off x="5822" y="3"/>
                  <a:ext cx="1" cy="1126"/>
                </a:xfrm>
                <a:prstGeom prst="line">
                  <a:avLst/>
                </a:prstGeom>
                <a:noFill/>
                <a:ln w="9360">
                  <a:solidFill>
                    <a:srgbClr val="CCB374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2122" name="Group 74"/>
              <p:cNvGrpSpPr>
                <a:grpSpLocks/>
              </p:cNvGrpSpPr>
              <p:nvPr/>
            </p:nvGrpSpPr>
            <p:grpSpPr bwMode="auto">
              <a:xfrm>
                <a:off x="400" y="-2"/>
                <a:ext cx="5421" cy="1138"/>
                <a:chOff x="400" y="-2"/>
                <a:chExt cx="5421" cy="1138"/>
              </a:xfrm>
            </p:grpSpPr>
            <p:sp>
              <p:nvSpPr>
                <p:cNvPr id="2123" name="Line 75"/>
                <p:cNvSpPr>
                  <a:spLocks noChangeShapeType="1"/>
                </p:cNvSpPr>
                <p:nvPr/>
              </p:nvSpPr>
              <p:spPr bwMode="auto">
                <a:xfrm>
                  <a:off x="4644" y="0"/>
                  <a:ext cx="1" cy="382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4" name="Line 76"/>
                <p:cNvSpPr>
                  <a:spLocks noChangeShapeType="1"/>
                </p:cNvSpPr>
                <p:nvPr/>
              </p:nvSpPr>
              <p:spPr bwMode="auto">
                <a:xfrm>
                  <a:off x="4959" y="598"/>
                  <a:ext cx="180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5" name="Line 77"/>
                <p:cNvSpPr>
                  <a:spLocks noChangeShapeType="1"/>
                </p:cNvSpPr>
                <p:nvPr/>
              </p:nvSpPr>
              <p:spPr bwMode="auto">
                <a:xfrm>
                  <a:off x="5233" y="647"/>
                  <a:ext cx="1" cy="76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6" name="Line 78"/>
                <p:cNvSpPr>
                  <a:spLocks noChangeShapeType="1"/>
                </p:cNvSpPr>
                <p:nvPr/>
              </p:nvSpPr>
              <p:spPr bwMode="auto">
                <a:xfrm>
                  <a:off x="5822" y="916"/>
                  <a:ext cx="1" cy="213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7" name="Line 79"/>
                <p:cNvSpPr>
                  <a:spLocks noChangeShapeType="1"/>
                </p:cNvSpPr>
                <p:nvPr/>
              </p:nvSpPr>
              <p:spPr bwMode="auto">
                <a:xfrm>
                  <a:off x="2875" y="12"/>
                  <a:ext cx="1" cy="167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8" name="Line 80"/>
                <p:cNvSpPr>
                  <a:spLocks noChangeShapeType="1"/>
                </p:cNvSpPr>
                <p:nvPr/>
              </p:nvSpPr>
              <p:spPr bwMode="auto">
                <a:xfrm>
                  <a:off x="2287" y="3"/>
                  <a:ext cx="1" cy="908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29" name="Line 81"/>
                <p:cNvSpPr>
                  <a:spLocks noChangeShapeType="1"/>
                </p:cNvSpPr>
                <p:nvPr/>
              </p:nvSpPr>
              <p:spPr bwMode="auto">
                <a:xfrm flipH="1">
                  <a:off x="2217" y="598"/>
                  <a:ext cx="178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0" name="Line 82"/>
                <p:cNvSpPr>
                  <a:spLocks noChangeShapeType="1"/>
                </p:cNvSpPr>
                <p:nvPr/>
              </p:nvSpPr>
              <p:spPr bwMode="auto">
                <a:xfrm>
                  <a:off x="1873" y="598"/>
                  <a:ext cx="155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1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1356" y="598"/>
                  <a:ext cx="213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2" name="Line 84"/>
                <p:cNvSpPr>
                  <a:spLocks noChangeShapeType="1"/>
                </p:cNvSpPr>
                <p:nvPr/>
              </p:nvSpPr>
              <p:spPr bwMode="auto">
                <a:xfrm>
                  <a:off x="400" y="598"/>
                  <a:ext cx="899" cy="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3" name="Line 85"/>
                <p:cNvSpPr>
                  <a:spLocks noChangeShapeType="1"/>
                </p:cNvSpPr>
                <p:nvPr/>
              </p:nvSpPr>
              <p:spPr bwMode="auto">
                <a:xfrm>
                  <a:off x="1103" y="335"/>
                  <a:ext cx="1" cy="803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4" name="Line 86"/>
                <p:cNvSpPr>
                  <a:spLocks noChangeShapeType="1"/>
                </p:cNvSpPr>
                <p:nvPr/>
              </p:nvSpPr>
              <p:spPr bwMode="auto">
                <a:xfrm>
                  <a:off x="519" y="383"/>
                  <a:ext cx="1" cy="420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5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1108" y="-3"/>
                  <a:ext cx="1" cy="75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6" name="Line 88"/>
                <p:cNvSpPr>
                  <a:spLocks noChangeShapeType="1"/>
                </p:cNvSpPr>
                <p:nvPr/>
              </p:nvSpPr>
              <p:spPr bwMode="auto">
                <a:xfrm>
                  <a:off x="1697" y="189"/>
                  <a:ext cx="1" cy="258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137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1697" y="2"/>
                  <a:ext cx="1" cy="61"/>
                </a:xfrm>
                <a:prstGeom prst="line">
                  <a:avLst/>
                </a:prstGeom>
                <a:noFill/>
                <a:ln w="9360">
                  <a:solidFill>
                    <a:srgbClr val="E5D093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pic>
          <p:nvPicPr>
            <p:cNvPr id="2138" name="Picture 90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370" y="1726"/>
              <a:ext cx="760" cy="70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</p:grpSp>
      <p:sp>
        <p:nvSpPr>
          <p:cNvPr id="2139" name="Rectangle 91"/>
          <p:cNvSpPr>
            <a:spLocks noGrp="1" noChangeArrowheads="1"/>
          </p:cNvSpPr>
          <p:nvPr>
            <p:ph type="title"/>
          </p:nvPr>
        </p:nvSpPr>
        <p:spPr bwMode="auto">
          <a:xfrm>
            <a:off x="2016125" y="2016125"/>
            <a:ext cx="7642225" cy="2601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800" tIns="50400" rIns="100800" bIns="504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140" name="Rectangle 92"/>
          <p:cNvSpPr>
            <a:spLocks noGrp="1" noChangeArrowheads="1"/>
          </p:cNvSpPr>
          <p:nvPr>
            <p:ph type="dt"/>
          </p:nvPr>
        </p:nvSpPr>
        <p:spPr bwMode="auto">
          <a:xfrm>
            <a:off x="587375" y="6972300"/>
            <a:ext cx="2098675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800" tIns="50400" rIns="100800" bIns="504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tabLst>
                <a:tab pos="723900" algn="l"/>
                <a:tab pos="1447800" algn="l"/>
              </a:tabLst>
              <a:defRPr sz="1500">
                <a:solidFill>
                  <a:srgbClr val="000000"/>
                </a:solidFill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2141" name="Rectangle 93"/>
          <p:cNvSpPr>
            <a:spLocks noGrp="1" noChangeArrowheads="1"/>
          </p:cNvSpPr>
          <p:nvPr>
            <p:ph type="ftr"/>
          </p:nvPr>
        </p:nvSpPr>
        <p:spPr bwMode="auto">
          <a:xfrm>
            <a:off x="3529013" y="6972300"/>
            <a:ext cx="3189287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800" tIns="50400" rIns="100800" bIns="504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500">
                <a:solidFill>
                  <a:srgbClr val="000000"/>
                </a:solidFill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142" name="Rectangle 94"/>
          <p:cNvSpPr>
            <a:spLocks noGrp="1" noChangeArrowheads="1"/>
          </p:cNvSpPr>
          <p:nvPr>
            <p:ph type="sldNum"/>
          </p:nvPr>
        </p:nvSpPr>
        <p:spPr bwMode="auto">
          <a:xfrm>
            <a:off x="7561263" y="6972300"/>
            <a:ext cx="2097087" cy="50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800" tIns="50400" rIns="100800" bIns="504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tabLst>
                <a:tab pos="723900" algn="l"/>
                <a:tab pos="1447800" algn="l"/>
              </a:tabLst>
              <a:defRPr sz="1500">
                <a:solidFill>
                  <a:srgbClr val="000000"/>
                </a:solidFill>
                <a:cs typeface="+mn-cs"/>
              </a:defRPr>
            </a:lvl1pPr>
          </a:lstStyle>
          <a:p>
            <a:fld id="{BC321F5C-5905-4844-B958-4F1C911EED7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143" name="Rectangle 9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2pPr>
      <a:lvl3pPr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3pPr>
      <a:lvl4pPr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4pPr>
      <a:lvl5pPr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buClr>
          <a:srgbClr val="CC6600"/>
        </a:buClr>
        <a:buSzPct val="100000"/>
        <a:buFont typeface="Times New Roman" charset="0"/>
        <a:defRPr sz="4900" i="1">
          <a:solidFill>
            <a:srgbClr val="CC6600"/>
          </a:solidFill>
          <a:latin typeface="Times New Roman" charset="0"/>
          <a:cs typeface="DejaVu Sans" charset="0"/>
        </a:defRPr>
      </a:lvl9pPr>
    </p:titleStyle>
    <p:bodyStyle>
      <a:lvl1pPr marL="376238" indent="-376238" algn="l" defTabSz="457200" rtl="0" fontAlgn="base">
        <a:spcBef>
          <a:spcPts val="875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Blip>
          <a:blip r:embed="rId15"/>
        </a:buBlip>
        <a:defRPr sz="3500">
          <a:solidFill>
            <a:srgbClr val="000000"/>
          </a:solidFill>
          <a:latin typeface="+mn-lt"/>
          <a:ea typeface="+mn-ea"/>
          <a:cs typeface="+mn-cs"/>
        </a:defRPr>
      </a:lvl1pPr>
      <a:lvl2pPr marL="817563" indent="-315913" algn="l" defTabSz="457200" rtl="0" fontAlgn="base">
        <a:spcBef>
          <a:spcPts val="775"/>
        </a:spcBef>
        <a:spcAft>
          <a:spcPct val="0"/>
        </a:spcAft>
        <a:buClr>
          <a:srgbClr val="000000"/>
        </a:buClr>
        <a:buSzPct val="97000"/>
        <a:buFont typeface="Tahoma" pitchFamily="34" charset="0"/>
        <a:buBlip>
          <a:blip r:embed="rId16"/>
        </a:buBlip>
        <a:defRPr sz="3100">
          <a:solidFill>
            <a:srgbClr val="000000"/>
          </a:solidFill>
          <a:latin typeface="+mn-lt"/>
          <a:cs typeface="+mn-cs"/>
        </a:defRPr>
      </a:lvl2pPr>
      <a:lvl3pPr marL="1258888" indent="-250825" algn="l" defTabSz="457200" rtl="0" fontAlgn="base">
        <a:spcBef>
          <a:spcPts val="6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•"/>
        <a:defRPr sz="2600">
          <a:solidFill>
            <a:srgbClr val="000000"/>
          </a:solidFill>
          <a:latin typeface="+mn-lt"/>
          <a:cs typeface="+mn-cs"/>
        </a:defRPr>
      </a:lvl3pPr>
      <a:lvl4pPr marL="1762125" indent="-250825" algn="l" defTabSz="457200" rtl="0" fontAlgn="base">
        <a:spcBef>
          <a:spcPts val="5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–"/>
        <a:defRPr sz="2200">
          <a:solidFill>
            <a:srgbClr val="000000"/>
          </a:solidFill>
          <a:latin typeface="+mn-lt"/>
          <a:cs typeface="+mn-cs"/>
        </a:defRPr>
      </a:lvl4pPr>
      <a:lvl5pPr marL="2266950" indent="-250825" algn="l" defTabSz="457200" rtl="0" fontAlgn="base">
        <a:spcBef>
          <a:spcPts val="5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–"/>
        <a:defRPr sz="2200">
          <a:solidFill>
            <a:srgbClr val="000000"/>
          </a:solidFill>
          <a:latin typeface="+mn-lt"/>
          <a:cs typeface="+mn-cs"/>
        </a:defRPr>
      </a:lvl5pPr>
      <a:lvl6pPr marL="2724150" indent="-250825" algn="l" defTabSz="457200" rtl="0" fontAlgn="base">
        <a:spcBef>
          <a:spcPts val="5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–"/>
        <a:defRPr sz="2200">
          <a:solidFill>
            <a:srgbClr val="000000"/>
          </a:solidFill>
          <a:latin typeface="+mn-lt"/>
          <a:cs typeface="+mn-cs"/>
        </a:defRPr>
      </a:lvl6pPr>
      <a:lvl7pPr marL="3181350" indent="-250825" algn="l" defTabSz="457200" rtl="0" fontAlgn="base">
        <a:spcBef>
          <a:spcPts val="5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–"/>
        <a:defRPr sz="2200">
          <a:solidFill>
            <a:srgbClr val="000000"/>
          </a:solidFill>
          <a:latin typeface="+mn-lt"/>
          <a:cs typeface="+mn-cs"/>
        </a:defRPr>
      </a:lvl7pPr>
      <a:lvl8pPr marL="3638550" indent="-250825" algn="l" defTabSz="457200" rtl="0" fontAlgn="base">
        <a:spcBef>
          <a:spcPts val="5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–"/>
        <a:defRPr sz="2200">
          <a:solidFill>
            <a:srgbClr val="000000"/>
          </a:solidFill>
          <a:latin typeface="+mn-lt"/>
          <a:cs typeface="+mn-cs"/>
        </a:defRPr>
      </a:lvl8pPr>
      <a:lvl9pPr marL="4095750" indent="-250825" algn="l" defTabSz="457200" rtl="0" fontAlgn="base">
        <a:spcBef>
          <a:spcPts val="550"/>
        </a:spcBef>
        <a:spcAft>
          <a:spcPct val="0"/>
        </a:spcAft>
        <a:buClr>
          <a:srgbClr val="000000"/>
        </a:buClr>
        <a:buSzPct val="100000"/>
        <a:buFont typeface="Tahoma" pitchFamily="34" charset="0"/>
        <a:buChar char="–"/>
        <a:defRPr sz="22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752600"/>
            <a:ext cx="8607425" cy="1263650"/>
          </a:xfrm>
          <a:ln/>
        </p:spPr>
        <p:txBody>
          <a:bodyPr lIns="0" tIns="0" rIns="0" bIns="0"/>
          <a:lstStyle/>
          <a:p>
            <a:pPr algn="ctr"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/>
              <a:t>IETF Activities Update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739775" y="2625725"/>
            <a:ext cx="8607425" cy="4765675"/>
          </a:xfrm>
          <a:prstGeom prst="rect">
            <a:avLst/>
          </a:prstGeom>
          <a:noFill/>
          <a:ln/>
        </p:spPr>
        <p:txBody>
          <a:bodyPr lIns="0" tIns="0" rIns="0" bIns="0" anchor="ctr"/>
          <a:lstStyle/>
          <a:p>
            <a:pPr marL="501650" lvl="1" indent="0" algn="ctr">
              <a:spcBef>
                <a:spcPts val="700"/>
              </a:spcBef>
              <a:buSzPct val="75000"/>
              <a:buFont typeface="Tahoma" pitchFamily="34" charset="0"/>
              <a:buNone/>
              <a:tabLst>
                <a:tab pos="501650" algn="l"/>
                <a:tab pos="1508125" algn="l"/>
                <a:tab pos="2516188" algn="l"/>
                <a:tab pos="3524250" algn="l"/>
                <a:tab pos="4532313" algn="l"/>
                <a:tab pos="5540375" algn="l"/>
                <a:tab pos="6548438" algn="l"/>
                <a:tab pos="7556500" algn="l"/>
                <a:tab pos="8564563" algn="l"/>
                <a:tab pos="9572625" algn="l"/>
                <a:tab pos="10580688" algn="l"/>
              </a:tabLst>
            </a:pPr>
            <a:r>
              <a:rPr lang="en-GB" sz="2800"/>
              <a:t>Marla Azinger</a:t>
            </a:r>
          </a:p>
          <a:p>
            <a:pPr marL="501650" lvl="1" indent="0" algn="ctr">
              <a:spcBef>
                <a:spcPts val="700"/>
              </a:spcBef>
              <a:buSzPct val="75000"/>
              <a:buFont typeface="Tahoma" pitchFamily="34" charset="0"/>
              <a:buNone/>
              <a:tabLst>
                <a:tab pos="501650" algn="l"/>
                <a:tab pos="1508125" algn="l"/>
                <a:tab pos="2516188" algn="l"/>
                <a:tab pos="3524250" algn="l"/>
                <a:tab pos="4532313" algn="l"/>
                <a:tab pos="5540375" algn="l"/>
                <a:tab pos="6548438" algn="l"/>
                <a:tab pos="7556500" algn="l"/>
                <a:tab pos="8564563" algn="l"/>
                <a:tab pos="9572625" algn="l"/>
                <a:tab pos="10580688" algn="l"/>
              </a:tabLst>
            </a:pPr>
            <a:r>
              <a:rPr lang="en-GB" sz="2800"/>
              <a:t>marla.azinger@frontiercorp.com</a:t>
            </a:r>
          </a:p>
          <a:p>
            <a:pPr marL="501650" lvl="1" indent="0" algn="ctr">
              <a:spcBef>
                <a:spcPts val="700"/>
              </a:spcBef>
              <a:buSzPct val="75000"/>
              <a:buFont typeface="Tahoma" pitchFamily="34" charset="0"/>
              <a:buNone/>
              <a:tabLst>
                <a:tab pos="501650" algn="l"/>
                <a:tab pos="1508125" algn="l"/>
                <a:tab pos="2516188" algn="l"/>
                <a:tab pos="3524250" algn="l"/>
                <a:tab pos="4532313" algn="l"/>
                <a:tab pos="5540375" algn="l"/>
                <a:tab pos="6548438" algn="l"/>
                <a:tab pos="7556500" algn="l"/>
                <a:tab pos="8564563" algn="l"/>
                <a:tab pos="9572625" algn="l"/>
                <a:tab pos="10580688" algn="l"/>
              </a:tabLst>
            </a:pPr>
            <a:endParaRPr lang="en-GB" sz="2800"/>
          </a:p>
          <a:p>
            <a:pPr marL="501650" lvl="1" indent="0" algn="ctr">
              <a:spcBef>
                <a:spcPts val="700"/>
              </a:spcBef>
              <a:buSzPct val="75000"/>
              <a:buFont typeface="Tahoma" pitchFamily="34" charset="0"/>
              <a:buNone/>
              <a:tabLst>
                <a:tab pos="501650" algn="l"/>
                <a:tab pos="1508125" algn="l"/>
                <a:tab pos="2516188" algn="l"/>
                <a:tab pos="3524250" algn="l"/>
                <a:tab pos="4532313" algn="l"/>
                <a:tab pos="5540375" algn="l"/>
                <a:tab pos="6548438" algn="l"/>
                <a:tab pos="7556500" algn="l"/>
                <a:tab pos="8564563" algn="l"/>
                <a:tab pos="9572625" algn="l"/>
                <a:tab pos="10580688" algn="l"/>
              </a:tabLst>
            </a:pPr>
            <a:endParaRPr lang="en-GB" sz="2800"/>
          </a:p>
          <a:p>
            <a:pPr marL="501650" lvl="1" indent="0" algn="ctr">
              <a:spcBef>
                <a:spcPts val="700"/>
              </a:spcBef>
              <a:buSzPct val="75000"/>
              <a:buFont typeface="Tahoma" pitchFamily="34" charset="0"/>
              <a:buNone/>
              <a:tabLst>
                <a:tab pos="501650" algn="l"/>
                <a:tab pos="1508125" algn="l"/>
                <a:tab pos="2516188" algn="l"/>
                <a:tab pos="3524250" algn="l"/>
                <a:tab pos="4532313" algn="l"/>
                <a:tab pos="5540375" algn="l"/>
                <a:tab pos="6548438" algn="l"/>
                <a:tab pos="7556500" algn="l"/>
                <a:tab pos="8564563" algn="l"/>
                <a:tab pos="9572625" algn="l"/>
                <a:tab pos="10580688" algn="l"/>
              </a:tabLst>
            </a:pPr>
            <a:r>
              <a:rPr lang="en-GB" sz="2800"/>
              <a:t>ARIN XXV</a:t>
            </a:r>
          </a:p>
          <a:p>
            <a:pPr marL="501650" lvl="1" indent="0" algn="ctr">
              <a:spcBef>
                <a:spcPts val="700"/>
              </a:spcBef>
              <a:buSzPct val="75000"/>
              <a:buFont typeface="Tahoma" pitchFamily="34" charset="0"/>
              <a:buNone/>
              <a:tabLst>
                <a:tab pos="501650" algn="l"/>
                <a:tab pos="1508125" algn="l"/>
                <a:tab pos="2516188" algn="l"/>
                <a:tab pos="3524250" algn="l"/>
                <a:tab pos="4532313" algn="l"/>
                <a:tab pos="5540375" algn="l"/>
                <a:tab pos="6548438" algn="l"/>
                <a:tab pos="7556500" algn="l"/>
                <a:tab pos="8564563" algn="l"/>
                <a:tab pos="9572625" algn="l"/>
                <a:tab pos="10580688" algn="l"/>
              </a:tabLst>
            </a:pPr>
            <a:r>
              <a:rPr lang="en-GB" sz="2800"/>
              <a:t>APR 20, 2010</a:t>
            </a:r>
          </a:p>
          <a:p>
            <a:pPr marL="501650" lvl="1" indent="0" algn="ctr">
              <a:spcBef>
                <a:spcPts val="700"/>
              </a:spcBef>
              <a:buSzPct val="75000"/>
              <a:buFont typeface="Tahoma" pitchFamily="34" charset="0"/>
              <a:buNone/>
              <a:tabLst>
                <a:tab pos="501650" algn="l"/>
                <a:tab pos="1508125" algn="l"/>
                <a:tab pos="2516188" algn="l"/>
                <a:tab pos="3524250" algn="l"/>
                <a:tab pos="4532313" algn="l"/>
                <a:tab pos="5540375" algn="l"/>
                <a:tab pos="6548438" algn="l"/>
                <a:tab pos="7556500" algn="l"/>
                <a:tab pos="8564563" algn="l"/>
                <a:tab pos="9572625" algn="l"/>
                <a:tab pos="10580688" algn="l"/>
              </a:tabLst>
            </a:pPr>
            <a:r>
              <a:rPr lang="en-GB" sz="2800"/>
              <a:t>Toronto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79475" y="184150"/>
            <a:ext cx="8569325" cy="1389063"/>
          </a:xfrm>
          <a:ln/>
        </p:spPr>
        <p:txBody>
          <a:bodyPr lIns="0" tIns="0" rIns="0" bIns="0"/>
          <a:lstStyle/>
          <a:p>
            <a:pPr algn="ctr">
              <a:lnSpc>
                <a:spcPct val="93000"/>
              </a:lnSpc>
              <a:buClr>
                <a:srgbClr val="000000"/>
              </a:buCl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GB">
                <a:solidFill>
                  <a:srgbClr val="000000"/>
                </a:solidFill>
              </a:rPr>
              <a:t>Softwire</a:t>
            </a:r>
            <a:br>
              <a:rPr lang="en-GB">
                <a:solidFill>
                  <a:srgbClr val="000000"/>
                </a:solidFill>
              </a:rPr>
            </a:br>
            <a:endParaRPr lang="en-GB">
              <a:solidFill>
                <a:srgbClr val="000000"/>
              </a:solidFill>
            </a:endParaRP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2057400"/>
            <a:ext cx="8570913" cy="5003800"/>
          </a:xfrm>
          <a:ln/>
        </p:spPr>
        <p:txBody>
          <a:bodyPr lIns="0" tIns="0" rIns="0" bIns="0"/>
          <a:lstStyle/>
          <a:p>
            <a:pPr>
              <a:spcBef>
                <a:spcPts val="700"/>
              </a:spcBef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sz="3200" i="1"/>
              <a:t>Active Docs:</a:t>
            </a:r>
          </a:p>
          <a:p>
            <a:pPr lvl="1"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000" i="1">
                <a:cs typeface="Courier New" pitchFamily="49" charset="0"/>
              </a:rPr>
              <a:t>Dynamic Host Configuration Protocol for IPv6 (DHCPv6) Options for Dual- Stack Lite (draft-ietf-softwire-ds-lite-tunnel-option-02) </a:t>
            </a:r>
          </a:p>
          <a:p>
            <a:pPr lvl="1"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000" i="1">
                <a:cs typeface="Courier New" pitchFamily="49" charset="0"/>
              </a:rPr>
              <a:t>Dual-Stack Lite Broadband Deployments Following IPv4 Exhaustion (draft-ietf-softwire-dual-stack-lite-04) </a:t>
            </a:r>
          </a:p>
          <a:p>
            <a:pPr lvl="1"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000" i="1">
                <a:cs typeface="Courier New" pitchFamily="49" charset="0"/>
              </a:rPr>
              <a:t>IPv6 via IPv4 Service Provider Networks "6rd" (draft-ietf-softwire-ipv6-6rd-08) </a:t>
            </a:r>
          </a:p>
          <a:p>
            <a:pPr lvl="1"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endParaRPr lang="en-US" sz="2000" i="1">
              <a:cs typeface="Courier New" pitchFamily="49" charset="0"/>
            </a:endParaRPr>
          </a:p>
          <a:p>
            <a:pPr>
              <a:spcBef>
                <a:spcPts val="700"/>
              </a:spcBef>
              <a:buFont typeface="Tahoma" pitchFamily="34" charset="0"/>
              <a:buNone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endParaRPr lang="en-US" sz="2400"/>
          </a:p>
          <a:p>
            <a:pPr lvl="1"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endParaRPr lang="en-GB" sz="20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-76200"/>
            <a:ext cx="8569325" cy="1174750"/>
          </a:xfrm>
          <a:ln/>
        </p:spPr>
        <p:txBody>
          <a:bodyPr lIns="0" tIns="0" rIns="0" bIns="0"/>
          <a:lstStyle/>
          <a:p>
            <a:pPr algn="ctr">
              <a:lnSpc>
                <a:spcPct val="93000"/>
              </a:lnSpc>
              <a:buClr>
                <a:srgbClr val="000000"/>
              </a:buCl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 sz="4800">
                <a:solidFill>
                  <a:srgbClr val="000000"/>
                </a:solidFill>
              </a:rPr>
              <a:t>DNS Operations (DNSOP)‏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524000"/>
            <a:ext cx="8570913" cy="4470400"/>
          </a:xfrm>
          <a:ln/>
        </p:spPr>
        <p:txBody>
          <a:bodyPr lIns="0" tIns="0" rIns="0" bIns="0"/>
          <a:lstStyle/>
          <a:p>
            <a:pPr>
              <a:spcBef>
                <a:spcPts val="775"/>
              </a:spcBef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i="1"/>
              <a:t>Active Documents</a:t>
            </a:r>
            <a:r>
              <a:rPr lang="en-GB"/>
              <a:t>:</a:t>
            </a:r>
          </a:p>
          <a:p>
            <a:pPr lvl="1"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000" i="1">
                <a:cs typeface="Courier New" pitchFamily="49" charset="0"/>
              </a:rPr>
              <a:t>Locally-served DNS Zones (draft-ietf-dnsop-default-local-zones-12) </a:t>
            </a:r>
          </a:p>
          <a:p>
            <a:pPr lvl="1"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000" i="1">
                <a:cs typeface="Courier New" pitchFamily="49" charset="0"/>
              </a:rPr>
              <a:t>DNSSEC Signing Policy &amp; Practice Statement Framework (draft-ietf-dnsop-dnssec-dps-framework-01) </a:t>
            </a:r>
          </a:p>
          <a:p>
            <a:pPr lvl="1"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000" i="1">
                <a:cs typeface="Courier New" pitchFamily="49" charset="0"/>
              </a:rPr>
              <a:t>DNSSEC Trust Anchor History Service (draft-ietf-dnsop-dnssec-trust-history-01) </a:t>
            </a:r>
          </a:p>
          <a:p>
            <a:pPr lvl="1"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000" i="1">
                <a:cs typeface="Courier New" pitchFamily="49" charset="0"/>
              </a:rPr>
              <a:t>Initializing a DNS Resolver with Priming Queries (draft-ietf-dnsop-resolver-priming-02 )</a:t>
            </a:r>
          </a:p>
          <a:p>
            <a:pPr lvl="1"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000" i="1">
                <a:cs typeface="Courier New" pitchFamily="49" charset="0"/>
              </a:rPr>
              <a:t>DNSSEC Operational Practices, Version 2 (draft-ietf-dnsop-rfc4641bis-02 )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879475" y="-31750"/>
            <a:ext cx="8569325" cy="1174750"/>
          </a:xfrm>
          <a:ln/>
        </p:spPr>
        <p:txBody>
          <a:bodyPr lIns="0" tIns="0" rIns="0" bIns="0"/>
          <a:lstStyle/>
          <a:p>
            <a:pPr algn="ctr">
              <a:lnSpc>
                <a:spcPct val="93000"/>
              </a:lnSpc>
              <a:buClr>
                <a:srgbClr val="000000"/>
              </a:buCl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>
                <a:solidFill>
                  <a:srgbClr val="000000"/>
                </a:solidFill>
              </a:rPr>
              <a:t>DNS Extensions (DNSEXT)‏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990600"/>
            <a:ext cx="9064625" cy="6877050"/>
          </a:xfrm>
          <a:ln/>
        </p:spPr>
        <p:txBody>
          <a:bodyPr lIns="0" tIns="0" rIns="0" bIns="0"/>
          <a:lstStyle/>
          <a:p>
            <a:pPr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sz="2400" i="1"/>
              <a:t>Active Documents:</a:t>
            </a:r>
          </a:p>
          <a:p>
            <a:pPr lvl="1"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>
                <a:latin typeface="Arial Unicode MS" pitchFamily="34" charset="-128"/>
                <a:cs typeface="Courier New" pitchFamily="49" charset="0"/>
              </a:rPr>
              <a:t>DNS Transport over TCP - Implementation Requirements (draft-ietf-dnsext-dns-tcp-requirements-03) </a:t>
            </a:r>
            <a:endParaRPr lang="en-GB" sz="1800"/>
          </a:p>
          <a:p>
            <a:pPr lvl="1"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>
                <a:latin typeface="Arial Unicode MS" pitchFamily="34" charset="-128"/>
                <a:cs typeface="Courier New" pitchFamily="49" charset="0"/>
              </a:rPr>
              <a:t>Clarifications and Implementation Notes for DNSSECbis (draft-ietf-dnsext-dnssec-bis-updates-11) </a:t>
            </a:r>
          </a:p>
          <a:p>
            <a:pPr lvl="1"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>
                <a:latin typeface="Arial Unicode MS" pitchFamily="34" charset="-128"/>
                <a:cs typeface="Courier New" pitchFamily="49" charset="0"/>
              </a:rPr>
              <a:t>DNS Security (DNSSEC) DNSKEY IANA Registry Algorithm Status Addition (draft-ietf-dnsext-dnssec-registry-fixes-02) </a:t>
            </a:r>
          </a:p>
          <a:p>
            <a:pPr lvl="1"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>
                <a:latin typeface="Arial Unicode MS" pitchFamily="34" charset="-128"/>
                <a:cs typeface="Courier New" pitchFamily="49" charset="0"/>
              </a:rPr>
              <a:t>Extension Mechanisms for DNS (EDNS0) (draft-ietf-dnsext-rfc2671bis-edns0-03) </a:t>
            </a:r>
          </a:p>
          <a:p>
            <a:pPr lvl="1"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>
                <a:latin typeface="Arial Unicode MS" pitchFamily="34" charset="-128"/>
                <a:cs typeface="Courier New" pitchFamily="49" charset="0"/>
              </a:rPr>
              <a:t>Update to DNAME Redirection in the DNS (draft-ietf-dnsext-rfc2672bis-dname-18) </a:t>
            </a:r>
            <a:endParaRPr lang="en-US" sz="1800"/>
          </a:p>
          <a:p>
            <a:pPr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sz="2400" i="1"/>
              <a:t>IESG Evaluation:</a:t>
            </a:r>
          </a:p>
          <a:p>
            <a:pPr lvl="1"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600" i="1">
                <a:cs typeface="Courier New" pitchFamily="49" charset="0"/>
              </a:rPr>
              <a:t>Cryptographic Algorithm Identifier Allocation for DNSSEC (draft-ietf-dnsext-dnssec-alg-allocation-03)</a:t>
            </a:r>
            <a:r>
              <a:rPr lang="en-US" b="1" i="1"/>
              <a:t> </a:t>
            </a:r>
          </a:p>
          <a:p>
            <a:pPr lvl="1"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600" i="1">
                <a:cs typeface="Courier New" pitchFamily="49" charset="0"/>
              </a:rPr>
              <a:t>Handling of Unknown DNS Resource Record (RR) Types (draft-ietf-dnsext-rfc3597-bis-02.txt)</a:t>
            </a:r>
            <a:r>
              <a:rPr lang="en-US" b="1" i="1">
                <a:latin typeface="Arial Unicode MS" pitchFamily="34" charset="-128"/>
                <a:cs typeface="Courier New" pitchFamily="49" charset="0"/>
              </a:rPr>
              <a:t> </a:t>
            </a:r>
            <a:endParaRPr lang="en-GB" i="1"/>
          </a:p>
          <a:p>
            <a:pPr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sz="2400" i="1"/>
              <a:t>RFC Editor’s Queue:</a:t>
            </a:r>
          </a:p>
          <a:p>
            <a:pPr lvl="1"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600" i="1">
                <a:cs typeface="Courier New" pitchFamily="49" charset="0"/>
              </a:rPr>
              <a:t>DNS Zone Transfer Protocol (AXFR) draft-ietf-dnsext-axfr-clarify-14 </a:t>
            </a:r>
          </a:p>
          <a:p>
            <a:pPr lvl="1"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600" i="1">
                <a:cs typeface="Courier New" pitchFamily="49" charset="0"/>
              </a:rPr>
              <a:t>Use of GOST signature algorithms in DNSKEY and RRSIG Resource Records for DNSSEC draft-ietf-dnsext-dnssec-gost-07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058863" y="-76200"/>
            <a:ext cx="9075737" cy="1403350"/>
          </a:xfrm>
          <a:ln/>
        </p:spPr>
        <p:txBody>
          <a:bodyPr lIns="0" tIns="0" rIns="0" bIns="0"/>
          <a:lstStyle/>
          <a:p>
            <a:pPr algn="ctr">
              <a:buClr>
                <a:srgbClr val="000000"/>
              </a:buCl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 sz="2800">
                <a:solidFill>
                  <a:srgbClr val="000000"/>
                </a:solidFill>
              </a:rPr>
              <a:t>Operational Security Capabilities for IP Networks (OPSEC)‏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44513" y="1646238"/>
            <a:ext cx="8602662" cy="5819775"/>
          </a:xfrm>
          <a:ln/>
        </p:spPr>
        <p:txBody>
          <a:bodyPr lIns="0" tIns="0" rIns="0" bIns="0"/>
          <a:lstStyle/>
          <a:p>
            <a:pPr>
              <a:spcBef>
                <a:spcPts val="650"/>
              </a:spcBef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i="1"/>
              <a:t>Active Documents</a:t>
            </a:r>
          </a:p>
          <a:p>
            <a:pPr lvl="1">
              <a:lnSpc>
                <a:spcPct val="93000"/>
              </a:lnSpc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 i="1">
                <a:cs typeface="Courier New" pitchFamily="49" charset="0"/>
              </a:rPr>
              <a:t>Security Best Practices Efforts and Documents (draft-ietf-opsec-efforts-11.txt)</a:t>
            </a:r>
            <a:r>
              <a:rPr lang="en-US" sz="1800" i="1"/>
              <a:t> </a:t>
            </a:r>
          </a:p>
          <a:p>
            <a:pPr lvl="1">
              <a:lnSpc>
                <a:spcPct val="93000"/>
              </a:lnSpc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 i="1">
                <a:cs typeface="Courier New" pitchFamily="49" charset="0"/>
              </a:rPr>
              <a:t>Recommendations for filtering ICMP messages (draft-ietf-opsec-icmp-filtering-01.txt) </a:t>
            </a:r>
          </a:p>
          <a:p>
            <a:pPr lvl="1">
              <a:lnSpc>
                <a:spcPct val="93000"/>
              </a:lnSpc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 i="1">
                <a:cs typeface="Courier New" pitchFamily="49" charset="0"/>
              </a:rPr>
              <a:t>Cryptographic Authentication Algorithm Implementation Best Practices for Routing Protocols (draft-ietf-opsec-igp-crypto-requirements-00.txt) </a:t>
            </a:r>
          </a:p>
          <a:p>
            <a:pPr lvl="1">
              <a:lnSpc>
                <a:spcPct val="93000"/>
              </a:lnSpc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 i="1">
                <a:cs typeface="Courier New" pitchFamily="49" charset="0"/>
              </a:rPr>
              <a:t>Security Assessment of the Internet Protocol version 4 (draft-ietf-opsec-ip-security-03.txt) </a:t>
            </a:r>
          </a:p>
          <a:p>
            <a:pPr lvl="1">
              <a:lnSpc>
                <a:spcPct val="93000"/>
              </a:lnSpc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 i="1">
                <a:cs typeface="Courier New" pitchFamily="49" charset="0"/>
              </a:rPr>
              <a:t>Issues with existing Cryptographic Protection Methods for Routing Protocols (draft-ietf-opsec-routing-protocols-crypto-issues-03.txt) </a:t>
            </a:r>
            <a:endParaRPr lang="en-US" sz="1800" i="1"/>
          </a:p>
          <a:p>
            <a:pPr lvl="1">
              <a:lnSpc>
                <a:spcPct val="93000"/>
              </a:lnSpc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endParaRPr lang="en-US" sz="1800" i="1"/>
          </a:p>
          <a:p>
            <a:pPr lvl="1">
              <a:lnSpc>
                <a:spcPct val="93000"/>
              </a:lnSpc>
              <a:spcBef>
                <a:spcPts val="450"/>
              </a:spcBef>
              <a:buSzPct val="75000"/>
              <a:buFont typeface="Tahoma" pitchFamily="34" charset="0"/>
              <a:buNone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endParaRPr lang="en-GB" sz="1800" i="1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-304800"/>
            <a:ext cx="9075738" cy="1676400"/>
          </a:xfrm>
          <a:ln/>
        </p:spPr>
        <p:txBody>
          <a:bodyPr lIns="0" tIns="0" rIns="0" bIns="0"/>
          <a:lstStyle/>
          <a:p>
            <a:pPr algn="ctr">
              <a:buClr>
                <a:srgbClr val="000000"/>
              </a:buCl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 sz="4400">
                <a:solidFill>
                  <a:srgbClr val="000000"/>
                </a:solidFill>
              </a:rPr>
              <a:t>Global Routing Operations (GROW)‏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14375" y="1447800"/>
            <a:ext cx="8604250" cy="5741988"/>
          </a:xfrm>
          <a:ln/>
        </p:spPr>
        <p:txBody>
          <a:bodyPr lIns="0" tIns="0" rIns="0" bIns="0"/>
          <a:lstStyle/>
          <a:p>
            <a:pPr marL="330200" indent="-330200">
              <a:lnSpc>
                <a:spcPct val="90000"/>
              </a:lnSpc>
              <a:spcBef>
                <a:spcPts val="700"/>
              </a:spcBef>
              <a:tabLst>
                <a:tab pos="958850" algn="l"/>
                <a:tab pos="1966913" algn="l"/>
                <a:tab pos="2974975" algn="l"/>
                <a:tab pos="3983038" algn="l"/>
                <a:tab pos="4991100" algn="l"/>
                <a:tab pos="5999163" algn="l"/>
                <a:tab pos="7007225" algn="l"/>
                <a:tab pos="8015288" algn="l"/>
                <a:tab pos="9023350" algn="l"/>
                <a:tab pos="10031413" algn="l"/>
              </a:tabLst>
            </a:pPr>
            <a:r>
              <a:rPr lang="en-GB" sz="3900" i="1"/>
              <a:t>Active Documents:</a:t>
            </a:r>
          </a:p>
          <a:p>
            <a:pPr lvl="1">
              <a:lnSpc>
                <a:spcPct val="93000"/>
              </a:lnSpc>
              <a:spcBef>
                <a:spcPts val="450"/>
              </a:spcBef>
              <a:buSzPct val="75000"/>
              <a:tabLst>
                <a:tab pos="958850" algn="l"/>
                <a:tab pos="1966913" algn="l"/>
                <a:tab pos="2974975" algn="l"/>
                <a:tab pos="3983038" algn="l"/>
                <a:tab pos="4991100" algn="l"/>
                <a:tab pos="5999163" algn="l"/>
                <a:tab pos="7007225" algn="l"/>
                <a:tab pos="8015288" algn="l"/>
                <a:tab pos="9023350" algn="l"/>
                <a:tab pos="10031413" algn="l"/>
              </a:tabLst>
            </a:pPr>
            <a:r>
              <a:rPr lang="en-US" sz="2000" i="1">
                <a:cs typeface="Courier New" pitchFamily="49" charset="0"/>
              </a:rPr>
              <a:t>Requirements for the graceful shutdown of BGP sessions (draft-ietf-grow-bgp-graceful-shutdown-requirements-01.txt )</a:t>
            </a:r>
          </a:p>
          <a:p>
            <a:pPr lvl="1">
              <a:lnSpc>
                <a:spcPct val="93000"/>
              </a:lnSpc>
              <a:spcBef>
                <a:spcPts val="450"/>
              </a:spcBef>
              <a:buSzPct val="75000"/>
              <a:tabLst>
                <a:tab pos="958850" algn="l"/>
                <a:tab pos="1966913" algn="l"/>
                <a:tab pos="2974975" algn="l"/>
                <a:tab pos="3983038" algn="l"/>
                <a:tab pos="4991100" algn="l"/>
                <a:tab pos="5999163" algn="l"/>
                <a:tab pos="7007225" algn="l"/>
                <a:tab pos="8015288" algn="l"/>
                <a:tab pos="9023350" algn="l"/>
                <a:tab pos="10031413" algn="l"/>
              </a:tabLst>
            </a:pPr>
            <a:r>
              <a:rPr lang="en-US" sz="2000" i="1">
                <a:cs typeface="Courier New" pitchFamily="49" charset="0"/>
              </a:rPr>
              <a:t>Graceful BGP session shutdown (draft-ietf-grow-bgp-gshut-01)</a:t>
            </a:r>
          </a:p>
          <a:p>
            <a:pPr lvl="1">
              <a:lnSpc>
                <a:spcPct val="93000"/>
              </a:lnSpc>
              <a:spcBef>
                <a:spcPts val="450"/>
              </a:spcBef>
              <a:buSzPct val="75000"/>
              <a:tabLst>
                <a:tab pos="958850" algn="l"/>
                <a:tab pos="1966913" algn="l"/>
                <a:tab pos="2974975" algn="l"/>
                <a:tab pos="3983038" algn="l"/>
                <a:tab pos="4991100" algn="l"/>
                <a:tab pos="5999163" algn="l"/>
                <a:tab pos="7007225" algn="l"/>
                <a:tab pos="8015288" algn="l"/>
                <a:tab pos="9023350" algn="l"/>
                <a:tab pos="10031413" algn="l"/>
              </a:tabLst>
            </a:pPr>
            <a:r>
              <a:rPr lang="en-US" sz="2000" i="1">
                <a:cs typeface="Courier New" pitchFamily="49" charset="0"/>
              </a:rPr>
              <a:t>BGP Monitoring Protocol (draft-ietf-grow-bmp-03 )</a:t>
            </a:r>
          </a:p>
          <a:p>
            <a:pPr lvl="1">
              <a:lnSpc>
                <a:spcPct val="93000"/>
              </a:lnSpc>
              <a:spcBef>
                <a:spcPts val="450"/>
              </a:spcBef>
              <a:buSzPct val="75000"/>
              <a:tabLst>
                <a:tab pos="958850" algn="l"/>
                <a:tab pos="1966913" algn="l"/>
                <a:tab pos="2974975" algn="l"/>
                <a:tab pos="3983038" algn="l"/>
                <a:tab pos="4991100" algn="l"/>
                <a:tab pos="5999163" algn="l"/>
                <a:tab pos="7007225" algn="l"/>
                <a:tab pos="8015288" algn="l"/>
                <a:tab pos="9023350" algn="l"/>
                <a:tab pos="10031413" algn="l"/>
              </a:tabLst>
            </a:pPr>
            <a:r>
              <a:rPr lang="en-US" sz="2000" i="1">
                <a:cs typeface="Courier New" pitchFamily="49" charset="0"/>
              </a:rPr>
              <a:t>MRT routing information export format (draft-ietf-grow-mrt-11.txt) </a:t>
            </a:r>
          </a:p>
          <a:p>
            <a:pPr lvl="1">
              <a:lnSpc>
                <a:spcPct val="93000"/>
              </a:lnSpc>
              <a:spcBef>
                <a:spcPts val="450"/>
              </a:spcBef>
              <a:buSzPct val="75000"/>
              <a:tabLst>
                <a:tab pos="958850" algn="l"/>
                <a:tab pos="1966913" algn="l"/>
                <a:tab pos="2974975" algn="l"/>
                <a:tab pos="3983038" algn="l"/>
                <a:tab pos="4991100" algn="l"/>
                <a:tab pos="5999163" algn="l"/>
                <a:tab pos="7007225" algn="l"/>
                <a:tab pos="8015288" algn="l"/>
                <a:tab pos="9023350" algn="l"/>
                <a:tab pos="10031413" algn="l"/>
              </a:tabLst>
            </a:pPr>
            <a:r>
              <a:rPr lang="en-US" sz="2000" i="1">
                <a:cs typeface="Courier New" pitchFamily="49" charset="0"/>
              </a:rPr>
              <a:t>Simple Virtual Aggregation (S-VA) (draft-ietf-grow-simple-va-00.txt )</a:t>
            </a:r>
          </a:p>
          <a:p>
            <a:pPr lvl="1">
              <a:lnSpc>
                <a:spcPct val="93000"/>
              </a:lnSpc>
              <a:spcBef>
                <a:spcPts val="450"/>
              </a:spcBef>
              <a:buSzPct val="75000"/>
              <a:tabLst>
                <a:tab pos="958850" algn="l"/>
                <a:tab pos="1966913" algn="l"/>
                <a:tab pos="2974975" algn="l"/>
                <a:tab pos="3983038" algn="l"/>
                <a:tab pos="4991100" algn="l"/>
                <a:tab pos="5999163" algn="l"/>
                <a:tab pos="7007225" algn="l"/>
                <a:tab pos="8015288" algn="l"/>
                <a:tab pos="9023350" algn="l"/>
                <a:tab pos="10031413" algn="l"/>
              </a:tabLst>
            </a:pPr>
            <a:r>
              <a:rPr lang="en-US" sz="2000" i="1">
                <a:cs typeface="Courier New" pitchFamily="49" charset="0"/>
              </a:rPr>
              <a:t>FIB Suppression with Virtual Aggregation (draft-ietf-grow-va-02.txt )</a:t>
            </a:r>
          </a:p>
          <a:p>
            <a:pPr lvl="1">
              <a:lnSpc>
                <a:spcPct val="93000"/>
              </a:lnSpc>
              <a:spcBef>
                <a:spcPts val="450"/>
              </a:spcBef>
              <a:buSzPct val="75000"/>
              <a:tabLst>
                <a:tab pos="958850" algn="l"/>
                <a:tab pos="1966913" algn="l"/>
                <a:tab pos="2974975" algn="l"/>
                <a:tab pos="3983038" algn="l"/>
                <a:tab pos="4991100" algn="l"/>
                <a:tab pos="5999163" algn="l"/>
                <a:tab pos="7007225" algn="l"/>
                <a:tab pos="8015288" algn="l"/>
                <a:tab pos="9023350" algn="l"/>
                <a:tab pos="10031413" algn="l"/>
              </a:tabLst>
            </a:pPr>
            <a:r>
              <a:rPr lang="en-US" sz="2000" i="1">
                <a:cs typeface="Courier New" pitchFamily="49" charset="0"/>
              </a:rPr>
              <a:t>Auto-Configuration in Virtual Aggregation (draft-ietf-grow-va-auto-01.txt )</a:t>
            </a:r>
          </a:p>
          <a:p>
            <a:pPr lvl="1">
              <a:lnSpc>
                <a:spcPct val="93000"/>
              </a:lnSpc>
              <a:spcBef>
                <a:spcPts val="450"/>
              </a:spcBef>
              <a:buSzPct val="75000"/>
              <a:tabLst>
                <a:tab pos="958850" algn="l"/>
                <a:tab pos="1966913" algn="l"/>
                <a:tab pos="2974975" algn="l"/>
                <a:tab pos="3983038" algn="l"/>
                <a:tab pos="4991100" algn="l"/>
                <a:tab pos="5999163" algn="l"/>
                <a:tab pos="7007225" algn="l"/>
                <a:tab pos="8015288" algn="l"/>
                <a:tab pos="9023350" algn="l"/>
                <a:tab pos="10031413" algn="l"/>
              </a:tabLst>
            </a:pPr>
            <a:endParaRPr lang="en-US" sz="2000" i="1"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184275" y="0"/>
            <a:ext cx="8569325" cy="1174750"/>
          </a:xfrm>
          <a:ln/>
        </p:spPr>
        <p:txBody>
          <a:bodyPr lIns="0" tIns="0" rIns="0" bIns="0"/>
          <a:lstStyle/>
          <a:p>
            <a:pPr algn="ctr">
              <a:lnSpc>
                <a:spcPct val="93000"/>
              </a:lnSpc>
              <a:buClr>
                <a:srgbClr val="000000"/>
              </a:buCl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 sz="4400">
                <a:solidFill>
                  <a:srgbClr val="000000"/>
                </a:solidFill>
              </a:rPr>
              <a:t>Locator/Identifier Separation (LISP)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752600"/>
            <a:ext cx="8570913" cy="4470400"/>
          </a:xfrm>
          <a:ln/>
        </p:spPr>
        <p:txBody>
          <a:bodyPr lIns="0" tIns="0" rIns="0" bIns="0"/>
          <a:lstStyle/>
          <a:p>
            <a:pPr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i="1"/>
              <a:t>Active Documents:</a:t>
            </a:r>
          </a:p>
          <a:p>
            <a:pPr lvl="1">
              <a:spcBef>
                <a:spcPts val="50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 b="1">
                <a:latin typeface="Arial Unicode MS" pitchFamily="34" charset="-128"/>
                <a:cs typeface="Courier New" pitchFamily="49" charset="0"/>
              </a:rPr>
              <a:t>Locator/ID Separation Protocol (LISP) (draft-ietf-lisp-06.txt) </a:t>
            </a:r>
            <a:endParaRPr lang="en-US" sz="1800"/>
          </a:p>
          <a:p>
            <a:pPr lvl="1">
              <a:spcBef>
                <a:spcPts val="50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 b="1">
                <a:latin typeface="Arial Unicode MS" pitchFamily="34" charset="-128"/>
                <a:cs typeface="Courier New" pitchFamily="49" charset="0"/>
              </a:rPr>
              <a:t>LISP Alternative Topology (LISP+ALT) (draft-ietf-lisp-alt-03.txt) </a:t>
            </a:r>
            <a:endParaRPr lang="en-US" sz="1800"/>
          </a:p>
          <a:p>
            <a:pPr lvl="1">
              <a:spcBef>
                <a:spcPts val="50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 b="1">
                <a:latin typeface="Arial Unicode MS" pitchFamily="34" charset="-128"/>
                <a:cs typeface="Courier New" pitchFamily="49" charset="0"/>
              </a:rPr>
              <a:t>LISP Internet Groper (LIG) (draft-ietf-lisp-lig-00) </a:t>
            </a:r>
            <a:endParaRPr lang="en-US" sz="18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04825" y="152400"/>
            <a:ext cx="9077325" cy="747713"/>
          </a:xfrm>
          <a:ln/>
        </p:spPr>
        <p:txBody>
          <a:bodyPr lIns="0" tIns="0" rIns="0" bIns="0"/>
          <a:lstStyle/>
          <a:p>
            <a:pPr algn="ctr">
              <a:buClr>
                <a:srgbClr val="000000"/>
              </a:buCl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>
                <a:solidFill>
                  <a:srgbClr val="000000"/>
                </a:solidFill>
              </a:rPr>
              <a:t>Maastricht IETF 78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27100" y="1722438"/>
            <a:ext cx="8135938" cy="5106987"/>
          </a:xfrm>
          <a:ln/>
        </p:spPr>
        <p:txBody>
          <a:bodyPr lIns="0" tIns="0" rIns="0" bIns="0"/>
          <a:lstStyle/>
          <a:p>
            <a:pPr>
              <a:lnSpc>
                <a:spcPct val="90000"/>
              </a:lnSpc>
              <a:spcBef>
                <a:spcPts val="775"/>
              </a:spcBef>
              <a:buSzPct val="11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/>
              <a:t>Next IETF: </a:t>
            </a:r>
          </a:p>
          <a:p>
            <a:pPr lvl="1">
              <a:lnSpc>
                <a:spcPct val="90000"/>
              </a:lnSpc>
              <a:buSzPct val="11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000"/>
              <a:t>Maastricht, Netherlands</a:t>
            </a:r>
            <a:br>
              <a:rPr lang="en-US" sz="2000"/>
            </a:br>
            <a:r>
              <a:rPr lang="en-US" sz="2000"/>
              <a:t>July 25-30, 2010</a:t>
            </a:r>
            <a:endParaRPr lang="en-GB" sz="2000"/>
          </a:p>
          <a:p>
            <a:pPr>
              <a:lnSpc>
                <a:spcPct val="90000"/>
              </a:lnSpc>
              <a:spcBef>
                <a:spcPts val="775"/>
              </a:spcBef>
              <a:buSzPct val="11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/>
              <a:t>IETF BOF WIKI summarizes recent and upcoming BOF activities:</a:t>
            </a:r>
          </a:p>
          <a:p>
            <a:pPr lvl="1">
              <a:lnSpc>
                <a:spcPct val="116000"/>
              </a:lnSpc>
              <a:spcBef>
                <a:spcPts val="500"/>
              </a:spcBef>
              <a:buSzPct val="116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sz="2400"/>
              <a:t>http://tools.ietf.org/bof/trac/wiki</a:t>
            </a:r>
          </a:p>
          <a:p>
            <a:pPr lvl="1">
              <a:lnSpc>
                <a:spcPct val="116000"/>
              </a:lnSpc>
              <a:spcBef>
                <a:spcPts val="500"/>
              </a:spcBef>
              <a:buSzPct val="116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sz="2400"/>
              <a:t>Includes (early) topics that might (or might not) eventually result in official BOFs</a:t>
            </a:r>
          </a:p>
          <a:p>
            <a:pPr>
              <a:lnSpc>
                <a:spcPct val="90000"/>
              </a:lnSpc>
              <a:spcBef>
                <a:spcPts val="775"/>
              </a:spcBef>
              <a:buSzPct val="11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/>
              <a:t>Officially approved BOFs (once known):</a:t>
            </a:r>
          </a:p>
          <a:p>
            <a:pPr lvl="1">
              <a:lnSpc>
                <a:spcPct val="134000"/>
              </a:lnSpc>
              <a:spcBef>
                <a:spcPts val="500"/>
              </a:spcBef>
              <a:buSzPct val="116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sz="2400"/>
              <a:t>Performance Metrics for Other Layers BOF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957263" y="-152400"/>
            <a:ext cx="8567737" cy="1260475"/>
          </a:xfrm>
          <a:ln/>
        </p:spPr>
        <p:txBody>
          <a:bodyPr/>
          <a:lstStyle/>
          <a:p>
            <a:pPr algn="ctr">
              <a:buClr>
                <a:srgbClr val="000000"/>
              </a:buCl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>
                <a:solidFill>
                  <a:srgbClr val="000000"/>
                </a:solidFill>
              </a:rPr>
              <a:t>References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676400"/>
            <a:ext cx="8569325" cy="4829175"/>
          </a:xfrm>
          <a:ln/>
        </p:spPr>
        <p:txBody>
          <a:bodyPr/>
          <a:lstStyle/>
          <a:p>
            <a:pPr>
              <a:lnSpc>
                <a:spcPct val="90000"/>
              </a:lnSpc>
              <a:spcBef>
                <a:spcPts val="775"/>
              </a:spcBef>
              <a:buSzPct val="11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700"/>
              <a:t>General WG info: </a:t>
            </a:r>
          </a:p>
          <a:p>
            <a:pPr lvl="1">
              <a:lnSpc>
                <a:spcPct val="90000"/>
              </a:lnSpc>
              <a:spcBef>
                <a:spcPts val="675"/>
              </a:spcBef>
              <a:buSzPct val="86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300"/>
              <a:t>http://tools.ietf.org/wg </a:t>
            </a:r>
          </a:p>
          <a:p>
            <a:pPr lvl="1">
              <a:lnSpc>
                <a:spcPct val="90000"/>
              </a:lnSpc>
              <a:spcBef>
                <a:spcPts val="675"/>
              </a:spcBef>
              <a:buSzPct val="86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300"/>
              <a:t>http://tools.ietf.org/wg/foo (for WG “foo”)?</a:t>
            </a:r>
          </a:p>
          <a:p>
            <a:pPr lvl="1">
              <a:lnSpc>
                <a:spcPct val="90000"/>
              </a:lnSpc>
              <a:spcBef>
                <a:spcPts val="675"/>
              </a:spcBef>
              <a:buSzPct val="86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300"/>
              <a:t>http://datatracker.ietf.org/wg/     (</a:t>
            </a:r>
            <a:r>
              <a:rPr lang="en-US" sz="2300">
                <a:solidFill>
                  <a:srgbClr val="FF0000"/>
                </a:solidFill>
              </a:rPr>
              <a:t>Easiest to use</a:t>
            </a:r>
            <a:r>
              <a:rPr lang="en-US" sz="2300"/>
              <a:t>)</a:t>
            </a:r>
          </a:p>
          <a:p>
            <a:pPr>
              <a:lnSpc>
                <a:spcPct val="90000"/>
              </a:lnSpc>
              <a:spcBef>
                <a:spcPts val="775"/>
              </a:spcBef>
              <a:buSzPct val="11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700"/>
              <a:t>Internet Drafts:</a:t>
            </a:r>
          </a:p>
          <a:p>
            <a:pPr lvl="1">
              <a:lnSpc>
                <a:spcPct val="90000"/>
              </a:lnSpc>
              <a:spcBef>
                <a:spcPts val="675"/>
              </a:spcBef>
              <a:buSzPct val="86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300"/>
              <a:t>http://tools.ietf.org/html</a:t>
            </a:r>
          </a:p>
          <a:p>
            <a:pPr>
              <a:lnSpc>
                <a:spcPct val="90000"/>
              </a:lnSpc>
              <a:spcBef>
                <a:spcPts val="775"/>
              </a:spcBef>
              <a:buSzPct val="11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700"/>
              <a:t>IETF Daily Dose (</a:t>
            </a:r>
            <a:r>
              <a:rPr lang="en-US" sz="2700">
                <a:solidFill>
                  <a:srgbClr val="FF0000"/>
                </a:solidFill>
              </a:rPr>
              <a:t>quick tool to get an update</a:t>
            </a:r>
            <a:r>
              <a:rPr lang="en-US" sz="2700"/>
              <a:t>):</a:t>
            </a:r>
          </a:p>
          <a:p>
            <a:pPr lvl="1">
              <a:lnSpc>
                <a:spcPct val="90000"/>
              </a:lnSpc>
              <a:buSzPct val="11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300"/>
              <a:t>http://tools.ietf.org/dailydose/</a:t>
            </a:r>
          </a:p>
          <a:p>
            <a:pPr>
              <a:lnSpc>
                <a:spcPct val="90000"/>
              </a:lnSpc>
              <a:spcBef>
                <a:spcPts val="775"/>
              </a:spcBef>
              <a:buSzPct val="11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700"/>
              <a:t>Upcoming meeting agenda:</a:t>
            </a:r>
          </a:p>
          <a:p>
            <a:pPr lvl="1">
              <a:lnSpc>
                <a:spcPct val="90000"/>
              </a:lnSpc>
              <a:spcBef>
                <a:spcPts val="675"/>
              </a:spcBef>
              <a:buSzPct val="86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300"/>
              <a:t>http://tools.ietf.org/agenda</a:t>
            </a:r>
          </a:p>
          <a:p>
            <a:pPr>
              <a:lnSpc>
                <a:spcPct val="90000"/>
              </a:lnSpc>
              <a:spcBef>
                <a:spcPts val="775"/>
              </a:spcBef>
              <a:buSzPct val="11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700"/>
              <a:t>Upcoming BOFs Wiki:</a:t>
            </a:r>
          </a:p>
          <a:p>
            <a:pPr lvl="1">
              <a:lnSpc>
                <a:spcPct val="90000"/>
              </a:lnSpc>
              <a:spcBef>
                <a:spcPts val="675"/>
              </a:spcBef>
              <a:buSzPct val="86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300"/>
              <a:t>http://tools.ietf.org/bof/trac/wiki</a:t>
            </a:r>
          </a:p>
          <a:p>
            <a:pPr>
              <a:lnSpc>
                <a:spcPct val="90000"/>
              </a:lnSpc>
              <a:spcBef>
                <a:spcPts val="675"/>
              </a:spcBef>
              <a:buSzPct val="130000"/>
              <a:buFont typeface="Tahoma" pitchFamily="34" charset="0"/>
              <a:buNone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endParaRPr lang="en-US" sz="23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>
            <p:ph type="title"/>
          </p:nvPr>
        </p:nvSpPr>
        <p:spPr>
          <a:xfrm>
            <a:off x="688975" y="2819400"/>
            <a:ext cx="8607425" cy="747713"/>
          </a:xfrm>
          <a:ln/>
        </p:spPr>
        <p:txBody>
          <a:bodyPr lIns="0" tIns="0" rIns="0" bIns="0"/>
          <a:lstStyle/>
          <a:p>
            <a:pPr algn="ctr"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/>
              <a:t>Questions?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948113" y="227013"/>
            <a:ext cx="2314575" cy="642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100000"/>
              </a:lnSpc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600">
                <a:solidFill>
                  <a:srgbClr val="000000"/>
                </a:solidFill>
                <a:latin typeface="Arial" charset="0"/>
                <a:ea typeface="DejaVu LGC Sans" charset="0"/>
                <a:cs typeface="DejaVu LGC Sans" charset="0"/>
              </a:rPr>
              <a:t>Thank you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676400" y="166688"/>
            <a:ext cx="6858000" cy="847725"/>
          </a:xfrm>
          <a:ln/>
        </p:spPr>
        <p:txBody>
          <a:bodyPr/>
          <a:lstStyle/>
          <a:p>
            <a:pPr algn="ctr">
              <a:buClr>
                <a:srgbClr val="000000"/>
              </a:buCl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>
                <a:solidFill>
                  <a:srgbClr val="000000"/>
                </a:solidFill>
              </a:rPr>
              <a:t>Note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752600"/>
            <a:ext cx="8574088" cy="4778375"/>
          </a:xfrm>
          <a:ln/>
        </p:spPr>
        <p:txBody>
          <a:bodyPr/>
          <a:lstStyle/>
          <a:p>
            <a:pPr>
              <a:spcBef>
                <a:spcPts val="775"/>
              </a:spcBef>
              <a:buSzPct val="11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3100"/>
              <a:t>This presentation is not an official IETF report</a:t>
            </a:r>
          </a:p>
          <a:p>
            <a:pPr lvl="1">
              <a:spcBef>
                <a:spcPts val="800"/>
              </a:spcBef>
              <a:buSzPct val="7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3200"/>
              <a:t>There is no official IETF Liaison to ARIN or any RIR</a:t>
            </a:r>
          </a:p>
          <a:p>
            <a:pPr>
              <a:spcBef>
                <a:spcPts val="775"/>
              </a:spcBef>
              <a:buSzPct val="11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3100"/>
              <a:t>It is, however, believed to be accurate</a:t>
            </a:r>
          </a:p>
          <a:p>
            <a:pPr>
              <a:spcBef>
                <a:spcPts val="775"/>
              </a:spcBef>
              <a:buSzPct val="11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3100"/>
              <a:t>Errors are the sole responsibility of the author</a:t>
            </a:r>
          </a:p>
          <a:p>
            <a:pPr>
              <a:spcBef>
                <a:spcPts val="775"/>
              </a:spcBef>
              <a:buSzPct val="113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3100"/>
              <a:t>This presentation is not a detailed review of documents mentioned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>
            <p:ph type="title"/>
          </p:nvPr>
        </p:nvSpPr>
        <p:spPr>
          <a:xfrm>
            <a:off x="685800" y="228600"/>
            <a:ext cx="9075738" cy="747713"/>
          </a:xfrm>
          <a:ln/>
        </p:spPr>
        <p:txBody>
          <a:bodyPr lIns="0" tIns="0" rIns="0" bIns="0"/>
          <a:lstStyle/>
          <a:p>
            <a:pPr algn="ctr">
              <a:buClr>
                <a:srgbClr val="000000"/>
              </a:buCl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>
                <a:solidFill>
                  <a:srgbClr val="000000"/>
                </a:solidFill>
              </a:rPr>
              <a:t>Routing Area</a:t>
            </a:r>
          </a:p>
        </p:txBody>
      </p:sp>
      <p:sp>
        <p:nvSpPr>
          <p:cNvPr id="6146" name="Rectangle 2"/>
          <p:cNvSpPr>
            <a:spLocks noChangeArrowheads="1"/>
          </p:cNvSpPr>
          <p:nvPr>
            <p:ph type="body" idx="1"/>
          </p:nvPr>
        </p:nvSpPr>
        <p:spPr>
          <a:xfrm>
            <a:off x="685800" y="609600"/>
            <a:ext cx="8604250" cy="6011863"/>
          </a:xfrm>
          <a:ln/>
        </p:spPr>
        <p:txBody>
          <a:bodyPr lIns="0" tIns="0" rIns="0" bIns="0"/>
          <a:lstStyle/>
          <a:p>
            <a:pPr marL="330200" indent="-330200">
              <a:spcBef>
                <a:spcPts val="700"/>
              </a:spcBef>
              <a:buClr>
                <a:srgbClr val="009999"/>
              </a:buClr>
              <a:buFont typeface="Tahoma" pitchFamily="34" charset="0"/>
              <a:buNone/>
              <a:tabLst>
                <a:tab pos="958850" algn="l"/>
                <a:tab pos="1966913" algn="l"/>
                <a:tab pos="2974975" algn="l"/>
                <a:tab pos="3983038" algn="l"/>
                <a:tab pos="4991100" algn="l"/>
                <a:tab pos="5999163" algn="l"/>
                <a:tab pos="7007225" algn="l"/>
                <a:tab pos="8015288" algn="l"/>
                <a:tab pos="9023350" algn="l"/>
                <a:tab pos="10031413" algn="l"/>
              </a:tabLst>
            </a:pPr>
            <a:endParaRPr lang="en-GB" sz="2400"/>
          </a:p>
          <a:p>
            <a:pPr marL="330200" indent="-330200">
              <a:spcBef>
                <a:spcPts val="775"/>
              </a:spcBef>
              <a:tabLst>
                <a:tab pos="958850" algn="l"/>
                <a:tab pos="1966913" algn="l"/>
                <a:tab pos="2974975" algn="l"/>
                <a:tab pos="3983038" algn="l"/>
                <a:tab pos="4991100" algn="l"/>
                <a:tab pos="5999163" algn="l"/>
                <a:tab pos="7007225" algn="l"/>
                <a:tab pos="8015288" algn="l"/>
                <a:tab pos="9023350" algn="l"/>
                <a:tab pos="10031413" algn="l"/>
              </a:tabLst>
            </a:pPr>
            <a:r>
              <a:rPr lang="en-GB" sz="3200" i="1"/>
              <a:t>Routing Area Working Group</a:t>
            </a:r>
          </a:p>
          <a:p>
            <a:pPr marL="730250" lvl="1" indent="-273050">
              <a:spcBef>
                <a:spcPts val="450"/>
              </a:spcBef>
              <a:buSzPct val="75000"/>
              <a:tabLst>
                <a:tab pos="958850" algn="l"/>
                <a:tab pos="1966913" algn="l"/>
                <a:tab pos="2974975" algn="l"/>
                <a:tab pos="3983038" algn="l"/>
                <a:tab pos="4991100" algn="l"/>
                <a:tab pos="5999163" algn="l"/>
                <a:tab pos="7007225" algn="l"/>
                <a:tab pos="8015288" algn="l"/>
                <a:tab pos="9023350" algn="l"/>
                <a:tab pos="10031413" algn="l"/>
              </a:tabLst>
            </a:pPr>
            <a:r>
              <a:rPr lang="en-GB" sz="2000"/>
              <a:t>Multiple sessions at IETF meetings continue</a:t>
            </a:r>
          </a:p>
          <a:p>
            <a:pPr marL="330200" indent="-330200">
              <a:spcBef>
                <a:spcPts val="775"/>
              </a:spcBef>
              <a:tabLst>
                <a:tab pos="958850" algn="l"/>
                <a:tab pos="1966913" algn="l"/>
                <a:tab pos="2974975" algn="l"/>
                <a:tab pos="3983038" algn="l"/>
                <a:tab pos="4991100" algn="l"/>
                <a:tab pos="5999163" algn="l"/>
                <a:tab pos="7007225" algn="l"/>
                <a:tab pos="8015288" algn="l"/>
                <a:tab pos="9023350" algn="l"/>
                <a:tab pos="10031413" algn="l"/>
              </a:tabLst>
            </a:pPr>
            <a:r>
              <a:rPr lang="en-GB" sz="3200" i="1"/>
              <a:t>Active Documents:</a:t>
            </a:r>
          </a:p>
          <a:p>
            <a:pPr marL="730250" lvl="1" indent="-273050">
              <a:tabLst>
                <a:tab pos="958850" algn="l"/>
                <a:tab pos="1966913" algn="l"/>
                <a:tab pos="2974975" algn="l"/>
                <a:tab pos="3983038" algn="l"/>
                <a:tab pos="4991100" algn="l"/>
                <a:tab pos="5999163" algn="l"/>
                <a:tab pos="7007225" algn="l"/>
                <a:tab pos="8015288" algn="l"/>
                <a:tab pos="9023350" algn="l"/>
                <a:tab pos="10031413" algn="l"/>
              </a:tabLst>
            </a:pPr>
            <a:r>
              <a:rPr lang="en-US" sz="2000" i="1"/>
              <a:t>IP Fast Reroute Using Not-via Addresses </a:t>
            </a:r>
            <a:r>
              <a:rPr lang="en-US" sz="2000"/>
              <a:t>(</a:t>
            </a:r>
            <a:r>
              <a:rPr lang="en-US" sz="2000">
                <a:cs typeface="Courier New" pitchFamily="49" charset="0"/>
              </a:rPr>
              <a:t>draft-ietf-rtgwg-ipfrr-notvia-addresses-05</a:t>
            </a:r>
            <a:r>
              <a:rPr lang="en-US" sz="2000"/>
              <a:t> )</a:t>
            </a:r>
          </a:p>
          <a:p>
            <a:pPr marL="730250" lvl="1" indent="-273050" fontAlgn="t">
              <a:tabLst>
                <a:tab pos="958850" algn="l"/>
                <a:tab pos="1966913" algn="l"/>
                <a:tab pos="2974975" algn="l"/>
                <a:tab pos="3983038" algn="l"/>
                <a:tab pos="4991100" algn="l"/>
                <a:tab pos="5999163" algn="l"/>
                <a:tab pos="7007225" algn="l"/>
                <a:tab pos="8015288" algn="l"/>
                <a:tab pos="9023350" algn="l"/>
                <a:tab pos="10031413" algn="l"/>
              </a:tabLst>
            </a:pPr>
            <a:r>
              <a:rPr lang="en-US" sz="2000" i="1"/>
              <a:t>Loop-free convergence using oFIB (</a:t>
            </a:r>
            <a:r>
              <a:rPr lang="en-US" sz="2000" i="1">
                <a:latin typeface="Arial Unicode MS" pitchFamily="34" charset="-128"/>
              </a:rPr>
              <a:t>draft-ietf-rtgwg-ordered-fib-03</a:t>
            </a:r>
            <a:r>
              <a:rPr lang="en-US" sz="2000" i="1"/>
              <a:t> )</a:t>
            </a:r>
          </a:p>
          <a:p>
            <a:pPr marL="730250" lvl="1" indent="-273050" fontAlgn="t">
              <a:tabLst>
                <a:tab pos="958850" algn="l"/>
                <a:tab pos="1966913" algn="l"/>
                <a:tab pos="2974975" algn="l"/>
                <a:tab pos="3983038" algn="l"/>
                <a:tab pos="4991100" algn="l"/>
                <a:tab pos="5999163" algn="l"/>
                <a:tab pos="7007225" algn="l"/>
                <a:tab pos="8015288" algn="l"/>
                <a:tab pos="9023350" algn="l"/>
                <a:tab pos="10031413" algn="l"/>
              </a:tabLst>
            </a:pPr>
            <a:r>
              <a:rPr lang="en-US" sz="2000" i="1"/>
              <a:t>Requirements for MPLS Over a Composite Link (draft-ietf-rtgwg-cl-requirement-00 )</a:t>
            </a:r>
          </a:p>
          <a:p>
            <a:pPr marL="730250" lvl="1" indent="-273050">
              <a:tabLst>
                <a:tab pos="958850" algn="l"/>
                <a:tab pos="1966913" algn="l"/>
                <a:tab pos="2974975" algn="l"/>
                <a:tab pos="3983038" algn="l"/>
                <a:tab pos="4991100" algn="l"/>
                <a:tab pos="5999163" algn="l"/>
                <a:tab pos="7007225" algn="l"/>
                <a:tab pos="8015288" algn="l"/>
                <a:tab pos="9023350" algn="l"/>
                <a:tab pos="10031413" algn="l"/>
              </a:tabLst>
            </a:pPr>
            <a:endParaRPr lang="en-GB" sz="2000" i="1"/>
          </a:p>
          <a:p>
            <a:pPr marL="330200" indent="-330200">
              <a:spcBef>
                <a:spcPts val="775"/>
              </a:spcBef>
              <a:tabLst>
                <a:tab pos="958850" algn="l"/>
                <a:tab pos="1966913" algn="l"/>
                <a:tab pos="2974975" algn="l"/>
                <a:tab pos="3983038" algn="l"/>
                <a:tab pos="4991100" algn="l"/>
                <a:tab pos="5999163" algn="l"/>
                <a:tab pos="7007225" algn="l"/>
                <a:tab pos="8015288" algn="l"/>
                <a:tab pos="9023350" algn="l"/>
                <a:tab pos="10031413" algn="l"/>
              </a:tabLst>
            </a:pPr>
            <a:r>
              <a:rPr lang="en-GB" sz="3200" i="1"/>
              <a:t>Newly Published</a:t>
            </a:r>
          </a:p>
          <a:p>
            <a:pPr marL="730250" lvl="1" indent="-273050">
              <a:tabLst>
                <a:tab pos="958850" algn="l"/>
                <a:tab pos="1966913" algn="l"/>
                <a:tab pos="2974975" algn="l"/>
                <a:tab pos="3983038" algn="l"/>
                <a:tab pos="4991100" algn="l"/>
                <a:tab pos="5999163" algn="l"/>
                <a:tab pos="7007225" algn="l"/>
                <a:tab pos="8015288" algn="l"/>
                <a:tab pos="9023350" algn="l"/>
                <a:tab pos="10031413" algn="l"/>
              </a:tabLst>
            </a:pPr>
            <a:r>
              <a:rPr lang="en-US" sz="2000" b="1" i="1"/>
              <a:t>IP Fast Reroute Framework RFC 5714</a:t>
            </a:r>
          </a:p>
          <a:p>
            <a:pPr marL="730250" lvl="1" indent="-273050">
              <a:tabLst>
                <a:tab pos="958850" algn="l"/>
                <a:tab pos="1966913" algn="l"/>
                <a:tab pos="2974975" algn="l"/>
                <a:tab pos="3983038" algn="l"/>
                <a:tab pos="4991100" algn="l"/>
                <a:tab pos="5999163" algn="l"/>
                <a:tab pos="7007225" algn="l"/>
                <a:tab pos="8015288" algn="l"/>
                <a:tab pos="9023350" algn="l"/>
                <a:tab pos="10031413" algn="l"/>
              </a:tabLst>
            </a:pPr>
            <a:r>
              <a:rPr lang="en-US" sz="2000" b="1" i="1"/>
              <a:t>A Framework for Loop-Free Convergence RFC 5715</a:t>
            </a:r>
          </a:p>
          <a:p>
            <a:pPr marL="730250" lvl="1" indent="-273050">
              <a:tabLst>
                <a:tab pos="958850" algn="l"/>
                <a:tab pos="1966913" algn="l"/>
                <a:tab pos="2974975" algn="l"/>
                <a:tab pos="3983038" algn="l"/>
                <a:tab pos="4991100" algn="l"/>
                <a:tab pos="5999163" algn="l"/>
                <a:tab pos="7007225" algn="l"/>
                <a:tab pos="8015288" algn="l"/>
                <a:tab pos="9023350" algn="l"/>
                <a:tab pos="10031413" algn="l"/>
              </a:tabLst>
            </a:pPr>
            <a:endParaRPr lang="en-US" sz="2000" b="1" i="1"/>
          </a:p>
          <a:p>
            <a:pPr marL="730250" lvl="1" indent="-273050">
              <a:tabLst>
                <a:tab pos="958850" algn="l"/>
                <a:tab pos="1966913" algn="l"/>
                <a:tab pos="2974975" algn="l"/>
                <a:tab pos="3983038" algn="l"/>
                <a:tab pos="4991100" algn="l"/>
                <a:tab pos="5999163" algn="l"/>
                <a:tab pos="7007225" algn="l"/>
                <a:tab pos="8015288" algn="l"/>
                <a:tab pos="9023350" algn="l"/>
                <a:tab pos="10031413" algn="l"/>
              </a:tabLst>
            </a:pPr>
            <a:endParaRPr lang="en-GB" sz="2000" i="1"/>
          </a:p>
          <a:p>
            <a:pPr marL="330200" indent="-330200">
              <a:spcBef>
                <a:spcPts val="775"/>
              </a:spcBef>
              <a:tabLst>
                <a:tab pos="958850" algn="l"/>
                <a:tab pos="1966913" algn="l"/>
                <a:tab pos="2974975" algn="l"/>
                <a:tab pos="3983038" algn="l"/>
                <a:tab pos="4991100" algn="l"/>
                <a:tab pos="5999163" algn="l"/>
                <a:tab pos="7007225" algn="l"/>
                <a:tab pos="8015288" algn="l"/>
                <a:tab pos="9023350" algn="l"/>
                <a:tab pos="10031413" algn="l"/>
              </a:tabLst>
            </a:pPr>
            <a:endParaRPr lang="en-GB" sz="3200" i="1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452563" y="-76200"/>
            <a:ext cx="9063037" cy="1252538"/>
          </a:xfrm>
          <a:ln/>
        </p:spPr>
        <p:txBody>
          <a:bodyPr/>
          <a:lstStyle/>
          <a:p>
            <a:pPr>
              <a:buClr>
                <a:srgbClr val="000000"/>
              </a:buCl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>
                <a:solidFill>
                  <a:srgbClr val="000000"/>
                </a:solidFill>
              </a:rPr>
              <a:t>IPv6 Maintenance WG (6man)‏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295400"/>
            <a:ext cx="9063038" cy="5948363"/>
          </a:xfrm>
          <a:ln/>
        </p:spPr>
        <p:txBody>
          <a:bodyPr/>
          <a:lstStyle/>
          <a:p>
            <a:pPr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3100" i="1"/>
              <a:t>Active documents:</a:t>
            </a:r>
          </a:p>
          <a:p>
            <a:pPr lvl="1">
              <a:lnSpc>
                <a:spcPct val="90000"/>
              </a:lnSpc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600"/>
              <a:t>"</a:t>
            </a:r>
            <a:r>
              <a:rPr lang="en-US" sz="1600">
                <a:cs typeface="Courier New" pitchFamily="49" charset="0"/>
              </a:rPr>
              <a:t>Solution approaches for address-selection problems”</a:t>
            </a:r>
            <a:r>
              <a:rPr lang="en-US" sz="1600"/>
              <a:t> (</a:t>
            </a:r>
            <a:r>
              <a:rPr lang="en-US" sz="1600">
                <a:cs typeface="Courier New" pitchFamily="49" charset="0"/>
              </a:rPr>
              <a:t>draft-ietf-6man-addr-select-sol-03.txt) Just Died at IESG in March</a:t>
            </a:r>
          </a:p>
          <a:p>
            <a:pPr lvl="1">
              <a:lnSpc>
                <a:spcPct val="90000"/>
              </a:lnSpc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600">
                <a:solidFill>
                  <a:schemeClr val="tx1"/>
                </a:solidFill>
                <a:cs typeface="Courier New" pitchFamily="49" charset="0"/>
              </a:rPr>
              <a:t>Considerations for IPv6 Address Selection Policy Changes (draft-ietf-6man-addr-select-considerations-00)</a:t>
            </a:r>
          </a:p>
          <a:p>
            <a:pPr lvl="1">
              <a:lnSpc>
                <a:spcPct val="90000"/>
              </a:lnSpc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600">
                <a:solidFill>
                  <a:schemeClr val="tx1"/>
                </a:solidFill>
                <a:cs typeface="Courier New" pitchFamily="49" charset="0"/>
              </a:rPr>
              <a:t>IPv6 Router Advertisement Options for DNS Configuration RFC 5006-(bis draft-ietf-6man-dns-options-bis-00) </a:t>
            </a:r>
          </a:p>
          <a:p>
            <a:pPr lvl="1">
              <a:lnSpc>
                <a:spcPct val="90000"/>
              </a:lnSpc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600">
                <a:cs typeface="Courier New" pitchFamily="49" charset="0"/>
              </a:rPr>
              <a:t>Interface Identifier Assignment in IPv6 SLAAC (draft-ietf-6man-neighbor-inform-00) </a:t>
            </a:r>
            <a:endParaRPr lang="en-US" sz="1600"/>
          </a:p>
          <a:p>
            <a:pPr lvl="1">
              <a:lnSpc>
                <a:spcPct val="90000"/>
              </a:lnSpc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600">
                <a:cs typeface="Courier New" pitchFamily="49" charset="0"/>
              </a:rPr>
              <a:t>IPv6 Node Requirements RFC 4294-bis (draft-ietf-6man-node-req-bis-04.txt) </a:t>
            </a:r>
          </a:p>
          <a:p>
            <a:pPr lvl="1">
              <a:lnSpc>
                <a:spcPct val="90000"/>
              </a:lnSpc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endParaRPr lang="en-US" sz="1600"/>
          </a:p>
          <a:p>
            <a:pPr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3100" i="1"/>
              <a:t>IESG processing:</a:t>
            </a:r>
          </a:p>
          <a:p>
            <a:pPr lvl="1">
              <a:lnSpc>
                <a:spcPct val="90000"/>
              </a:lnSpc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600">
                <a:solidFill>
                  <a:schemeClr val="tx1"/>
                </a:solidFill>
                <a:latin typeface="Arial Unicode MS" pitchFamily="34" charset="-128"/>
                <a:cs typeface="Courier New" pitchFamily="49" charset="0"/>
              </a:rPr>
              <a:t>IPv6 Subnet Model: the Relationship between Links and Subnet Prefixes (draft-ietf-6man-ipv6-subnet-model-10 )</a:t>
            </a:r>
          </a:p>
          <a:p>
            <a:pPr lvl="1">
              <a:lnSpc>
                <a:spcPct val="90000"/>
              </a:lnSpc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600">
                <a:solidFill>
                  <a:schemeClr val="tx1"/>
                </a:solidFill>
                <a:latin typeface="Arial Unicode MS" pitchFamily="34" charset="-128"/>
                <a:cs typeface="Courier New" pitchFamily="49" charset="0"/>
              </a:rPr>
              <a:t>A Recommendation for IPv6 Address Text Representation (draft-ietf-6man-text-addr-representation-07)</a:t>
            </a:r>
            <a:endParaRPr lang="en-US" sz="2700" i="1"/>
          </a:p>
          <a:p>
            <a:pPr>
              <a:lnSpc>
                <a:spcPct val="90000"/>
              </a:lnSpc>
              <a:buFont typeface="Tahoma" pitchFamily="34" charset="0"/>
              <a:buNone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endParaRPr lang="en-US" sz="2400" i="1"/>
          </a:p>
          <a:p>
            <a:pPr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3100" i="1"/>
              <a:t>RFC Editor Queue:</a:t>
            </a:r>
          </a:p>
          <a:p>
            <a:pPr lvl="1">
              <a:lnSpc>
                <a:spcPct val="90000"/>
              </a:lnSpc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 i="1">
                <a:cs typeface="Courier New" pitchFamily="49" charset="0"/>
              </a:rPr>
              <a:t>IANA Allocation Guidelines for the IPv6 Routing Header (draft-ietf-6man-iana-routing-header-00) 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024063" y="-117475"/>
            <a:ext cx="8567737" cy="1260475"/>
          </a:xfrm>
          <a:ln/>
        </p:spPr>
        <p:txBody>
          <a:bodyPr/>
          <a:lstStyle/>
          <a:p>
            <a:pPr>
              <a:buClr>
                <a:srgbClr val="000000"/>
              </a:buCl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>
                <a:solidFill>
                  <a:srgbClr val="000000"/>
                </a:solidFill>
              </a:rPr>
              <a:t>V6 Operations (V6OPS)‏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755650" y="1406525"/>
            <a:ext cx="8569325" cy="4537075"/>
          </a:xfrm>
          <a:ln/>
        </p:spPr>
        <p:txBody>
          <a:bodyPr/>
          <a:lstStyle/>
          <a:p>
            <a:pPr>
              <a:spcBef>
                <a:spcPts val="775"/>
              </a:spcBef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i="1"/>
              <a:t>Active Drafts:</a:t>
            </a:r>
          </a:p>
          <a:p>
            <a:pPr lvl="1"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 b="1"/>
              <a:t>Recommended Simple Security Capabilities in Customer Premises Equipment for Providing Residential IPv6 Internet Service (</a:t>
            </a:r>
            <a:r>
              <a:rPr lang="en-US" sz="1800" b="1">
                <a:latin typeface="Arial Unicode MS" pitchFamily="34" charset="-128"/>
                <a:cs typeface="Courier New" pitchFamily="49" charset="0"/>
              </a:rPr>
              <a:t>draft-ietf-v6ops-cpe-simple-security-10)</a:t>
            </a:r>
            <a:r>
              <a:rPr lang="en-US" sz="1800" b="1"/>
              <a:t> </a:t>
            </a:r>
          </a:p>
          <a:p>
            <a:pPr lvl="1"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 b="1">
                <a:cs typeface="Courier New" pitchFamily="49" charset="0"/>
              </a:rPr>
              <a:t>An Incremental Carrier-Grade NAT (CGN) for IPv6 Transition (draft-ietf-v6ops-incremental-cgn-00.txt) </a:t>
            </a:r>
          </a:p>
          <a:p>
            <a:pPr lvl="1"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 b="1">
                <a:cs typeface="Courier New" pitchFamily="49" charset="0"/>
              </a:rPr>
              <a:t>Basic Requirements for IPv6 Customer Edge Routers (draft-ietf-v6ops-ipv6-cpe-router-04) </a:t>
            </a:r>
          </a:p>
          <a:p>
            <a:pPr lvl="1"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 b="1">
                <a:cs typeface="Courier New" pitchFamily="49" charset="0"/>
              </a:rPr>
              <a:t>IPv6 RA-Guard (draft-ietf-v6ops-ra-guard-04.txt) </a:t>
            </a:r>
          </a:p>
          <a:p>
            <a:pPr lvl="1"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 b="1">
                <a:cs typeface="Courier New" pitchFamily="49" charset="0"/>
              </a:rPr>
              <a:t>Security Concerns With IP Tunneling (draft-ietf-v6ops-tunnel-security-concerns-02) </a:t>
            </a:r>
          </a:p>
          <a:p>
            <a:pPr lvl="1"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 b="1">
                <a:cs typeface="Courier New" pitchFamily="49" charset="0"/>
              </a:rPr>
              <a:t>IPv6 Deployment in Internet Exchange Points (IXPs) (draft-ietf-v6ops-v6inixp-05.txt)</a:t>
            </a:r>
            <a:r>
              <a:rPr lang="en-US" sz="1600" b="1">
                <a:latin typeface="Arial Unicode MS" pitchFamily="34" charset="-128"/>
                <a:cs typeface="Courier New" pitchFamily="49" charset="0"/>
              </a:rPr>
              <a:t> </a:t>
            </a:r>
            <a:endParaRPr lang="en-GB" sz="1600" b="1">
              <a:latin typeface="Arial Unicode MS" pitchFamily="34" charset="-128"/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228600"/>
            <a:ext cx="8139113" cy="766763"/>
          </a:xfrm>
          <a:ln/>
        </p:spPr>
        <p:txBody>
          <a:bodyPr lIns="0" tIns="0" rIns="0" bIns="0"/>
          <a:lstStyle/>
          <a:p>
            <a:pPr algn="ctr">
              <a:buClr>
                <a:srgbClr val="000000"/>
              </a:buCl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 sz="5000">
                <a:solidFill>
                  <a:srgbClr val="000000"/>
                </a:solidFill>
              </a:rPr>
              <a:t>SHIM6 WG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27088" y="1524000"/>
            <a:ext cx="8142287" cy="5773738"/>
          </a:xfrm>
          <a:ln/>
        </p:spPr>
        <p:txBody>
          <a:bodyPr lIns="0" tIns="0" rIns="0" bIns="0"/>
          <a:lstStyle/>
          <a:p>
            <a:pPr>
              <a:lnSpc>
                <a:spcPct val="116000"/>
              </a:lnSpc>
              <a:spcBef>
                <a:spcPts val="675"/>
              </a:spcBef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i="1"/>
              <a:t>Active document</a:t>
            </a:r>
          </a:p>
          <a:p>
            <a:pPr lvl="1">
              <a:lnSpc>
                <a:spcPct val="116000"/>
              </a:lnSpc>
              <a:spcBef>
                <a:spcPts val="675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000">
                <a:cs typeface="Courier New" pitchFamily="49" charset="0"/>
              </a:rPr>
              <a:t>Applicability Statement for the Level 3 Multihoming Shim Protocol (Shim6) (draft-ietf-shim6-applicability-05)</a:t>
            </a:r>
          </a:p>
          <a:p>
            <a:pPr lvl="1">
              <a:lnSpc>
                <a:spcPct val="116000"/>
              </a:lnSpc>
              <a:spcBef>
                <a:spcPts val="675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2000">
                <a:cs typeface="Courier New" pitchFamily="49" charset="0"/>
              </a:rPr>
              <a:t>Socket Application Program Interface (API) for Multihoming Shim (draft-ietf-shim6-multihome-shim-api-13) </a:t>
            </a:r>
            <a:endParaRPr lang="en-US" sz="2000"/>
          </a:p>
          <a:p>
            <a:pPr lvl="1">
              <a:lnSpc>
                <a:spcPct val="116000"/>
              </a:lnSpc>
              <a:spcBef>
                <a:spcPts val="675"/>
              </a:spcBef>
              <a:buSzPct val="75000"/>
              <a:buFont typeface="Tahoma" pitchFamily="34" charset="0"/>
              <a:buNone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endParaRPr lang="en-GB" sz="2000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228600"/>
            <a:ext cx="8139113" cy="766763"/>
          </a:xfrm>
          <a:ln/>
        </p:spPr>
        <p:txBody>
          <a:bodyPr lIns="0" tIns="0" rIns="0" bIns="0"/>
          <a:lstStyle/>
          <a:p>
            <a:pPr algn="ctr">
              <a:buClr>
                <a:srgbClr val="000000"/>
              </a:buCl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 sz="5000">
                <a:solidFill>
                  <a:srgbClr val="000000"/>
                </a:solidFill>
              </a:rPr>
              <a:t>BEHAVE WG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8200" y="1219200"/>
            <a:ext cx="8142288" cy="5707063"/>
          </a:xfrm>
          <a:ln/>
        </p:spPr>
        <p:txBody>
          <a:bodyPr lIns="0" tIns="0" rIns="0" bIns="0"/>
          <a:lstStyle/>
          <a:p>
            <a:pPr>
              <a:lnSpc>
                <a:spcPct val="90000"/>
              </a:lnSpc>
              <a:spcBef>
                <a:spcPts val="775"/>
              </a:spcBef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sz="3100" i="1"/>
              <a:t>Active Documents</a:t>
            </a:r>
          </a:p>
          <a:p>
            <a:pPr lvl="1">
              <a:lnSpc>
                <a:spcPct val="116000"/>
              </a:lnSpc>
              <a:spcBef>
                <a:spcPts val="675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600">
                <a:latin typeface="Arial Unicode MS" pitchFamily="34" charset="-128"/>
                <a:cs typeface="Courier New" pitchFamily="49" charset="0"/>
              </a:rPr>
              <a:t>IPv6-to-IPv4 translation FTP considerations (draft-ietf-behave-ftp64-00.txt)</a:t>
            </a:r>
            <a:r>
              <a:rPr lang="en-US" sz="1600"/>
              <a:t> </a:t>
            </a:r>
          </a:p>
          <a:p>
            <a:pPr lvl="1">
              <a:lnSpc>
                <a:spcPct val="116000"/>
              </a:lnSpc>
              <a:spcBef>
                <a:spcPts val="675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600">
                <a:latin typeface="Arial Unicode MS" pitchFamily="34" charset="-128"/>
                <a:cs typeface="Courier New" pitchFamily="49" charset="0"/>
              </a:rPr>
              <a:t>Stream Control Transmission Protocol (SCTP) Network Address Translation (draft-ietf-behave-sctpnat-02.txt) </a:t>
            </a:r>
          </a:p>
          <a:p>
            <a:pPr lvl="1">
              <a:lnSpc>
                <a:spcPct val="116000"/>
              </a:lnSpc>
              <a:spcBef>
                <a:spcPts val="675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600">
                <a:latin typeface="Arial Unicode MS" pitchFamily="34" charset="-128"/>
                <a:cs typeface="Courier New" pitchFamily="49" charset="0"/>
              </a:rPr>
              <a:t>Traversal Using Relays around NAT (TURN) Extension for IPv6 (draft-ietf-behave-turn-ipv6-09) </a:t>
            </a:r>
          </a:p>
          <a:p>
            <a:pPr lvl="1">
              <a:lnSpc>
                <a:spcPct val="116000"/>
              </a:lnSpc>
              <a:spcBef>
                <a:spcPts val="675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600">
                <a:latin typeface="Arial Unicode MS" pitchFamily="34" charset="-128"/>
                <a:cs typeface="Courier New" pitchFamily="49" charset="0"/>
              </a:rPr>
              <a:t>Traversal Using Relays around NAT (TURN) Extensions for TCP Allocations (draft-ietf-behave-turn-tcp-06.txt)</a:t>
            </a:r>
          </a:p>
          <a:p>
            <a:pPr lvl="1">
              <a:lnSpc>
                <a:spcPct val="116000"/>
              </a:lnSpc>
              <a:spcBef>
                <a:spcPts val="675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600">
                <a:latin typeface="Arial Unicode MS" pitchFamily="34" charset="-128"/>
                <a:cs typeface="Courier New" pitchFamily="49" charset="0"/>
              </a:rPr>
              <a:t>DNS64: DNS extensions for Network Address Translation from IPv6 Clients to IPv4 Servers (draft-ietf-behave-dns64-09)  - AD Evaluation</a:t>
            </a:r>
          </a:p>
          <a:p>
            <a:pPr lvl="1">
              <a:lnSpc>
                <a:spcPct val="116000"/>
              </a:lnSpc>
              <a:spcBef>
                <a:spcPts val="675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600">
                <a:latin typeface="Arial Unicode MS" pitchFamily="34" charset="-128"/>
                <a:cs typeface="Courier New" pitchFamily="49" charset="0"/>
              </a:rPr>
              <a:t>IPv6 Addressing of IPv4/IPv6 Translators (draft-ietf-behave-address-format-07.txt)  - AD Evaluation</a:t>
            </a:r>
          </a:p>
          <a:p>
            <a:pPr lvl="1">
              <a:lnSpc>
                <a:spcPct val="116000"/>
              </a:lnSpc>
              <a:spcBef>
                <a:spcPts val="675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600">
                <a:latin typeface="Arial Unicode MS" pitchFamily="34" charset="-128"/>
                <a:cs typeface="Courier New" pitchFamily="49" charset="0"/>
              </a:rPr>
              <a:t>Framework for IPv4/IPv6 Translation (draft-ietf-behave-v6v4-framework-08)  - AD Evaluation</a:t>
            </a:r>
          </a:p>
          <a:p>
            <a:pPr lvl="1">
              <a:lnSpc>
                <a:spcPct val="116000"/>
              </a:lnSpc>
              <a:spcBef>
                <a:spcPts val="675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600">
                <a:latin typeface="Arial Unicode MS" pitchFamily="34" charset="-128"/>
                <a:cs typeface="Courier New" pitchFamily="49" charset="0"/>
              </a:rPr>
              <a:t>IP/ICMP Translation Algorithm (draft-ietf-behave-v6v4-xlate-18) </a:t>
            </a:r>
            <a:r>
              <a:rPr lang="en-US" sz="1600">
                <a:latin typeface="Tahoma"/>
                <a:cs typeface="Courier New" pitchFamily="49" charset="0"/>
              </a:rPr>
              <a:t>–</a:t>
            </a:r>
            <a:r>
              <a:rPr lang="en-US" sz="1600">
                <a:latin typeface="Arial Unicode MS" pitchFamily="34" charset="-128"/>
                <a:cs typeface="Courier New" pitchFamily="49" charset="0"/>
              </a:rPr>
              <a:t> AD Evaluation</a:t>
            </a:r>
          </a:p>
          <a:p>
            <a:pPr lvl="1">
              <a:lnSpc>
                <a:spcPct val="116000"/>
              </a:lnSpc>
              <a:spcBef>
                <a:spcPts val="675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600">
                <a:latin typeface="Arial Unicode MS" pitchFamily="34" charset="-128"/>
                <a:cs typeface="Courier New" pitchFamily="49" charset="0"/>
              </a:rPr>
              <a:t>Stateful NAT64: Network Address and Protocol Translation from IPv6 Clients to IPv4 Servers (draft-ietf-behave-v6v4-xlate-stateful-11) </a:t>
            </a:r>
            <a:r>
              <a:rPr lang="en-US" sz="1600">
                <a:latin typeface="Tahoma"/>
                <a:cs typeface="Courier New" pitchFamily="49" charset="0"/>
              </a:rPr>
              <a:t>–</a:t>
            </a:r>
            <a:r>
              <a:rPr lang="en-US" sz="1600">
                <a:latin typeface="Arial Unicode MS" pitchFamily="34" charset="-128"/>
                <a:cs typeface="Courier New" pitchFamily="49" charset="0"/>
              </a:rPr>
              <a:t> AD Evaluation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8139113" cy="766763"/>
          </a:xfrm>
          <a:ln/>
        </p:spPr>
        <p:txBody>
          <a:bodyPr lIns="0" tIns="0" rIns="0" bIns="0"/>
          <a:lstStyle/>
          <a:p>
            <a:pPr algn="ctr">
              <a:buClr>
                <a:srgbClr val="000000"/>
              </a:buCl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US" sz="5000">
                <a:solidFill>
                  <a:srgbClr val="000000"/>
                </a:solidFill>
              </a:rPr>
              <a:t>BEHAVE WG cont’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8142288" cy="5707063"/>
          </a:xfrm>
          <a:ln/>
        </p:spPr>
        <p:txBody>
          <a:bodyPr lIns="0" tIns="0" rIns="0" bIns="0"/>
          <a:lstStyle/>
          <a:p>
            <a:pPr lvl="1">
              <a:lnSpc>
                <a:spcPct val="116000"/>
              </a:lnSpc>
              <a:spcBef>
                <a:spcPts val="675"/>
              </a:spcBef>
              <a:buSzPct val="75000"/>
              <a:buFont typeface="Tahoma" pitchFamily="34" charset="0"/>
              <a:buNone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endParaRPr lang="en-GB" sz="1800"/>
          </a:p>
          <a:p>
            <a:pPr>
              <a:spcBef>
                <a:spcPts val="775"/>
              </a:spcBef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i="1"/>
              <a:t>RFC Editor Queue</a:t>
            </a:r>
          </a:p>
          <a:p>
            <a:pPr lvl="1"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 i="1">
                <a:cs typeface="Courier New" pitchFamily="49" charset="0"/>
              </a:rPr>
              <a:t>NAT Behavior Discovery Using STUN (draft-ietf-behave-nat-behavior-discovery-08) </a:t>
            </a:r>
          </a:p>
          <a:p>
            <a:pPr lvl="1"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 i="1">
                <a:cs typeface="Courier New" pitchFamily="49" charset="0"/>
              </a:rPr>
              <a:t>Test vectors for STUN (draft-ietf-behave-stun-test-vectors-04) </a:t>
            </a:r>
          </a:p>
          <a:p>
            <a:pPr lvl="1"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 i="1">
                <a:cs typeface="Courier New" pitchFamily="49" charset="0"/>
              </a:rPr>
              <a:t>Traversal Using Relays around NAT (TURN): Relay Extensions to Session Traversal Utilities for NAT (STUN) (draft-ietf-behave-turn-16) </a:t>
            </a:r>
            <a:endParaRPr lang="en-GB" sz="1800" i="1"/>
          </a:p>
          <a:p>
            <a:pPr>
              <a:spcBef>
                <a:spcPts val="775"/>
              </a:spcBef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i="1"/>
              <a:t>IESG Processing</a:t>
            </a:r>
          </a:p>
          <a:p>
            <a:pPr lvl="1">
              <a:lnSpc>
                <a:spcPct val="116000"/>
              </a:lnSpc>
              <a:spcBef>
                <a:spcPts val="675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>
                <a:cs typeface="Courier New" pitchFamily="49" charset="0"/>
              </a:rPr>
              <a:t>Traversal Using Relays around NAT (TURN) Resolution Mechanism (draft-ietf-behave-turn-uri-10)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1562100" y="-152400"/>
            <a:ext cx="8572500" cy="1265238"/>
          </a:xfrm>
          <a:ln/>
        </p:spPr>
        <p:txBody>
          <a:bodyPr/>
          <a:lstStyle/>
          <a:p>
            <a:pPr>
              <a:lnSpc>
                <a:spcPct val="144000"/>
              </a:lnSpc>
              <a:buClr>
                <a:srgbClr val="000000"/>
              </a:buClr>
              <a:tabLst>
                <a:tab pos="0" algn="l"/>
                <a:tab pos="1006475" algn="l"/>
                <a:tab pos="2014538" algn="l"/>
                <a:tab pos="3022600" algn="l"/>
                <a:tab pos="4030663" algn="l"/>
                <a:tab pos="5038725" algn="l"/>
                <a:tab pos="6046788" algn="l"/>
                <a:tab pos="7054850" algn="l"/>
                <a:tab pos="8062913" algn="l"/>
                <a:tab pos="9070975" algn="l"/>
                <a:tab pos="10079038" algn="l"/>
              </a:tabLst>
            </a:pPr>
            <a:r>
              <a:rPr lang="en-GB" sz="4000" b="1">
                <a:solidFill>
                  <a:srgbClr val="000000"/>
                </a:solidFill>
              </a:rPr>
              <a:t>Secure Inter-Domain Routing (sidr)‏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066800"/>
            <a:ext cx="9067800" cy="7508875"/>
          </a:xfrm>
          <a:ln/>
        </p:spPr>
        <p:txBody>
          <a:bodyPr/>
          <a:lstStyle/>
          <a:p>
            <a:pPr>
              <a:lnSpc>
                <a:spcPct val="124000"/>
              </a:lnSpc>
              <a:spcBef>
                <a:spcPts val="700"/>
              </a:spcBef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sz="1800" b="1" i="1"/>
              <a:t>Active documents:</a:t>
            </a:r>
          </a:p>
          <a:p>
            <a:pPr lvl="1">
              <a:lnSpc>
                <a:spcPct val="93000"/>
              </a:lnSpc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GB" sz="1800"/>
              <a:t>"An Infrastructure to Support Secure Internet Routing" (sidr-arch-09)‏</a:t>
            </a:r>
          </a:p>
          <a:p>
            <a:pPr lvl="1">
              <a:lnSpc>
                <a:spcPct val="93000"/>
              </a:lnSpc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>
                <a:cs typeface="Courier New" pitchFamily="49" charset="0"/>
              </a:rPr>
              <a:t>“Certificate Policy (CP)</a:t>
            </a:r>
            <a:r>
              <a:rPr lang="en-US" sz="1800"/>
              <a:t> </a:t>
            </a:r>
            <a:r>
              <a:rPr lang="en-US" sz="1800">
                <a:cs typeface="Courier New" pitchFamily="49" charset="0"/>
              </a:rPr>
              <a:t>for the Resource PKI (RPKI)</a:t>
            </a:r>
            <a:r>
              <a:rPr lang="en-US" sz="1800"/>
              <a:t> (</a:t>
            </a:r>
            <a:r>
              <a:rPr lang="en-US" sz="1800">
                <a:cs typeface="Courier New" pitchFamily="49" charset="0"/>
              </a:rPr>
              <a:t>draft-ietf-sidr-cp-08.txt)</a:t>
            </a:r>
          </a:p>
          <a:p>
            <a:pPr lvl="1">
              <a:lnSpc>
                <a:spcPct val="93000"/>
              </a:lnSpc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>
                <a:cs typeface="Courier New" pitchFamily="49" charset="0"/>
              </a:rPr>
              <a:t>A Profile for Route Origin Authorizations (ROAs) (draft-ietf-sidr-roa-format-06.txt)</a:t>
            </a:r>
          </a:p>
          <a:p>
            <a:pPr lvl="1">
              <a:lnSpc>
                <a:spcPct val="93000"/>
              </a:lnSpc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>
                <a:cs typeface="Courier New" pitchFamily="49" charset="0"/>
              </a:rPr>
              <a:t>Template for an Internet Registry's Certification Practice Statement (CPS) for the Resource PKI (RPKI) (draft-ietf-sidr-cps-irs-05.txt) </a:t>
            </a:r>
          </a:p>
          <a:p>
            <a:pPr lvl="1">
              <a:lnSpc>
                <a:spcPct val="93000"/>
              </a:lnSpc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>
                <a:cs typeface="Courier New" pitchFamily="49" charset="0"/>
              </a:rPr>
              <a:t>Template for an Internet Service Provider's Certification Practice Statement (CPS) for the Resource PKI (RPKI) (draft-ietf-sidr-cps-isp-04.txt) </a:t>
            </a:r>
          </a:p>
          <a:p>
            <a:pPr lvl="1">
              <a:lnSpc>
                <a:spcPct val="93000"/>
              </a:lnSpc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>
                <a:cs typeface="Courier New" pitchFamily="49" charset="0"/>
              </a:rPr>
              <a:t>Validation of Route Origination using the Resource Certificate PKI and ROAs (draft-ietf-sidr-roa-validation-05.txt)</a:t>
            </a:r>
          </a:p>
          <a:p>
            <a:pPr lvl="1">
              <a:lnSpc>
                <a:spcPct val="93000"/>
              </a:lnSpc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>
                <a:cs typeface="Courier New" pitchFamily="49" charset="0"/>
              </a:rPr>
              <a:t>Manifests for the Resource Public Key Infrastructure (draft-ietf-sidr-rpki-manifests-06.txt) </a:t>
            </a:r>
          </a:p>
          <a:p>
            <a:pPr lvl="1">
              <a:lnSpc>
                <a:spcPct val="93000"/>
              </a:lnSpc>
              <a:spcBef>
                <a:spcPts val="450"/>
              </a:spcBef>
              <a:buSzPct val="75000"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r>
              <a:rPr lang="en-US" sz="1800">
                <a:cs typeface="Courier New" pitchFamily="49" charset="0"/>
              </a:rPr>
              <a:t>Securing RPSL Objects with RPKI Signatures (draft-ietf-sidr-rpsl-sig-02.txt) </a:t>
            </a:r>
          </a:p>
          <a:p>
            <a:pPr lvl="1">
              <a:lnSpc>
                <a:spcPct val="93000"/>
              </a:lnSpc>
              <a:spcBef>
                <a:spcPts val="450"/>
              </a:spcBef>
              <a:buSzPct val="75000"/>
              <a:buFont typeface="Tahoma" pitchFamily="34" charset="0"/>
              <a:buNone/>
              <a:tabLst>
                <a:tab pos="1004888" algn="l"/>
                <a:tab pos="2012950" algn="l"/>
                <a:tab pos="3021013" algn="l"/>
                <a:tab pos="4029075" algn="l"/>
                <a:tab pos="5037138" algn="l"/>
                <a:tab pos="6045200" algn="l"/>
                <a:tab pos="7053263" algn="l"/>
                <a:tab pos="8061325" algn="l"/>
                <a:tab pos="9069388" algn="l"/>
                <a:tab pos="10077450" algn="l"/>
              </a:tabLst>
            </a:pPr>
            <a:endParaRPr lang="en-GB" sz="1800">
              <a:cs typeface="Courier New" pitchFamily="49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DejaVu Sans"/>
      </a:majorFont>
      <a:minorFont>
        <a:latin typeface="Tahoma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ts val="495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ts val="495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DejaVu Sans"/>
      </a:majorFont>
      <a:minorFont>
        <a:latin typeface="Tahoma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ts val="495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ts val="495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2978</TotalTime>
  <Words>1262</Words>
  <Application>Microsoft Office PowerPoint</Application>
  <PresentationFormat>Custom</PresentationFormat>
  <Paragraphs>226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Times New Roman</vt:lpstr>
      <vt:lpstr>DejaVu LGC Sans</vt:lpstr>
      <vt:lpstr>DejaVu Sans</vt:lpstr>
      <vt:lpstr>Tahoma</vt:lpstr>
      <vt:lpstr>Courier New</vt:lpstr>
      <vt:lpstr>Arial Unicode MS</vt:lpstr>
      <vt:lpstr>Arial</vt:lpstr>
      <vt:lpstr>Default Design</vt:lpstr>
      <vt:lpstr>Default Design</vt:lpstr>
      <vt:lpstr>IETF Activities Update</vt:lpstr>
      <vt:lpstr>Note</vt:lpstr>
      <vt:lpstr>Routing Area</vt:lpstr>
      <vt:lpstr>IPv6 Maintenance WG (6man)‏</vt:lpstr>
      <vt:lpstr>V6 Operations (V6OPS)‏</vt:lpstr>
      <vt:lpstr>SHIM6 WG</vt:lpstr>
      <vt:lpstr>BEHAVE WG</vt:lpstr>
      <vt:lpstr>BEHAVE WG cont’</vt:lpstr>
      <vt:lpstr>Secure Inter-Domain Routing (sidr)‏</vt:lpstr>
      <vt:lpstr>Softwire </vt:lpstr>
      <vt:lpstr>DNS Operations (DNSOP)‏</vt:lpstr>
      <vt:lpstr>DNS Extensions (DNSEXT)‏</vt:lpstr>
      <vt:lpstr>Operational Security Capabilities for IP Networks (OPSEC)‏</vt:lpstr>
      <vt:lpstr>Global Routing Operations (GROW)‏</vt:lpstr>
      <vt:lpstr>Locator/Identifier Separation (LISP)</vt:lpstr>
      <vt:lpstr>Maastricht IETF 78</vt:lpstr>
      <vt:lpstr>References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Activities Update</dc:title>
  <cp:lastModifiedBy>jasonb</cp:lastModifiedBy>
  <cp:revision>57</cp:revision>
  <dcterms:modified xsi:type="dcterms:W3CDTF">2010-04-20T12:57:49Z</dcterms:modified>
</cp:coreProperties>
</file>