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1"/>
  </p:sldMasterIdLst>
  <p:notesMasterIdLst>
    <p:notesMasterId r:id="rId25"/>
  </p:notesMasterIdLst>
  <p:sldIdLst>
    <p:sldId id="661" r:id="rId2"/>
    <p:sldId id="922" r:id="rId3"/>
    <p:sldId id="784" r:id="rId4"/>
    <p:sldId id="785" r:id="rId5"/>
    <p:sldId id="921" r:id="rId6"/>
    <p:sldId id="919" r:id="rId7"/>
    <p:sldId id="923" r:id="rId8"/>
    <p:sldId id="279" r:id="rId9"/>
    <p:sldId id="954" r:id="rId10"/>
    <p:sldId id="280" r:id="rId11"/>
    <p:sldId id="699" r:id="rId12"/>
    <p:sldId id="698" r:id="rId13"/>
    <p:sldId id="732" r:id="rId14"/>
    <p:sldId id="731" r:id="rId15"/>
    <p:sldId id="955" r:id="rId16"/>
    <p:sldId id="733" r:id="rId17"/>
    <p:sldId id="734" r:id="rId18"/>
    <p:sldId id="735" r:id="rId19"/>
    <p:sldId id="736" r:id="rId20"/>
    <p:sldId id="953" r:id="rId21"/>
    <p:sldId id="957" r:id="rId22"/>
    <p:sldId id="691" r:id="rId23"/>
    <p:sldId id="956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D0"/>
    <a:srgbClr val="0518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2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7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B8882FB-4652-4DBA-BB73-AF2DB4004DDB}" type="datetime1">
              <a:rPr lang="en-US"/>
              <a:pPr>
                <a:defRPr/>
              </a:pPr>
              <a:t>4/18/2010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7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89EF096-7319-455F-9E5D-ED247855A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A5C067-8C10-4EED-94BB-674F3F1F9EF5}" type="slidenum">
              <a:rPr lang="en-US" smtClean="0">
                <a:ea typeface="ＭＳ Ｐゴシック" charset="-128"/>
              </a:rPr>
              <a:pPr/>
              <a:t>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E517D1-CFF0-4433-B758-2B24F8D7596C}" type="slidenum">
              <a:rPr lang="en-US" smtClean="0">
                <a:latin typeface="Arial" charset="0"/>
                <a:ea typeface="ＭＳ Ｐゴシック" charset="-128"/>
              </a:rPr>
              <a:pPr/>
              <a:t>18</a:t>
            </a:fld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CBF084-E433-476A-A083-E89EC08CD19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2BDE01-7F37-4B4E-A8E2-920EB00086D3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488F1D08-2475-48F9-8DA6-12D2900C61B9}" type="slidenum">
              <a:rPr lang="en-US" sz="1100">
                <a:latin typeface="Calibri" charset="0"/>
              </a:rPr>
              <a:pPr algn="r"/>
              <a:t>5</a:t>
            </a:fld>
            <a:endParaRPr lang="en-US" sz="1100">
              <a:latin typeface="Calibri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0F7DBC-4958-4CE1-B893-070F56E7E4D4}" type="slidenum">
              <a:rPr lang="en-US" smtClean="0">
                <a:ea typeface="ＭＳ Ｐゴシック" charset="-128"/>
              </a:rPr>
              <a:pPr/>
              <a:t>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A471D4-C36E-4A4A-B83E-DF017B0FE001}" type="slidenum">
              <a:rPr lang="en-US" smtClean="0">
                <a:ea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946EF0-D5BD-40F1-A6A7-301EE3227507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4BD55D-D59E-40F1-9E68-922E16BB3667}" type="slidenum">
              <a:rPr lang="en-US" smtClean="0">
                <a:latin typeface="Arial" charset="0"/>
                <a:ea typeface="ＭＳ Ｐゴシック" charset="-128"/>
              </a:rPr>
              <a:pPr/>
              <a:t>13</a:t>
            </a:fld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559E9-3506-475D-8C21-6EC241661B38}" type="slidenum">
              <a:rPr lang="en-US" smtClean="0">
                <a:latin typeface="Arial" charset="0"/>
                <a:ea typeface="ＭＳ Ｐゴシック" charset="-128"/>
              </a:rPr>
              <a:pPr/>
              <a:t>14</a:t>
            </a:fld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A472EF-5F5E-4A4F-A8C2-61D139FB6794}" type="slidenum">
              <a:rPr lang="en-US" smtClean="0">
                <a:latin typeface="Arial" charset="0"/>
                <a:ea typeface="ＭＳ Ｐゴシック" charset="-128"/>
              </a:rPr>
              <a:pPr/>
              <a:t>16</a:t>
            </a:fld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4A166D-FED7-4E25-AA5D-8E85C85239D4}" type="slidenum">
              <a:rPr lang="en-US" smtClean="0">
                <a:latin typeface="Arial" charset="0"/>
                <a:ea typeface="ＭＳ Ｐゴシック" charset="-128"/>
              </a:rPr>
              <a:pPr/>
              <a:t>17</a:t>
            </a:fld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cov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657600"/>
            <a:ext cx="6934200" cy="1162050"/>
          </a:xfrm>
        </p:spPr>
        <p:txBody>
          <a:bodyPr/>
          <a:lstStyle>
            <a:lvl1pPr algn="l">
              <a:defRPr b="1" i="0">
                <a:solidFill>
                  <a:srgbClr val="05183A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29200"/>
            <a:ext cx="6400800" cy="838200"/>
          </a:xfrm>
        </p:spPr>
        <p:txBody>
          <a:bodyPr/>
          <a:lstStyle>
            <a:lvl1pPr marL="0" indent="0" algn="l">
              <a:buNone/>
              <a:defRPr>
                <a:solidFill>
                  <a:srgbClr val="05183A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i="0">
                <a:solidFill>
                  <a:srgbClr val="05183A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b="0" i="0">
                <a:latin typeface="Century Gothic"/>
                <a:cs typeface="Century Gothic"/>
              </a:defRPr>
            </a:lvl1pPr>
            <a:lvl2pPr algn="l">
              <a:defRPr b="0" i="0">
                <a:latin typeface="Century Gothic"/>
                <a:cs typeface="Century Gothic"/>
              </a:defRPr>
            </a:lvl2pPr>
            <a:lvl3pPr algn="l">
              <a:defRPr b="0" i="0">
                <a:latin typeface="Century Gothic"/>
                <a:cs typeface="Century Gothic"/>
              </a:defRPr>
            </a:lvl3pPr>
            <a:lvl4pPr algn="l">
              <a:defRPr b="0" i="0">
                <a:latin typeface="Century Gothic"/>
                <a:cs typeface="Century Gothic"/>
              </a:defRPr>
            </a:lvl4pPr>
            <a:lvl5pPr algn="l">
              <a:defRPr b="0" i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i="0">
                <a:solidFill>
                  <a:srgbClr val="05183A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-108" charset="0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-108" charset="0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108" charset="0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-108" charset="0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381000" y="3962400"/>
            <a:ext cx="8305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600" b="1">
                <a:solidFill>
                  <a:srgbClr val="05183A"/>
                </a:solidFill>
                <a:latin typeface="Century Gothic" charset="0"/>
              </a:rPr>
              <a:t>Introduction to ARIN and </a:t>
            </a:r>
          </a:p>
          <a:p>
            <a:pPr algn="ctr">
              <a:lnSpc>
                <a:spcPct val="90000"/>
              </a:lnSpc>
            </a:pPr>
            <a:r>
              <a:rPr lang="en-US" sz="4600" b="1">
                <a:solidFill>
                  <a:srgbClr val="05183A"/>
                </a:solidFill>
                <a:latin typeface="Century Gothic" charset="0"/>
              </a:rPr>
              <a:t>the Internet Registry System</a:t>
            </a:r>
            <a:endParaRPr lang="en-US" sz="5600" b="1">
              <a:solidFill>
                <a:srgbClr val="05183A"/>
              </a:solidFill>
              <a:latin typeface="Century Gothic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5667375"/>
            <a:ext cx="7696200" cy="1588"/>
          </a:xfrm>
          <a:prstGeom prst="line">
            <a:avLst/>
          </a:prstGeom>
          <a:ln w="31750" cap="flat" cmpd="sng" algn="ctr">
            <a:solidFill>
              <a:srgbClr val="05183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2672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mtClean="0">
                <a:latin typeface="Century Gothic" charset="0"/>
                <a:ea typeface="ＭＳ Ｐゴシック" charset="-128"/>
              </a:rPr>
              <a:t>Applying the principles of stewardship, ARIN, a nonprofit corporation:</a:t>
            </a:r>
          </a:p>
          <a:p>
            <a:pPr lvl="3" eaLnBrk="1" hangingPunct="1">
              <a:lnSpc>
                <a:spcPct val="85000"/>
              </a:lnSpc>
            </a:pPr>
            <a:endParaRPr lang="en-US" smtClean="0">
              <a:latin typeface="Century Gothic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latin typeface="Century Gothic" charset="0"/>
                <a:ea typeface="ＭＳ Ｐゴシック" charset="-128"/>
              </a:rPr>
              <a:t>allocates Internet Protocol resources; </a:t>
            </a:r>
          </a:p>
          <a:p>
            <a:pPr lvl="3" eaLnBrk="1" hangingPunct="1">
              <a:lnSpc>
                <a:spcPct val="85000"/>
              </a:lnSpc>
            </a:pPr>
            <a:endParaRPr lang="en-US" smtClean="0">
              <a:latin typeface="Century Gothic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latin typeface="Century Gothic" charset="0"/>
                <a:ea typeface="ＭＳ Ｐゴシック" charset="-128"/>
              </a:rPr>
              <a:t>develops consensus-based policies; and</a:t>
            </a:r>
          </a:p>
          <a:p>
            <a:pPr lvl="3" eaLnBrk="1" hangingPunct="1">
              <a:lnSpc>
                <a:spcPct val="85000"/>
              </a:lnSpc>
            </a:pPr>
            <a:endParaRPr lang="en-US" smtClean="0">
              <a:latin typeface="Century Gothic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latin typeface="Century Gothic" charset="0"/>
                <a:ea typeface="ＭＳ Ｐゴシック" charset="-128"/>
              </a:rPr>
              <a:t>facilitates the advancement of the Internet through information and educational outreach. </a:t>
            </a: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>
                <a:solidFill>
                  <a:srgbClr val="05183A"/>
                </a:solidFill>
                <a:latin typeface="Century Gothic" charset="0"/>
              </a:rPr>
              <a:t>ARIN’s Mission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ARIN’s Services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b="1" smtClean="0">
                <a:latin typeface="Century Gothic" charset="0"/>
                <a:ea typeface="ＭＳ Ｐゴシック" charset="-128"/>
              </a:rPr>
              <a:t>Like the other RIRs, ARIN: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>
                <a:latin typeface="Century Gothic" charset="0"/>
                <a:ea typeface="ＭＳ Ｐゴシック" charset="-128"/>
              </a:rPr>
              <a:t>Allocates and assigns Internet number resources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>
                <a:latin typeface="Century Gothic" charset="0"/>
                <a:ea typeface="ＭＳ Ｐゴシック" charset="-128"/>
              </a:rPr>
              <a:t>Participates in the global Internet community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>
                <a:latin typeface="Century Gothic" charset="0"/>
                <a:ea typeface="ＭＳ Ｐゴシック" charset="-128"/>
              </a:rPr>
              <a:t>Facilitates policy development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>
                <a:latin typeface="Century Gothic" charset="0"/>
                <a:ea typeface="ＭＳ Ｐゴシック" charset="-128"/>
              </a:rPr>
              <a:t>Is a nonprofit, membership organization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>
                <a:latin typeface="Century Gothic" charset="0"/>
                <a:ea typeface="ＭＳ Ｐゴシック" charset="-128"/>
              </a:rPr>
              <a:t>Is governed by an elected executive board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staff_flowcharts_p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0772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4267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Organizational Chart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Registration Services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001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mtClean="0">
                <a:latin typeface="Century Gothic" charset="0"/>
                <a:ea typeface="ＭＳ Ｐゴシック" charset="-128"/>
              </a:rPr>
              <a:t>Directory Services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mtClean="0">
                <a:latin typeface="Century Gothic" charset="0"/>
                <a:ea typeface="ＭＳ Ｐゴシック" charset="-128"/>
              </a:rPr>
              <a:t>Registration transaction information (WHOIS)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mtClean="0">
                <a:latin typeface="Century Gothic" charset="0"/>
                <a:ea typeface="ＭＳ Ｐゴシック" charset="-128"/>
              </a:rPr>
              <a:t>Record maintenance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mtClean="0">
                <a:latin typeface="Century Gothic" charset="0"/>
                <a:ea typeface="ＭＳ Ｐゴシック" charset="-128"/>
              </a:rPr>
              <a:t>Routing information (Internet Routing Registry)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Registration Services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25475" y="1524000"/>
            <a:ext cx="5165725" cy="38862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Coordination &amp; management of Internet number resources</a:t>
            </a:r>
          </a:p>
          <a:p>
            <a:pPr eaLnBrk="1" hangingPunct="1"/>
            <a:endParaRPr lang="en-US" smtClean="0">
              <a:latin typeface="Century Gothic" charset="0"/>
              <a:ea typeface="ＭＳ Ｐゴシック" charset="-128"/>
            </a:endParaRPr>
          </a:p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Internet number resource transfers</a:t>
            </a:r>
          </a:p>
        </p:txBody>
      </p:sp>
      <p:pic>
        <p:nvPicPr>
          <p:cNvPr id="19460" name="Picture 6" descr="MCj025007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0"/>
            <a:ext cx="30321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entury Gothic" charset="0"/>
                <a:ea typeface="ＭＳ Ｐゴシック" charset="-128"/>
              </a:rPr>
              <a:t>Technical Services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57200" y="1417638"/>
            <a:ext cx="84582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entury Gothic" charset="0"/>
              </a:rPr>
              <a:t> ARIN WHOIS/RWHOIS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entury Gothic" charset="0"/>
              </a:rPr>
              <a:t> ARIN Online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entury Gothic" charset="0"/>
              </a:rPr>
              <a:t> Internet Routing Registry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entury Gothic" charset="0"/>
              </a:rPr>
              <a:t> Reverse DNS Services 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entury Gothic" charset="0"/>
              </a:rPr>
              <a:t> All public services also available over IPv6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entury Gothic" charset="0"/>
              </a:rPr>
              <a:t> IT support for organization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entury Gothic" charset="0"/>
              </a:rPr>
              <a:t> Emerging Technologies: </a:t>
            </a:r>
            <a:r>
              <a:rPr lang="en-US" sz="2000">
                <a:latin typeface="Century Gothic" charset="0"/>
              </a:rPr>
              <a:t>DNNSEC, RPKI, Whois-RWS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entury Gothic" charset="0"/>
              </a:rPr>
              <a:t> Community Software Project Repository   </a:t>
            </a:r>
            <a:br>
              <a:rPr lang="en-US" sz="2800">
                <a:latin typeface="Century Gothic" charset="0"/>
              </a:rPr>
            </a:br>
            <a:endParaRPr lang="en-US" sz="2800">
              <a:latin typeface="Century Gothic" charset="0"/>
            </a:endParaRP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3963" y="914400"/>
            <a:ext cx="2611437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Organization Services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828800"/>
            <a:ext cx="8001000" cy="3886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Century Gothic" charset="0"/>
                <a:ea typeface="ＭＳ Ｐゴシック" charset="-128"/>
              </a:rPr>
              <a:t>Public Policy &amp; Members </a:t>
            </a:r>
            <a:br>
              <a:rPr lang="en-US" smtClean="0">
                <a:latin typeface="Century Gothic" charset="0"/>
                <a:ea typeface="ＭＳ Ｐゴシック" charset="-128"/>
              </a:rPr>
            </a:br>
            <a:r>
              <a:rPr lang="en-US" smtClean="0">
                <a:latin typeface="Century Gothic" charset="0"/>
                <a:ea typeface="ＭＳ Ｐゴシック" charset="-128"/>
              </a:rPr>
              <a:t>Meetings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3124200" y="4419600"/>
            <a:ext cx="510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0" algn="l"/>
                <a:tab pos="515938" algn="l"/>
              </a:tabLst>
              <a:defRPr/>
            </a:pPr>
            <a:r>
              <a:rPr lang="en-US" sz="3200">
                <a:latin typeface="Century Gothic" charset="0"/>
              </a:rPr>
              <a:t>Executive Board Elections</a:t>
            </a:r>
          </a:p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buFont typeface="Wingdings 2" charset="2"/>
              <a:buChar char=""/>
              <a:tabLst>
                <a:tab pos="0" algn="l"/>
                <a:tab pos="515938" algn="l"/>
              </a:tabLst>
              <a:defRPr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</a:endParaRPr>
          </a:p>
        </p:txBody>
      </p:sp>
      <p:pic>
        <p:nvPicPr>
          <p:cNvPr id="21509" name="Picture 8" descr="MCBD07123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191000"/>
            <a:ext cx="180816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MCj033423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828800"/>
            <a:ext cx="22098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Organization Services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76400"/>
            <a:ext cx="8001000" cy="3886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Century Gothic" charset="0"/>
                <a:ea typeface="ＭＳ Ｐゴシック" charset="-128"/>
              </a:rPr>
              <a:t>Information publication</a:t>
            </a:r>
            <a:br>
              <a:rPr lang="en-US" smtClean="0">
                <a:latin typeface="Century Gothic" charset="0"/>
                <a:ea typeface="ＭＳ Ｐゴシック" charset="-128"/>
              </a:rPr>
            </a:br>
            <a:r>
              <a:rPr lang="en-US" smtClean="0">
                <a:latin typeface="Century Gothic" charset="0"/>
                <a:ea typeface="ＭＳ Ｐゴシック" charset="-128"/>
              </a:rPr>
              <a:t>and dissemination</a:t>
            </a:r>
          </a:p>
        </p:txBody>
      </p:sp>
      <p:pic>
        <p:nvPicPr>
          <p:cNvPr id="22532" name="Picture 8" descr="MCBD06630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86200"/>
            <a:ext cx="2590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3429000" y="4343400"/>
            <a:ext cx="396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914400" algn="l"/>
                <a:tab pos="1255713" algn="l"/>
                <a:tab pos="1652588" algn="l"/>
                <a:tab pos="2060575" algn="l"/>
              </a:tabLst>
            </a:pPr>
            <a:r>
              <a:rPr lang="en-US" sz="3200">
                <a:solidFill>
                  <a:srgbClr val="000000"/>
                </a:solidFill>
                <a:latin typeface="Century Gothic" charset="0"/>
              </a:rPr>
              <a:t>	Education</a:t>
            </a:r>
            <a:br>
              <a:rPr lang="en-US" sz="3200">
                <a:solidFill>
                  <a:srgbClr val="000000"/>
                </a:solidFill>
                <a:latin typeface="Century Gothic" charset="0"/>
              </a:rPr>
            </a:br>
            <a:r>
              <a:rPr lang="en-US" sz="3200">
                <a:solidFill>
                  <a:srgbClr val="000000"/>
                </a:solidFill>
                <a:latin typeface="Century Gothic" charset="0"/>
              </a:rPr>
              <a:t>&amp; Training</a:t>
            </a:r>
          </a:p>
        </p:txBody>
      </p:sp>
      <p:pic>
        <p:nvPicPr>
          <p:cNvPr id="22534" name="Picture 12" descr="MCPE01638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524000"/>
            <a:ext cx="2849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Policy Development Services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714500"/>
            <a:ext cx="8001000" cy="3886200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smtClean="0">
                <a:latin typeface="Century Gothic" charset="0"/>
                <a:ea typeface="ＭＳ Ｐゴシック" charset="-128"/>
              </a:rPr>
              <a:t>Manage the Policy Development Process</a:t>
            </a:r>
          </a:p>
          <a:p>
            <a:pPr eaLnBrk="1" hangingPunct="1">
              <a:spcAft>
                <a:spcPts val="2400"/>
              </a:spcAft>
            </a:pPr>
            <a:r>
              <a:rPr lang="en-US" smtClean="0">
                <a:latin typeface="Century Gothic" charset="0"/>
                <a:ea typeface="ＭＳ Ｐゴシック" charset="-128"/>
              </a:rPr>
              <a:t>Maintain e-mail discussion lists</a:t>
            </a:r>
          </a:p>
          <a:p>
            <a:pPr eaLnBrk="1" hangingPunct="1">
              <a:spcAft>
                <a:spcPts val="2400"/>
              </a:spcAft>
            </a:pPr>
            <a:r>
              <a:rPr lang="en-US" smtClean="0">
                <a:latin typeface="Century Gothic" charset="0"/>
                <a:ea typeface="ＭＳ Ｐゴシック" charset="-128"/>
              </a:rPr>
              <a:t>Publish policy documents</a:t>
            </a:r>
          </a:p>
          <a:p>
            <a:pPr eaLnBrk="1" hangingPunct="1">
              <a:spcAft>
                <a:spcPts val="2400"/>
              </a:spcAft>
            </a:pPr>
            <a:endParaRPr lang="en-US" smtClean="0">
              <a:latin typeface="Century Gothic" charset="0"/>
              <a:ea typeface="ＭＳ Ｐゴシック" charset="-128"/>
            </a:endParaRPr>
          </a:p>
          <a:p>
            <a:pPr eaLnBrk="1" hangingPunct="1">
              <a:spcAft>
                <a:spcPts val="2400"/>
              </a:spcAft>
            </a:pPr>
            <a:endParaRPr lang="en-US" smtClean="0">
              <a:latin typeface="Century Gothic" charset="0"/>
              <a:ea typeface="ＭＳ Ｐゴシック" charset="-128"/>
            </a:endParaRP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2667000" y="3657600"/>
            <a:ext cx="304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914400" algn="l"/>
                <a:tab pos="1255713" algn="l"/>
                <a:tab pos="1652588" algn="l"/>
                <a:tab pos="2060575" algn="l"/>
              </a:tabLst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Policy Development Process</a:t>
            </a:r>
          </a:p>
        </p:txBody>
      </p:sp>
      <p:sp>
        <p:nvSpPr>
          <p:cNvPr id="24579" name="Oval 8"/>
          <p:cNvSpPr>
            <a:spLocks noChangeArrowheads="1"/>
          </p:cNvSpPr>
          <p:nvPr/>
        </p:nvSpPr>
        <p:spPr bwMode="auto">
          <a:xfrm>
            <a:off x="609600" y="1676400"/>
            <a:ext cx="1905000" cy="990600"/>
          </a:xfrm>
          <a:prstGeom prst="ellipse">
            <a:avLst/>
          </a:prstGeom>
          <a:solidFill>
            <a:srgbClr val="0099D0"/>
          </a:solidFill>
          <a:ln w="38100">
            <a:solidFill>
              <a:srgbClr val="05183A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Century Gothic" charset="0"/>
              </a:rPr>
              <a:t>BOTTOM-UP</a:t>
            </a:r>
          </a:p>
        </p:txBody>
      </p: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609600" y="3200400"/>
            <a:ext cx="1905000" cy="1066800"/>
          </a:xfrm>
          <a:prstGeom prst="ellipse">
            <a:avLst/>
          </a:prstGeom>
          <a:solidFill>
            <a:srgbClr val="0099D0"/>
          </a:solidFill>
          <a:ln w="38100">
            <a:solidFill>
              <a:srgbClr val="05183A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rgbClr val="FFFFFF"/>
                </a:solidFill>
                <a:latin typeface="Century Gothic" charset="0"/>
              </a:rPr>
              <a:t>OPEN</a:t>
            </a:r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533400" y="4800600"/>
            <a:ext cx="1981200" cy="1219200"/>
          </a:xfrm>
          <a:prstGeom prst="ellipse">
            <a:avLst/>
          </a:prstGeom>
          <a:solidFill>
            <a:srgbClr val="0099D0"/>
          </a:solidFill>
          <a:ln w="38100">
            <a:solidFill>
              <a:srgbClr val="05183A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2200" b="1">
                <a:solidFill>
                  <a:srgbClr val="FFFFFF"/>
                </a:solidFill>
                <a:latin typeface="Century Gothic" charset="0"/>
              </a:rPr>
              <a:t>TRANSPARENT</a:t>
            </a: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2971800" y="3276600"/>
            <a:ext cx="5218113" cy="1123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600">
                <a:solidFill>
                  <a:srgbClr val="000000"/>
                </a:solidFill>
                <a:latin typeface="Century Gothic" charset="0"/>
              </a:rPr>
              <a:t>Open Participation</a:t>
            </a:r>
          </a:p>
          <a:p>
            <a:pPr lvl="1">
              <a:lnSpc>
                <a:spcPct val="40000"/>
              </a:lnSpc>
              <a:spcBef>
                <a:spcPct val="50000"/>
              </a:spcBef>
              <a:buFontTx/>
              <a:buChar char="•"/>
            </a:pPr>
            <a:r>
              <a:rPr lang="en-GB" sz="2600">
                <a:solidFill>
                  <a:srgbClr val="000000"/>
                </a:solidFill>
                <a:latin typeface="Century Gothic" charset="0"/>
              </a:rPr>
              <a:t> Inclusive</a:t>
            </a:r>
          </a:p>
          <a:p>
            <a:pPr lvl="1">
              <a:lnSpc>
                <a:spcPct val="40000"/>
              </a:lnSpc>
              <a:spcBef>
                <a:spcPct val="50000"/>
              </a:spcBef>
              <a:buFontTx/>
              <a:buChar char="•"/>
            </a:pPr>
            <a:r>
              <a:rPr lang="en-GB" sz="2600">
                <a:solidFill>
                  <a:srgbClr val="000000"/>
                </a:solidFill>
                <a:latin typeface="Century Gothic" charset="0"/>
              </a:rPr>
              <a:t> Accessible</a:t>
            </a: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2971800" y="1771650"/>
            <a:ext cx="5486400" cy="806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Century Gothic" charset="0"/>
              </a:rPr>
              <a:t>Community Proposes, Discusses, and Approves Policy</a:t>
            </a:r>
            <a:endParaRPr lang="en-GB" sz="2600">
              <a:solidFill>
                <a:srgbClr val="000000"/>
              </a:solidFill>
              <a:latin typeface="Century Gothic" charset="0"/>
            </a:endParaRP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2895600" y="5064125"/>
            <a:ext cx="6324600" cy="714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Century Gothic" charset="0"/>
              </a:rPr>
              <a:t>Documented, Published &amp; Accessible </a:t>
            </a:r>
            <a:r>
              <a:rPr lang="en-GB" sz="2600">
                <a:solidFill>
                  <a:srgbClr val="000000"/>
                </a:solidFill>
                <a:latin typeface="Century Gothic" charset="0"/>
              </a:rPr>
              <a:t>PDP, Policies, and Procedures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Regional Internet Registries</a:t>
            </a:r>
          </a:p>
        </p:txBody>
      </p:sp>
      <p:sp>
        <p:nvSpPr>
          <p:cNvPr id="7171" name="Subtitle 8"/>
          <p:cNvSpPr>
            <a:spLocks noGrp="1"/>
          </p:cNvSpPr>
          <p:nvPr>
            <p:ph type="subTitle" idx="4294967295"/>
          </p:nvPr>
        </p:nvSpPr>
        <p:spPr>
          <a:xfrm>
            <a:off x="457200" y="1600200"/>
            <a:ext cx="80010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3000" smtClean="0">
                <a:latin typeface="Century Gothic" charset="0"/>
                <a:ea typeface="ＭＳ Ｐゴシック" charset="-128"/>
              </a:rPr>
              <a:t>The Regional Internet Registry (RIR) system began in 1992</a:t>
            </a:r>
          </a:p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3000" smtClean="0">
                <a:latin typeface="Century Gothic" charset="0"/>
                <a:ea typeface="ＭＳ Ｐゴシック" charset="-128"/>
              </a:rPr>
              <a:t>There are five RIRs</a:t>
            </a:r>
          </a:p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3000" smtClean="0">
                <a:latin typeface="Century Gothic" charset="0"/>
                <a:ea typeface="ＭＳ Ｐゴシック" charset="-128"/>
              </a:rPr>
              <a:t>All RIRs are nonprofit, community-driven organizations</a:t>
            </a:r>
          </a:p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3000" smtClean="0">
                <a:latin typeface="Century Gothic" charset="0"/>
                <a:ea typeface="ＭＳ Ｐゴシック" charset="-128"/>
              </a:rPr>
              <a:t>RIRs coordinate closely with IANA, and are part of the Internet Registry System</a:t>
            </a:r>
          </a:p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endParaRPr lang="en-US" sz="3000" smtClean="0">
              <a:latin typeface="Century Gothic" charset="0"/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534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5183A"/>
                </a:solidFill>
                <a:latin typeface="Century Gothic" charset="0"/>
              </a:rPr>
              <a:t>This afternoon’s program in the Ballroom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1227138"/>
            <a:ext cx="8534400" cy="41544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3600" dirty="0">
                <a:latin typeface="Century Gothic" charset="0"/>
              </a:rPr>
              <a:t> </a:t>
            </a:r>
            <a:endParaRPr lang="en-US" sz="2800" b="1" dirty="0">
              <a:latin typeface="Century Gothic" charset="0"/>
            </a:endParaRPr>
          </a:p>
          <a:p>
            <a:pPr lvl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800" b="1" dirty="0">
                <a:latin typeface="Century Gothic" charset="0"/>
              </a:rPr>
              <a:t> 1:30 PM - Hosting Providers &amp; ARIN</a:t>
            </a:r>
          </a:p>
          <a:p>
            <a:pPr lvl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800" b="1" dirty="0">
                <a:latin typeface="Century Gothic" charset="0"/>
              </a:rPr>
              <a:t> 3:45 PM  - ARIN Online: New Functionality 	Demo</a:t>
            </a:r>
          </a:p>
          <a:p>
            <a:pPr lvl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800" b="1" dirty="0">
                <a:latin typeface="Century Gothic" charset="0"/>
              </a:rPr>
              <a:t> 4:45 PM - Introduction to ARIN Policy 	Development Process</a:t>
            </a:r>
          </a:p>
          <a:p>
            <a:pPr lvl="1">
              <a:spcAft>
                <a:spcPts val="3000"/>
              </a:spcAft>
              <a:buFont typeface="Arial" charset="0"/>
              <a:buChar char="•"/>
              <a:defRPr/>
            </a:pPr>
            <a:r>
              <a:rPr lang="en-US" sz="2800" b="1" dirty="0">
                <a:latin typeface="Century Gothic" charset="0"/>
              </a:rPr>
              <a:t> </a:t>
            </a:r>
            <a:r>
              <a:rPr lang="en-US" sz="2800" b="1" kern="600" dirty="0">
                <a:latin typeface="Century Gothic" charset="0"/>
              </a:rPr>
              <a:t>5:00 PM - Open Policy Hour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828800" y="4787900"/>
            <a:ext cx="6019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99D0"/>
                </a:solidFill>
              </a:rPr>
              <a:t>Caledon &amp; Oakville Rooms</a:t>
            </a:r>
          </a:p>
          <a:p>
            <a:r>
              <a:rPr lang="en-US" sz="3200" b="1">
                <a:solidFill>
                  <a:srgbClr val="0099D0"/>
                </a:solidFill>
              </a:rPr>
              <a:t>  up one level on main floor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59912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505075"/>
            <a:ext cx="8229600" cy="1143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smtClean="0">
                <a:latin typeface="Century Gothic" charset="0"/>
                <a:ea typeface="ＭＳ Ｐゴシック" charset="-128"/>
              </a:rPr>
              <a:t/>
            </a:r>
            <a:br>
              <a:rPr lang="en-US" sz="3600" smtClean="0">
                <a:latin typeface="Century Gothic" charset="0"/>
                <a:ea typeface="ＭＳ Ｐゴシック" charset="-128"/>
              </a:rPr>
            </a:br>
            <a:r>
              <a:rPr lang="en-US" sz="3600" smtClean="0">
                <a:latin typeface="Century Gothic" charset="0"/>
                <a:ea typeface="ＭＳ Ｐゴシック" charset="-128"/>
              </a:rPr>
              <a:t/>
            </a:r>
            <a:br>
              <a:rPr lang="en-US" sz="3600" smtClean="0">
                <a:latin typeface="Century Gothic" charset="0"/>
                <a:ea typeface="ＭＳ Ｐゴシック" charset="-128"/>
              </a:rPr>
            </a:br>
            <a:r>
              <a:rPr lang="en-US" sz="3600" smtClean="0">
                <a:latin typeface="Century Gothic" charset="0"/>
                <a:ea typeface="ＭＳ Ｐゴシック" charset="-128"/>
              </a:rPr>
              <a:t>Please complete the survey form and drop it in the bowl.</a:t>
            </a:r>
            <a:br>
              <a:rPr lang="en-US" sz="3600" smtClean="0">
                <a:latin typeface="Century Gothic" charset="0"/>
                <a:ea typeface="ＭＳ Ｐゴシック" charset="-128"/>
              </a:rPr>
            </a:br>
            <a:r>
              <a:rPr lang="en-US" sz="3600" smtClean="0">
                <a:latin typeface="Century Gothic" charset="0"/>
                <a:ea typeface="ＭＳ Ｐゴシック" charset="-128"/>
              </a:rPr>
              <a:t/>
            </a:r>
            <a:br>
              <a:rPr lang="en-US" sz="3600" smtClean="0">
                <a:latin typeface="Century Gothic" charset="0"/>
                <a:ea typeface="ＭＳ Ｐゴシック" charset="-128"/>
              </a:rPr>
            </a:br>
            <a:r>
              <a:rPr lang="en-US" sz="3600" smtClean="0">
                <a:latin typeface="Century Gothic" charset="0"/>
                <a:ea typeface="ＭＳ Ｐゴシック" charset="-128"/>
              </a:rPr>
              <a:t>Tomorrow morning at the start of the meeting there will be a drawing for a $100 Think Geek gift certificate. </a:t>
            </a:r>
            <a:br>
              <a:rPr lang="en-US" sz="3600" smtClean="0">
                <a:latin typeface="Century Gothic" charset="0"/>
                <a:ea typeface="ＭＳ Ｐゴシック" charset="-128"/>
              </a:rPr>
            </a:br>
            <a:r>
              <a:rPr lang="en-US" sz="3600" smtClean="0">
                <a:latin typeface="Century Gothic" charset="0"/>
                <a:ea typeface="ＭＳ Ｐゴシック" charset="-128"/>
              </a:rPr>
              <a:t/>
            </a:r>
            <a:br>
              <a:rPr lang="en-US" sz="3600" smtClean="0">
                <a:latin typeface="Century Gothic" charset="0"/>
                <a:ea typeface="ＭＳ Ｐゴシック" charset="-128"/>
              </a:rPr>
            </a:br>
            <a:endParaRPr lang="en-US" sz="3600" smtClean="0">
              <a:latin typeface="Century Gothic" charset="0"/>
              <a:ea typeface="ＭＳ Ｐゴシック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524000"/>
            <a:ext cx="20907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3050"/>
            <a:ext cx="8686800" cy="102235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entury Gothic" charset="0"/>
                <a:ea typeface="ＭＳ Ｐゴシック" charset="-128"/>
              </a:rPr>
              <a:t>Internet Registry System</a:t>
            </a:r>
          </a:p>
        </p:txBody>
      </p:sp>
      <p:graphicFrame>
        <p:nvGraphicFramePr>
          <p:cNvPr id="6" name="Group 17"/>
          <p:cNvGraphicFramePr>
            <a:graphicFrameLocks noGrp="1"/>
          </p:cNvGraphicFramePr>
          <p:nvPr/>
        </p:nvGraphicFramePr>
        <p:xfrm>
          <a:off x="228600" y="1420813"/>
          <a:ext cx="8686800" cy="4371150"/>
        </p:xfrm>
        <a:graphic>
          <a:graphicData uri="http://schemas.openxmlformats.org/drawingml/2006/table">
            <a:tbl>
              <a:tblPr/>
              <a:tblGrid>
                <a:gridCol w="1371600"/>
                <a:gridCol w="7315200"/>
              </a:tblGrid>
              <a:tr h="158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ICANN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(IANA)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Top level coordination of the Internet identifiers (domain names, numbers)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Manage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global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unallocated IP address pool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Allocate number resources to RIRs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RIR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Manage regional unallocated IP address pool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Allocate number resources to ISPs/LIRs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CB5"/>
                        </a:solidFill>
                        <a:effectLst/>
                        <a:latin typeface="Century Gothic" pitchFamily="-107" charset="0"/>
                        <a:ea typeface="ＭＳ Ｐゴシック" pitchFamily="-107" charset="-128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Assign number resources to End-users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ISP/LIR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Manage local IP address pool for use by customers and for infrastructure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Allocate number resources to ISPs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CB5"/>
                        </a:solidFill>
                        <a:effectLst/>
                        <a:latin typeface="Century Gothic" pitchFamily="-107" charset="0"/>
                        <a:ea typeface="ＭＳ Ｐゴシック" pitchFamily="-107" charset="-128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Assign number resources to End-users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16"/>
          <p:cNvSpPr>
            <a:spLocks noChangeShapeType="1"/>
          </p:cNvSpPr>
          <p:nvPr/>
        </p:nvSpPr>
        <p:spPr bwMode="auto">
          <a:xfrm flipH="1">
            <a:off x="1047750" y="5067300"/>
            <a:ext cx="928688" cy="295275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Line 128"/>
          <p:cNvSpPr>
            <a:spLocks noChangeShapeType="1"/>
          </p:cNvSpPr>
          <p:nvPr/>
        </p:nvSpPr>
        <p:spPr bwMode="auto">
          <a:xfrm>
            <a:off x="1976438" y="5067300"/>
            <a:ext cx="998537" cy="295275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Line 96"/>
          <p:cNvSpPr>
            <a:spLocks noChangeShapeType="1"/>
          </p:cNvSpPr>
          <p:nvPr/>
        </p:nvSpPr>
        <p:spPr bwMode="auto">
          <a:xfrm flipH="1">
            <a:off x="2257425" y="3749675"/>
            <a:ext cx="2162175" cy="439738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106"/>
          <p:cNvSpPr>
            <a:spLocks noChangeShapeType="1"/>
          </p:cNvSpPr>
          <p:nvPr/>
        </p:nvSpPr>
        <p:spPr bwMode="auto">
          <a:xfrm>
            <a:off x="4419600" y="3749675"/>
            <a:ext cx="2076450" cy="439738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839200" cy="990600"/>
          </a:xfrm>
        </p:spPr>
        <p:txBody>
          <a:bodyPr/>
          <a:lstStyle/>
          <a:p>
            <a:pPr algn="l" eaLnBrk="1" hangingPunct="1"/>
            <a:r>
              <a:rPr lang="en-US" sz="3400" b="1" smtClean="0">
                <a:solidFill>
                  <a:srgbClr val="05183A"/>
                </a:solidFill>
                <a:latin typeface="Century Gothic" charset="0"/>
                <a:ea typeface="ＭＳ Ｐゴシック" charset="-128"/>
              </a:rPr>
              <a:t>Number Resource Provisioning Hierarchy</a:t>
            </a:r>
          </a:p>
        </p:txBody>
      </p:sp>
      <p:sp>
        <p:nvSpPr>
          <p:cNvPr id="33800" name="Rectangle 13"/>
          <p:cNvSpPr>
            <a:spLocks noChangeArrowheads="1"/>
          </p:cNvSpPr>
          <p:nvPr/>
        </p:nvSpPr>
        <p:spPr bwMode="auto">
          <a:xfrm>
            <a:off x="2309813" y="1295400"/>
            <a:ext cx="4224337" cy="892175"/>
          </a:xfrm>
          <a:prstGeom prst="rect">
            <a:avLst/>
          </a:prstGeom>
          <a:solidFill>
            <a:srgbClr val="008CB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entury Gothic" pitchFamily="-107" charset="0"/>
              <a:ea typeface="ＭＳ Ｐゴシック" pitchFamily="-107" charset="-128"/>
              <a:cs typeface="Arial" charset="0"/>
            </a:endParaRPr>
          </a:p>
        </p:txBody>
      </p:sp>
      <p:sp>
        <p:nvSpPr>
          <p:cNvPr id="9224" name="Rectangle 14"/>
          <p:cNvSpPr>
            <a:spLocks noChangeArrowheads="1"/>
          </p:cNvSpPr>
          <p:nvPr/>
        </p:nvSpPr>
        <p:spPr bwMode="auto">
          <a:xfrm>
            <a:off x="3124200" y="1354138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entury Gothic" charset="0"/>
              </a:rPr>
              <a:t>ICANN / IANA</a:t>
            </a:r>
            <a:endParaRPr lang="en-US" sz="200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9225" name="Rectangle 18"/>
          <p:cNvSpPr>
            <a:spLocks noChangeArrowheads="1"/>
          </p:cNvSpPr>
          <p:nvPr/>
        </p:nvSpPr>
        <p:spPr bwMode="auto">
          <a:xfrm>
            <a:off x="2819400" y="1658938"/>
            <a:ext cx="3295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Century Gothic" charset="0"/>
              </a:rPr>
              <a:t>(Internet Assigned Numbers Authority)</a:t>
            </a:r>
          </a:p>
        </p:txBody>
      </p:sp>
      <p:sp>
        <p:nvSpPr>
          <p:cNvPr id="9226" name="Rectangle 20"/>
          <p:cNvSpPr>
            <a:spLocks noChangeArrowheads="1"/>
          </p:cNvSpPr>
          <p:nvPr/>
        </p:nvSpPr>
        <p:spPr bwMode="auto">
          <a:xfrm>
            <a:off x="2362200" y="1887538"/>
            <a:ext cx="411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Manage global unallocated IP address pool</a:t>
            </a:r>
            <a:endParaRPr lang="en-US" sz="1400">
              <a:solidFill>
                <a:srgbClr val="000000"/>
              </a:solidFill>
              <a:latin typeface="Century Gothic" charset="0"/>
            </a:endParaRPr>
          </a:p>
        </p:txBody>
      </p:sp>
      <p:sp>
        <p:nvSpPr>
          <p:cNvPr id="9227" name="Rectangle 29"/>
          <p:cNvSpPr>
            <a:spLocks noChangeArrowheads="1"/>
          </p:cNvSpPr>
          <p:nvPr/>
        </p:nvSpPr>
        <p:spPr bwMode="auto">
          <a:xfrm>
            <a:off x="977900" y="4660900"/>
            <a:ext cx="1997075" cy="406400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228" name="Rectangle 30"/>
          <p:cNvSpPr>
            <a:spLocks noChangeArrowheads="1"/>
          </p:cNvSpPr>
          <p:nvPr/>
        </p:nvSpPr>
        <p:spPr bwMode="auto">
          <a:xfrm>
            <a:off x="969963" y="4711700"/>
            <a:ext cx="2005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charset="0"/>
              </a:rPr>
              <a:t>ISPs</a:t>
            </a:r>
          </a:p>
        </p:txBody>
      </p:sp>
      <p:sp>
        <p:nvSpPr>
          <p:cNvPr id="9229" name="Rectangle 49"/>
          <p:cNvSpPr>
            <a:spLocks noChangeArrowheads="1"/>
          </p:cNvSpPr>
          <p:nvPr/>
        </p:nvSpPr>
        <p:spPr bwMode="auto">
          <a:xfrm>
            <a:off x="2200275" y="5916613"/>
            <a:ext cx="1524000" cy="341312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230" name="Rectangle 52"/>
          <p:cNvSpPr>
            <a:spLocks noChangeArrowheads="1"/>
          </p:cNvSpPr>
          <p:nvPr/>
        </p:nvSpPr>
        <p:spPr bwMode="auto">
          <a:xfrm>
            <a:off x="2257425" y="5945188"/>
            <a:ext cx="1466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charset="0"/>
              </a:rPr>
              <a:t>End Users</a:t>
            </a:r>
          </a:p>
        </p:txBody>
      </p:sp>
      <p:sp>
        <p:nvSpPr>
          <p:cNvPr id="9231" name="Rectangle 60"/>
          <p:cNvSpPr>
            <a:spLocks noChangeArrowheads="1"/>
          </p:cNvSpPr>
          <p:nvPr/>
        </p:nvSpPr>
        <p:spPr bwMode="auto">
          <a:xfrm>
            <a:off x="533400" y="5926138"/>
            <a:ext cx="1022350" cy="341312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232" name="Rectangle 61"/>
          <p:cNvSpPr>
            <a:spLocks noChangeArrowheads="1"/>
          </p:cNvSpPr>
          <p:nvPr/>
        </p:nvSpPr>
        <p:spPr bwMode="auto">
          <a:xfrm>
            <a:off x="533400" y="5954713"/>
            <a:ext cx="101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charset="0"/>
              </a:rPr>
              <a:t>ISPs</a:t>
            </a:r>
          </a:p>
        </p:txBody>
      </p:sp>
      <p:pic>
        <p:nvPicPr>
          <p:cNvPr id="9233" name="Picture 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895600"/>
            <a:ext cx="4194175" cy="838200"/>
          </a:xfrm>
          <a:prstGeom prst="rect">
            <a:avLst/>
          </a:prstGeom>
          <a:solidFill>
            <a:srgbClr val="D4E6FF"/>
          </a:solidFill>
          <a:ln w="9525">
            <a:noFill/>
            <a:miter lim="800000"/>
            <a:headEnd/>
            <a:tailEnd/>
          </a:ln>
        </p:spPr>
      </p:pic>
      <p:sp>
        <p:nvSpPr>
          <p:cNvPr id="9234" name="Rectangle 69"/>
          <p:cNvSpPr>
            <a:spLocks noChangeArrowheads="1"/>
          </p:cNvSpPr>
          <p:nvPr/>
        </p:nvSpPr>
        <p:spPr bwMode="auto">
          <a:xfrm>
            <a:off x="2347913" y="2922588"/>
            <a:ext cx="4178300" cy="827087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235" name="Rectangle 70"/>
          <p:cNvSpPr>
            <a:spLocks noChangeArrowheads="1"/>
          </p:cNvSpPr>
          <p:nvPr/>
        </p:nvSpPr>
        <p:spPr bwMode="auto">
          <a:xfrm>
            <a:off x="4241800" y="2968625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charset="0"/>
              </a:rPr>
              <a:t>RIRs</a:t>
            </a:r>
          </a:p>
        </p:txBody>
      </p:sp>
      <p:sp>
        <p:nvSpPr>
          <p:cNvPr id="9236" name="Rectangle 72"/>
          <p:cNvSpPr>
            <a:spLocks noChangeArrowheads="1"/>
          </p:cNvSpPr>
          <p:nvPr/>
        </p:nvSpPr>
        <p:spPr bwMode="auto">
          <a:xfrm>
            <a:off x="2600325" y="3289300"/>
            <a:ext cx="360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Century Gothic" charset="0"/>
              </a:rPr>
              <a:t>(AfriNIC, APNIC, ARIN, LACNIC, RIPE NCC)</a:t>
            </a:r>
          </a:p>
        </p:txBody>
      </p:sp>
      <p:sp>
        <p:nvSpPr>
          <p:cNvPr id="9237" name="Rectangle 82"/>
          <p:cNvSpPr>
            <a:spLocks noChangeArrowheads="1"/>
          </p:cNvSpPr>
          <p:nvPr/>
        </p:nvSpPr>
        <p:spPr bwMode="auto">
          <a:xfrm>
            <a:off x="2441575" y="3517900"/>
            <a:ext cx="399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Manage regional unallocated IP address pool</a:t>
            </a:r>
          </a:p>
        </p:txBody>
      </p:sp>
      <p:sp>
        <p:nvSpPr>
          <p:cNvPr id="9238" name="Freeform 148"/>
          <p:cNvSpPr>
            <a:spLocks/>
          </p:cNvSpPr>
          <p:nvPr/>
        </p:nvSpPr>
        <p:spPr bwMode="auto">
          <a:xfrm>
            <a:off x="457200" y="5316538"/>
            <a:ext cx="1177925" cy="300037"/>
          </a:xfrm>
          <a:custGeom>
            <a:avLst/>
            <a:gdLst>
              <a:gd name="T0" fmla="*/ 2147483647 w 2016"/>
              <a:gd name="T1" fmla="*/ 2147483647 h 756"/>
              <a:gd name="T2" fmla="*/ 2147483647 w 2016"/>
              <a:gd name="T3" fmla="*/ 2147483647 h 756"/>
              <a:gd name="T4" fmla="*/ 2147483647 w 2016"/>
              <a:gd name="T5" fmla="*/ 2147483647 h 756"/>
              <a:gd name="T6" fmla="*/ 2147483647 w 2016"/>
              <a:gd name="T7" fmla="*/ 0 h 756"/>
              <a:gd name="T8" fmla="*/ 2147483647 w 2016"/>
              <a:gd name="T9" fmla="*/ 0 h 756"/>
              <a:gd name="T10" fmla="*/ 2147483647 w 2016"/>
              <a:gd name="T11" fmla="*/ 0 h 756"/>
              <a:gd name="T12" fmla="*/ 2147483647 w 2016"/>
              <a:gd name="T13" fmla="*/ 0 h 756"/>
              <a:gd name="T14" fmla="*/ 0 w 2016"/>
              <a:gd name="T15" fmla="*/ 2147483647 h 756"/>
              <a:gd name="T16" fmla="*/ 2147483647 w 2016"/>
              <a:gd name="T17" fmla="*/ 2147483647 h 7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16"/>
              <a:gd name="T28" fmla="*/ 0 h 756"/>
              <a:gd name="T29" fmla="*/ 2016 w 2016"/>
              <a:gd name="T30" fmla="*/ 756 h 7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6" h="756">
                <a:moveTo>
                  <a:pt x="378" y="756"/>
                </a:moveTo>
                <a:lnTo>
                  <a:pt x="1638" y="756"/>
                </a:lnTo>
                <a:cubicBezTo>
                  <a:pt x="1846" y="756"/>
                  <a:pt x="2016" y="586"/>
                  <a:pt x="2016" y="378"/>
                </a:cubicBezTo>
                <a:cubicBezTo>
                  <a:pt x="2016" y="169"/>
                  <a:pt x="1846" y="0"/>
                  <a:pt x="1638" y="0"/>
                </a:cubicBezTo>
                <a:cubicBezTo>
                  <a:pt x="1638" y="0"/>
                  <a:pt x="1638" y="0"/>
                  <a:pt x="1638" y="0"/>
                </a:cubicBezTo>
                <a:lnTo>
                  <a:pt x="378" y="0"/>
                </a:lnTo>
                <a:cubicBezTo>
                  <a:pt x="169" y="0"/>
                  <a:pt x="0" y="169"/>
                  <a:pt x="0" y="378"/>
                </a:cubicBezTo>
                <a:cubicBezTo>
                  <a:pt x="0" y="586"/>
                  <a:pt x="169" y="756"/>
                  <a:pt x="378" y="756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9" name="Rectangle 149"/>
          <p:cNvSpPr>
            <a:spLocks noChangeArrowheads="1"/>
          </p:cNvSpPr>
          <p:nvPr/>
        </p:nvSpPr>
        <p:spPr bwMode="auto">
          <a:xfrm>
            <a:off x="525463" y="5362575"/>
            <a:ext cx="1030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Re-Allocate</a:t>
            </a:r>
            <a:endParaRPr lang="en-US" sz="1400">
              <a:latin typeface="Century Gothic" charset="0"/>
            </a:endParaRPr>
          </a:p>
        </p:txBody>
      </p:sp>
      <p:sp>
        <p:nvSpPr>
          <p:cNvPr id="9240" name="Freeform 150"/>
          <p:cNvSpPr>
            <a:spLocks/>
          </p:cNvSpPr>
          <p:nvPr/>
        </p:nvSpPr>
        <p:spPr bwMode="auto">
          <a:xfrm>
            <a:off x="2381250" y="5326063"/>
            <a:ext cx="1177925" cy="300037"/>
          </a:xfrm>
          <a:custGeom>
            <a:avLst/>
            <a:gdLst>
              <a:gd name="T0" fmla="*/ 2147483647 w 2016"/>
              <a:gd name="T1" fmla="*/ 2147483647 h 756"/>
              <a:gd name="T2" fmla="*/ 2147483647 w 2016"/>
              <a:gd name="T3" fmla="*/ 2147483647 h 756"/>
              <a:gd name="T4" fmla="*/ 2147483647 w 2016"/>
              <a:gd name="T5" fmla="*/ 2147483647 h 756"/>
              <a:gd name="T6" fmla="*/ 2147483647 w 2016"/>
              <a:gd name="T7" fmla="*/ 0 h 756"/>
              <a:gd name="T8" fmla="*/ 2147483647 w 2016"/>
              <a:gd name="T9" fmla="*/ 0 h 756"/>
              <a:gd name="T10" fmla="*/ 2147483647 w 2016"/>
              <a:gd name="T11" fmla="*/ 0 h 756"/>
              <a:gd name="T12" fmla="*/ 2147483647 w 2016"/>
              <a:gd name="T13" fmla="*/ 0 h 756"/>
              <a:gd name="T14" fmla="*/ 0 w 2016"/>
              <a:gd name="T15" fmla="*/ 2147483647 h 756"/>
              <a:gd name="T16" fmla="*/ 2147483647 w 2016"/>
              <a:gd name="T17" fmla="*/ 2147483647 h 7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16"/>
              <a:gd name="T28" fmla="*/ 0 h 756"/>
              <a:gd name="T29" fmla="*/ 2016 w 2016"/>
              <a:gd name="T30" fmla="*/ 756 h 7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6" h="756">
                <a:moveTo>
                  <a:pt x="378" y="756"/>
                </a:moveTo>
                <a:lnTo>
                  <a:pt x="1638" y="756"/>
                </a:lnTo>
                <a:cubicBezTo>
                  <a:pt x="1846" y="756"/>
                  <a:pt x="2016" y="586"/>
                  <a:pt x="2016" y="378"/>
                </a:cubicBezTo>
                <a:cubicBezTo>
                  <a:pt x="2016" y="169"/>
                  <a:pt x="1846" y="0"/>
                  <a:pt x="1638" y="0"/>
                </a:cubicBezTo>
                <a:cubicBezTo>
                  <a:pt x="1638" y="0"/>
                  <a:pt x="1638" y="0"/>
                  <a:pt x="1638" y="0"/>
                </a:cubicBezTo>
                <a:lnTo>
                  <a:pt x="378" y="0"/>
                </a:lnTo>
                <a:cubicBezTo>
                  <a:pt x="169" y="0"/>
                  <a:pt x="0" y="169"/>
                  <a:pt x="0" y="378"/>
                </a:cubicBezTo>
                <a:cubicBezTo>
                  <a:pt x="0" y="586"/>
                  <a:pt x="169" y="756"/>
                  <a:pt x="378" y="756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Rectangle 151"/>
          <p:cNvSpPr>
            <a:spLocks noChangeArrowheads="1"/>
          </p:cNvSpPr>
          <p:nvPr/>
        </p:nvSpPr>
        <p:spPr bwMode="auto">
          <a:xfrm>
            <a:off x="2547938" y="5362575"/>
            <a:ext cx="854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Re-Assign</a:t>
            </a:r>
            <a:endParaRPr lang="en-US" sz="1400">
              <a:latin typeface="Century Gothic" charset="0"/>
            </a:endParaRPr>
          </a:p>
        </p:txBody>
      </p:sp>
      <p:sp>
        <p:nvSpPr>
          <p:cNvPr id="9242" name="Rectangle 154"/>
          <p:cNvSpPr>
            <a:spLocks noChangeArrowheads="1"/>
          </p:cNvSpPr>
          <p:nvPr/>
        </p:nvSpPr>
        <p:spPr bwMode="auto">
          <a:xfrm>
            <a:off x="5943600" y="4678363"/>
            <a:ext cx="2057400" cy="409575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243" name="Rectangle 155"/>
          <p:cNvSpPr>
            <a:spLocks noChangeArrowheads="1"/>
          </p:cNvSpPr>
          <p:nvPr/>
        </p:nvSpPr>
        <p:spPr bwMode="auto">
          <a:xfrm>
            <a:off x="6019800" y="4745038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charset="0"/>
              </a:rPr>
              <a:t>End Users</a:t>
            </a:r>
          </a:p>
        </p:txBody>
      </p:sp>
      <p:sp>
        <p:nvSpPr>
          <p:cNvPr id="9244" name="Line 84"/>
          <p:cNvSpPr>
            <a:spLocks noChangeShapeType="1"/>
          </p:cNvSpPr>
          <p:nvPr/>
        </p:nvSpPr>
        <p:spPr bwMode="auto">
          <a:xfrm flipH="1" flipV="1">
            <a:off x="4419600" y="2187575"/>
            <a:ext cx="0" cy="735013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5" name="Freeform 92"/>
          <p:cNvSpPr>
            <a:spLocks/>
          </p:cNvSpPr>
          <p:nvPr/>
        </p:nvSpPr>
        <p:spPr bwMode="auto">
          <a:xfrm>
            <a:off x="3908425" y="2293938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6" name="Rectangle 93"/>
          <p:cNvSpPr>
            <a:spLocks noChangeArrowheads="1"/>
          </p:cNvSpPr>
          <p:nvPr/>
        </p:nvSpPr>
        <p:spPr bwMode="auto">
          <a:xfrm>
            <a:off x="4002088" y="2339975"/>
            <a:ext cx="928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charset="0"/>
              </a:rPr>
              <a:t>Allocate</a:t>
            </a:r>
            <a:endParaRPr lang="en-US" sz="1600">
              <a:latin typeface="Century Gothic" charset="0"/>
            </a:endParaRPr>
          </a:p>
        </p:txBody>
      </p:sp>
      <p:sp>
        <p:nvSpPr>
          <p:cNvPr id="9247" name="Freeform 92"/>
          <p:cNvSpPr>
            <a:spLocks/>
          </p:cNvSpPr>
          <p:nvPr/>
        </p:nvSpPr>
        <p:spPr bwMode="auto">
          <a:xfrm>
            <a:off x="6400800" y="4044950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8" name="Rectangle 93"/>
          <p:cNvSpPr>
            <a:spLocks noChangeArrowheads="1"/>
          </p:cNvSpPr>
          <p:nvPr/>
        </p:nvSpPr>
        <p:spPr bwMode="auto">
          <a:xfrm>
            <a:off x="6494463" y="4090988"/>
            <a:ext cx="835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charset="0"/>
              </a:rPr>
              <a:t>Assign</a:t>
            </a:r>
            <a:endParaRPr lang="en-US" sz="1600">
              <a:latin typeface="Century Gothic" charset="0"/>
            </a:endParaRPr>
          </a:p>
        </p:txBody>
      </p:sp>
      <p:sp>
        <p:nvSpPr>
          <p:cNvPr id="9249" name="Line 84"/>
          <p:cNvSpPr>
            <a:spLocks noChangeShapeType="1"/>
          </p:cNvSpPr>
          <p:nvPr/>
        </p:nvSpPr>
        <p:spPr bwMode="auto">
          <a:xfrm flipH="1" flipV="1">
            <a:off x="6934200" y="4425950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0" name="Line 84"/>
          <p:cNvSpPr>
            <a:spLocks noChangeShapeType="1"/>
          </p:cNvSpPr>
          <p:nvPr/>
        </p:nvSpPr>
        <p:spPr bwMode="auto">
          <a:xfrm flipH="1" flipV="1">
            <a:off x="1908175" y="4379913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1" name="Line 84"/>
          <p:cNvSpPr>
            <a:spLocks noChangeShapeType="1"/>
          </p:cNvSpPr>
          <p:nvPr/>
        </p:nvSpPr>
        <p:spPr bwMode="auto">
          <a:xfrm flipH="1" flipV="1">
            <a:off x="2974975" y="5637213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2" name="Line 84"/>
          <p:cNvSpPr>
            <a:spLocks noChangeShapeType="1"/>
          </p:cNvSpPr>
          <p:nvPr/>
        </p:nvSpPr>
        <p:spPr bwMode="auto">
          <a:xfrm flipH="1" flipV="1">
            <a:off x="1047750" y="5637213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Freeform 92"/>
          <p:cNvSpPr>
            <a:spLocks/>
          </p:cNvSpPr>
          <p:nvPr/>
        </p:nvSpPr>
        <p:spPr bwMode="auto">
          <a:xfrm>
            <a:off x="1416050" y="4044950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4" name="Rectangle 93"/>
          <p:cNvSpPr>
            <a:spLocks noChangeArrowheads="1"/>
          </p:cNvSpPr>
          <p:nvPr/>
        </p:nvSpPr>
        <p:spPr bwMode="auto">
          <a:xfrm>
            <a:off x="1509713" y="4090988"/>
            <a:ext cx="835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charset="0"/>
              </a:rPr>
              <a:t>Allocate</a:t>
            </a:r>
            <a:endParaRPr lang="en-US" sz="160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Regional Internet Registries</a:t>
            </a:r>
          </a:p>
        </p:txBody>
      </p:sp>
      <p:pic>
        <p:nvPicPr>
          <p:cNvPr id="10243" name="Picture 4" descr="RIR_Regions_map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65263"/>
            <a:ext cx="84582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0897" name="Group 17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458200" cy="3962400"/>
        </p:xfrm>
        <a:graphic>
          <a:graphicData uri="http://schemas.openxmlformats.org/drawingml/2006/table">
            <a:tbl>
              <a:tblPr/>
              <a:tblGrid>
                <a:gridCol w="2819400"/>
                <a:gridCol w="2667000"/>
                <a:gridCol w="29718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Nonprofit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Membership Organization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Community-regulated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</a:tr>
              <a:tr h="3048000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Fee for services, not number resources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100% community funded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 Open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 Broad-based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   - Private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   - Public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   - Civil society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Community developed policies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Member-elected executive board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cs typeface="Arial" charset="0"/>
                        </a:rPr>
                        <a:t>Open and transparent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0" name="Title 3"/>
          <p:cNvSpPr txBox="1">
            <a:spLocks/>
          </p:cNvSpPr>
          <p:nvPr/>
        </p:nvSpPr>
        <p:spPr bwMode="auto">
          <a:xfrm>
            <a:off x="381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 b="1">
                <a:solidFill>
                  <a:srgbClr val="05183A"/>
                </a:solidFill>
                <a:latin typeface="Century Gothic" charset="0"/>
              </a:rPr>
              <a:t>RIR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458200" cy="4461510"/>
        </p:xfrm>
        <a:graphic>
          <a:graphicData uri="http://schemas.openxmlformats.org/drawingml/2006/table">
            <a:tbl>
              <a:tblPr/>
              <a:tblGrid>
                <a:gridCol w="2919413"/>
                <a:gridCol w="2490787"/>
                <a:gridCol w="3048000"/>
              </a:tblGrid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Number Resources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Organization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Policy Development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</a:tr>
              <a:tr h="3638550"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IP address allocation &amp; assignment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ASN assignment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Directory services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 WHOIS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 IRR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Reverse DNS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Elections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Meetings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Information dissemination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 Website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 Newsletters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 Roundtables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Training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Maintain e-mail discussion lists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Conduct public policy meetings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-128"/>
                          <a:cs typeface="Arial" charset="0"/>
                        </a:rPr>
                        <a:t>Publish policy documents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RIR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About ARIN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34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800" smtClean="0">
                <a:latin typeface="Century Gothic" charset="0"/>
                <a:ea typeface="ＭＳ Ｐゴシック" charset="-128"/>
              </a:rPr>
              <a:t>One of five Regional Internet Registries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800" smtClean="0">
                <a:latin typeface="Century Gothic" charset="0"/>
                <a:ea typeface="ＭＳ Ｐゴシック" charset="-128"/>
              </a:rPr>
              <a:t>Services 25 Economies in the Canada, the Caribbean and United States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800" smtClean="0">
                <a:latin typeface="Century Gothic" charset="0"/>
                <a:ea typeface="ＭＳ Ｐゴシック" charset="-128"/>
              </a:rPr>
              <a:t>Nonprofit corporation based in Chantilly, VA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800" smtClean="0">
                <a:latin typeface="Century Gothic" charset="0"/>
                <a:ea typeface="ＭＳ Ｐゴシック" charset="-128"/>
              </a:rPr>
              <a:t>Established December 1997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800" smtClean="0">
                <a:latin typeface="Century Gothic" charset="0"/>
                <a:ea typeface="ＭＳ Ｐゴシック" charset="-128"/>
              </a:rPr>
              <a:t>100% community funded</a:t>
            </a:r>
          </a:p>
          <a:p>
            <a:pPr lvl="2" eaLnBrk="1" hangingPunct="1">
              <a:lnSpc>
                <a:spcPct val="80000"/>
              </a:lnSpc>
              <a:spcAft>
                <a:spcPts val="1800"/>
              </a:spcAft>
            </a:pPr>
            <a:endParaRPr lang="en-US" sz="2800" smtClean="0">
              <a:latin typeface="Century Gothic" charset="0"/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ea typeface="ＭＳ Ｐゴシック" charset="-128"/>
              </a:rPr>
              <a:t>The ARIN Region</a:t>
            </a:r>
          </a:p>
        </p:txBody>
      </p:sp>
      <p:sp>
        <p:nvSpPr>
          <p:cNvPr id="14339" name="Line 8"/>
          <p:cNvSpPr>
            <a:spLocks noChangeShapeType="1"/>
          </p:cNvSpPr>
          <p:nvPr/>
        </p:nvSpPr>
        <p:spPr bwMode="auto">
          <a:xfrm flipV="1">
            <a:off x="3352800" y="3733800"/>
            <a:ext cx="1066800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9"/>
          <p:cNvSpPr>
            <a:spLocks noChangeShapeType="1"/>
          </p:cNvSpPr>
          <p:nvPr/>
        </p:nvSpPr>
        <p:spPr bwMode="auto">
          <a:xfrm flipV="1">
            <a:off x="3581400" y="5334000"/>
            <a:ext cx="1219200" cy="1349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73025" y="5181600"/>
            <a:ext cx="594677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300">
                <a:latin typeface="Century Gothic" charset="0"/>
              </a:rPr>
              <a:t>ARIN’s region includes Canada, many Caribbean and North Atlantic islands, and the United States.</a:t>
            </a:r>
          </a:p>
        </p:txBody>
      </p:sp>
      <p:pic>
        <p:nvPicPr>
          <p:cNvPr id="14342" name="Picture 7" descr="ARIN_Region_lo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219200"/>
            <a:ext cx="909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6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</TotalTime>
  <Words>569</Words>
  <Application>Microsoft Office PowerPoint</Application>
  <PresentationFormat>On-screen Show (4:3)</PresentationFormat>
  <Paragraphs>153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ＭＳ Ｐゴシック</vt:lpstr>
      <vt:lpstr>Calibri</vt:lpstr>
      <vt:lpstr>Century Gothic</vt:lpstr>
      <vt:lpstr>Lucida Grande</vt:lpstr>
      <vt:lpstr>Wingdings</vt:lpstr>
      <vt:lpstr>Wingdings 2</vt:lpstr>
      <vt:lpstr>6_Office Theme</vt:lpstr>
      <vt:lpstr>Slide 1</vt:lpstr>
      <vt:lpstr>Regional Internet Registries</vt:lpstr>
      <vt:lpstr>Internet Registry System</vt:lpstr>
      <vt:lpstr>Number Resource Provisioning Hierarchy</vt:lpstr>
      <vt:lpstr>Regional Internet Registries</vt:lpstr>
      <vt:lpstr>Slide 6</vt:lpstr>
      <vt:lpstr>RIR Services</vt:lpstr>
      <vt:lpstr>About ARIN</vt:lpstr>
      <vt:lpstr>The ARIN Region</vt:lpstr>
      <vt:lpstr>Slide 10</vt:lpstr>
      <vt:lpstr>ARIN’s Services</vt:lpstr>
      <vt:lpstr>Organizational Chart</vt:lpstr>
      <vt:lpstr>Registration Services</vt:lpstr>
      <vt:lpstr>Registration Services</vt:lpstr>
      <vt:lpstr>Technical Services</vt:lpstr>
      <vt:lpstr>Organization Services</vt:lpstr>
      <vt:lpstr>Organization Services</vt:lpstr>
      <vt:lpstr>Policy Development Services</vt:lpstr>
      <vt:lpstr>Policy Development Process</vt:lpstr>
      <vt:lpstr>Slide 20</vt:lpstr>
      <vt:lpstr>Slide 21</vt:lpstr>
      <vt:lpstr>  Please complete the survey form and drop it in the bowl.  Tomorrow morning at the start of the meeting there will be a drawing for a $100 Think Geek gift certificate.   </vt:lpstr>
      <vt:lpstr>Slide 23</vt:lpstr>
    </vt:vector>
  </TitlesOfParts>
  <Company>arin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IP ADDRESSES</dc:title>
  <dc:creator>Megan Kruse</dc:creator>
  <cp:lastModifiedBy>jasonb</cp:lastModifiedBy>
  <cp:revision>143</cp:revision>
  <dcterms:created xsi:type="dcterms:W3CDTF">2009-10-08T19:21:28Z</dcterms:created>
  <dcterms:modified xsi:type="dcterms:W3CDTF">2010-04-18T20:01:47Z</dcterms:modified>
</cp:coreProperties>
</file>