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7" r:id="rId2"/>
    <p:sldMasterId id="2147483718" r:id="rId3"/>
    <p:sldMasterId id="2147483726" r:id="rId4"/>
  </p:sldMasterIdLst>
  <p:notesMasterIdLst>
    <p:notesMasterId r:id="rId15"/>
  </p:notesMasterIdLst>
  <p:sldIdLst>
    <p:sldId id="256" r:id="rId5"/>
    <p:sldId id="295" r:id="rId6"/>
    <p:sldId id="366" r:id="rId7"/>
    <p:sldId id="367" r:id="rId8"/>
    <p:sldId id="368" r:id="rId9"/>
    <p:sldId id="298" r:id="rId10"/>
    <p:sldId id="306" r:id="rId11"/>
    <p:sldId id="331" r:id="rId12"/>
    <p:sldId id="333" r:id="rId13"/>
    <p:sldId id="34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A406B"/>
    <a:srgbClr val="5C5C5C"/>
    <a:srgbClr val="383838"/>
    <a:srgbClr val="C40836"/>
    <a:srgbClr val="C01B1C"/>
    <a:srgbClr val="00A2D7"/>
    <a:srgbClr val="FFCF00"/>
    <a:srgbClr val="166813"/>
    <a:srgbClr val="590F4A"/>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82" autoAdjust="0"/>
    <p:restoredTop sz="76260" autoAdjust="0"/>
  </p:normalViewPr>
  <p:slideViewPr>
    <p:cSldViewPr>
      <p:cViewPr>
        <p:scale>
          <a:sx n="95" d="100"/>
          <a:sy n="95" d="100"/>
        </p:scale>
        <p:origin x="-1392" y="-696"/>
      </p:cViewPr>
      <p:guideLst>
        <p:guide orient="horz" pos="2160"/>
        <p:guide pos="2880"/>
      </p:guideLst>
    </p:cSldViewPr>
  </p:slideViewPr>
  <p:outlineViewPr>
    <p:cViewPr>
      <p:scale>
        <a:sx n="33" d="100"/>
        <a:sy n="33" d="100"/>
      </p:scale>
      <p:origin x="0" y="33232"/>
    </p:cViewPr>
  </p:outlineViewPr>
  <p:notesTextViewPr>
    <p:cViewPr>
      <p:scale>
        <a:sx n="1" d="1"/>
        <a:sy n="1" d="1"/>
      </p:scale>
      <p:origin x="0" y="0"/>
    </p:cViewPr>
  </p:notesTextViewPr>
  <p:sorterViewPr>
    <p:cViewPr>
      <p:scale>
        <a:sx n="80" d="100"/>
        <a:sy n="80" d="100"/>
      </p:scale>
      <p:origin x="0" y="11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C8BC2-B3C0-6D44-AB78-09827E3AE922}" type="datetimeFigureOut">
              <a:rPr lang="en-US" smtClean="0"/>
              <a:t>4/24/12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CCB38-091A-3A46-8F3C-F69CC7EBEF75}" type="slidenum">
              <a:rPr lang="en-US" smtClean="0"/>
              <a:t>‹#›</a:t>
            </a:fld>
            <a:endParaRPr lang="en-US" dirty="0"/>
          </a:p>
        </p:txBody>
      </p:sp>
    </p:spTree>
    <p:extLst>
      <p:ext uri="{BB962C8B-B14F-4D97-AF65-F5344CB8AC3E}">
        <p14:creationId xmlns:p14="http://schemas.microsoft.com/office/powerpoint/2010/main" val="314089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r>
              <a:rPr lang="en-US" sz="2200" baseline="0" dirty="0" smtClean="0">
                <a:latin typeface="Tahoma" charset="0"/>
                <a:cs typeface="Tahoma" charset="0"/>
                <a:sym typeface="Tahoma" charset="0"/>
              </a:rPr>
              <a:t>As the Chair of the Address Council, I’ll be delivering the report of the NRO Number Council.</a:t>
            </a:r>
            <a:endParaRPr lang="en-US" sz="2200" baseline="0" dirty="0" smtClean="0">
              <a:latin typeface="Tahoma" charset="0"/>
              <a:cs typeface="Tahoma" charset="0"/>
              <a:sym typeface="Tahom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dirty="0" smtClean="0"/>
              <a:t>This</a:t>
            </a:r>
            <a:r>
              <a:rPr lang="en-US" baseline="0" dirty="0" smtClean="0"/>
              <a:t> concludes my report.  Thank you.</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000" dirty="0" smtClean="0"/>
              <a:t>First, a little refresher of who we</a:t>
            </a:r>
            <a:r>
              <a:rPr lang="en-US" sz="2000" baseline="0" dirty="0" smtClean="0"/>
              <a:t> are.</a:t>
            </a:r>
          </a:p>
          <a:p>
            <a:pPr marL="342900" indent="-342900">
              <a:buFont typeface="Arial"/>
              <a:buChar char="•"/>
            </a:pPr>
            <a:r>
              <a:rPr lang="en-US" sz="2000" baseline="0" dirty="0" smtClean="0"/>
              <a:t>And then what we have done for you lately.</a:t>
            </a:r>
            <a:endParaRPr lang="en-US" sz="2000" dirty="0"/>
          </a:p>
        </p:txBody>
      </p:sp>
      <p:sp>
        <p:nvSpPr>
          <p:cNvPr id="4" name="Slide Number Placeholder 3"/>
          <p:cNvSpPr>
            <a:spLocks noGrp="1"/>
          </p:cNvSpPr>
          <p:nvPr>
            <p:ph type="sldNum" sz="quarter" idx="10"/>
          </p:nvPr>
        </p:nvSpPr>
        <p:spPr/>
        <p:txBody>
          <a:bodyPr/>
          <a:lstStyle/>
          <a:p>
            <a:fld id="{6B1CCB38-091A-3A46-8F3C-F69CC7EBEF75}" type="slidenum">
              <a:rPr lang="en-US" smtClean="0"/>
              <a:t>2</a:t>
            </a:fld>
            <a:endParaRPr lang="en-US" dirty="0"/>
          </a:p>
        </p:txBody>
      </p:sp>
    </p:spTree>
    <p:extLst>
      <p:ext uri="{BB962C8B-B14F-4D97-AF65-F5344CB8AC3E}">
        <p14:creationId xmlns:p14="http://schemas.microsoft.com/office/powerpoint/2010/main" val="428073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4E9A7D0-8BF9-493F-AC6F-1EC0F30BC31A}" type="slidenum">
              <a:rPr lang="en-AU"/>
              <a:pPr/>
              <a:t>3</a:t>
            </a:fld>
            <a:endParaRPr lang="en-AU"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171450" indent="-171450" eaLnBrk="1" hangingPunct="1">
              <a:buFont typeface="Arial"/>
              <a:buChar char="•"/>
            </a:pPr>
            <a:r>
              <a:rPr lang="en-US" dirty="0" smtClean="0">
                <a:latin typeface="Times New Roman" charset="0"/>
                <a:ea typeface="ＭＳ Ｐゴシック" charset="-128"/>
              </a:rPr>
              <a:t>The Number Resource Organization is a vehicle for RIR cooperation and representation.</a:t>
            </a:r>
          </a:p>
          <a:p>
            <a:pPr marL="171450" indent="-171450" eaLnBrk="1" hangingPunct="1">
              <a:buFont typeface="Arial"/>
              <a:buChar char="•"/>
            </a:pPr>
            <a:r>
              <a:rPr lang="en-US" dirty="0" smtClean="0">
                <a:latin typeface="Times New Roman" charset="0"/>
                <a:ea typeface="ＭＳ Ｐゴシック" charset="-128"/>
              </a:rPr>
              <a:t>Among the several</a:t>
            </a:r>
            <a:r>
              <a:rPr lang="en-US" baseline="0" dirty="0" smtClean="0">
                <a:latin typeface="Times New Roman" charset="0"/>
                <a:ea typeface="ＭＳ Ｐゴシック" charset="-128"/>
              </a:rPr>
              <a:t> things we do, we fulfill the role, responsibilities and functions of the ASO within the ICANN framework.</a:t>
            </a:r>
            <a:endParaRPr lang="en-US" dirty="0" smtClean="0">
              <a:latin typeface="Times New Roman"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this ICANN framework, there are a number of supporting organizations and advisory committees,</a:t>
            </a:r>
            <a:r>
              <a:rPr lang="en-US" baseline="0" dirty="0" smtClean="0"/>
              <a:t> such as the GNSO whose members operate the registries and registrars for the generic top level domains, the </a:t>
            </a:r>
            <a:r>
              <a:rPr lang="en-US" baseline="0" dirty="0" err="1" smtClean="0"/>
              <a:t>ccNSO</a:t>
            </a:r>
            <a:r>
              <a:rPr lang="en-US" baseline="0" dirty="0" smtClean="0"/>
              <a:t> whose members operate country code domain names registries, and the GAC who is the advisory committee made up of government representatives to provide input to the ICANN process.  The ASO is one such </a:t>
            </a:r>
            <a:r>
              <a:rPr lang="en-US" baseline="0" dirty="0" smtClean="0"/>
              <a:t>Supporting Organization </a:t>
            </a:r>
            <a:r>
              <a:rPr lang="en-US" baseline="0" dirty="0" smtClean="0"/>
              <a:t>for the addressing community.</a:t>
            </a:r>
          </a:p>
          <a:p>
            <a:endParaRPr lang="en-US" baseline="0" dirty="0" smtClean="0"/>
          </a:p>
          <a:p>
            <a:r>
              <a:rPr lang="en-US" baseline="0" dirty="0" smtClean="0"/>
              <a:t>The NRO Number Council’s sole function has been to serve as the ASO Address Council.  This is where I switch from talking about the NRO NC to </a:t>
            </a:r>
            <a:r>
              <a:rPr lang="en-US" i="1" baseline="0" dirty="0" smtClean="0"/>
              <a:t>(put on hat) </a:t>
            </a:r>
            <a:r>
              <a:rPr lang="en-US" baseline="0" dirty="0" smtClean="0"/>
              <a:t>talking about the ASO AC.</a:t>
            </a:r>
          </a:p>
          <a:p>
            <a:endParaRPr lang="en-US" baseline="0" dirty="0" smtClean="0"/>
          </a:p>
          <a:p>
            <a:r>
              <a:rPr lang="en-US" baseline="0" dirty="0" smtClean="0"/>
              <a:t>We, as the Address Supporting Organization, and specifically the Address Council, do our part by:</a:t>
            </a:r>
          </a:p>
          <a:p>
            <a:pPr marL="228600" indent="-228600">
              <a:buFont typeface="+mj-lt"/>
              <a:buAutoNum type="arabicPeriod"/>
            </a:pPr>
            <a:r>
              <a:rPr lang="en-US" baseline="0" dirty="0" smtClean="0"/>
              <a:t>overseeing policy work for IPs &amp; ASNs</a:t>
            </a:r>
          </a:p>
          <a:p>
            <a:pPr marL="228600" indent="-228600">
              <a:buFont typeface="+mj-lt"/>
              <a:buAutoNum type="arabicPeriod"/>
            </a:pPr>
            <a:r>
              <a:rPr lang="en-US" baseline="0" dirty="0" smtClean="0"/>
              <a:t>appointing Directors to Seats 9 &amp; 10 on the ICANN Board</a:t>
            </a:r>
          </a:p>
          <a:p>
            <a:pPr marL="228600" indent="-228600">
              <a:buFont typeface="+mj-lt"/>
              <a:buAutoNum type="arabicPeriod"/>
            </a:pPr>
            <a:r>
              <a:rPr lang="en-US" baseline="0" dirty="0" smtClean="0"/>
              <a:t>serving on ICANN bodies such as the </a:t>
            </a:r>
            <a:r>
              <a:rPr lang="en-US" baseline="0" dirty="0" err="1" smtClean="0"/>
              <a:t>NomCom</a:t>
            </a:r>
            <a:r>
              <a:rPr lang="en-US" baseline="0" dirty="0" smtClean="0"/>
              <a:t> and Review Teams as required by the Affirmation of Commitments which is a letter signed by ICANN and the US Department of Commerce for the continued operation of ICANN independent of the US government contract, and</a:t>
            </a:r>
          </a:p>
          <a:p>
            <a:pPr marL="228600" indent="-228600">
              <a:buFont typeface="+mj-lt"/>
              <a:buAutoNum type="arabicPeriod"/>
            </a:pPr>
            <a:r>
              <a:rPr lang="en-US" baseline="0" dirty="0" smtClean="0"/>
              <a:t>advising ICANN on number resource matters such as v4 &amp; v6 addresses, ASNs, and the recognition of new RIRs.</a:t>
            </a:r>
          </a:p>
        </p:txBody>
      </p:sp>
      <p:sp>
        <p:nvSpPr>
          <p:cNvPr id="4" name="Slide Number Placeholder 3"/>
          <p:cNvSpPr>
            <a:spLocks noGrp="1"/>
          </p:cNvSpPr>
          <p:nvPr>
            <p:ph type="sldNum" sz="quarter" idx="10"/>
          </p:nvPr>
        </p:nvSpPr>
        <p:spPr/>
        <p:txBody>
          <a:bodyPr/>
          <a:lstStyle/>
          <a:p>
            <a:fld id="{6B1CCB38-091A-3A46-8F3C-F69CC7EBEF75}" type="slidenum">
              <a:rPr lang="en-US" smtClean="0"/>
              <a:t>4</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ASO Address Council is a 15 member body made up of 3 members from each of the 5 RIR regions.  We are elected and appointed from within the stakeholders of each regional community.  The stars next to the names show who are the members who have been appointed.  In the ARIN region, each of the 3 members serve a 3-year term.</a:t>
            </a:r>
          </a:p>
          <a:p>
            <a:pPr marL="171450" indent="-171450">
              <a:buFont typeface="Arial"/>
              <a:buChar char="•"/>
            </a:pPr>
            <a:r>
              <a:rPr lang="en-US" baseline="0" dirty="0" smtClean="0"/>
              <a:t>I am now on my 9th year on the ASO AC and my 5th year as Chair.  My own term will be up at the end of this year.</a:t>
            </a:r>
            <a:endParaRPr lang="en-US" dirty="0"/>
          </a:p>
        </p:txBody>
      </p:sp>
      <p:sp>
        <p:nvSpPr>
          <p:cNvPr id="4" name="Slide Number Placeholder 3"/>
          <p:cNvSpPr>
            <a:spLocks noGrp="1"/>
          </p:cNvSpPr>
          <p:nvPr>
            <p:ph type="sldNum" sz="quarter" idx="10"/>
          </p:nvPr>
        </p:nvSpPr>
        <p:spPr/>
        <p:txBody>
          <a:bodyPr/>
          <a:lstStyle/>
          <a:p>
            <a:fld id="{6B1CCB38-091A-3A46-8F3C-F69CC7EBEF75}" type="slidenum">
              <a:rPr lang="en-US" smtClean="0"/>
              <a:t>5</a:t>
            </a:fld>
            <a:endParaRPr lang="en-US" dirty="0"/>
          </a:p>
        </p:txBody>
      </p:sp>
    </p:spTree>
    <p:extLst>
      <p:ext uri="{BB962C8B-B14F-4D97-AF65-F5344CB8AC3E}">
        <p14:creationId xmlns:p14="http://schemas.microsoft.com/office/powerpoint/2010/main" val="365646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000" dirty="0" smtClean="0"/>
              <a:t>So, what have we done for you lately?</a:t>
            </a:r>
          </a:p>
          <a:p>
            <a:pPr marL="342900" indent="-342900">
              <a:buFont typeface="Arial"/>
              <a:buChar char="•"/>
            </a:pPr>
            <a:r>
              <a:rPr lang="en-US" sz="2000" dirty="0" smtClean="0"/>
              <a:t>Several </a:t>
            </a:r>
            <a:r>
              <a:rPr lang="en-US" sz="2000" dirty="0" smtClean="0"/>
              <a:t>years ago, the IP addressing community recognized a need for a global policy to provide IANA a mechanism to receive recovered IPv4 addresses and redistribute</a:t>
            </a:r>
            <a:r>
              <a:rPr lang="en-US" sz="2000" baseline="0" dirty="0" smtClean="0"/>
              <a:t> them to the RIRs for use by the global Internet community.  The 3rd version of a policy proposal to address this </a:t>
            </a:r>
            <a:r>
              <a:rPr lang="en-US" sz="2000" baseline="0" dirty="0" smtClean="0"/>
              <a:t>issue, known as </a:t>
            </a:r>
            <a:r>
              <a:rPr lang="en-US" sz="2000" b="1" baseline="0" dirty="0" smtClean="0"/>
              <a:t>2011-9 </a:t>
            </a:r>
            <a:r>
              <a:rPr lang="en-US" sz="2000" baseline="0" dirty="0" smtClean="0"/>
              <a:t>in the ARIN region, </a:t>
            </a:r>
            <a:r>
              <a:rPr lang="en-US" sz="2000" baseline="0" dirty="0" smtClean="0"/>
              <a:t>does so by establishing a recovered IPv4 pool for all address blocks that are returned by </a:t>
            </a:r>
            <a:r>
              <a:rPr lang="en-US" sz="2000" b="1" baseline="0" dirty="0" smtClean="0"/>
              <a:t>any</a:t>
            </a:r>
            <a:r>
              <a:rPr lang="en-US" sz="2000" baseline="0" dirty="0" smtClean="0"/>
              <a:t> mechanism, and then reallocating those addresses evenly across all the regions on a regular basis</a:t>
            </a:r>
            <a:r>
              <a:rPr lang="en-US" sz="2000" baseline="0" dirty="0" smtClean="0"/>
              <a:t>.</a:t>
            </a:r>
          </a:p>
          <a:p>
            <a:pPr marL="342900" indent="-342900">
              <a:buFont typeface="Arial"/>
              <a:buChar char="•"/>
            </a:pPr>
            <a:r>
              <a:rPr lang="en-US" sz="2000" baseline="0" dirty="0" smtClean="0"/>
              <a:t>It does not govern any mechanism by which an RIR would return recovered or unused space.</a:t>
            </a:r>
            <a:endParaRPr lang="en-US" sz="2000" baseline="0" dirty="0" smtClean="0"/>
          </a:p>
        </p:txBody>
      </p:sp>
      <p:sp>
        <p:nvSpPr>
          <p:cNvPr id="4" name="Slide Number Placeholder 3"/>
          <p:cNvSpPr>
            <a:spLocks noGrp="1"/>
          </p:cNvSpPr>
          <p:nvPr>
            <p:ph type="sldNum" sz="quarter" idx="10"/>
          </p:nvPr>
        </p:nvSpPr>
        <p:spPr/>
        <p:txBody>
          <a:bodyPr/>
          <a:lstStyle/>
          <a:p>
            <a:fld id="{6B1CCB38-091A-3A46-8F3C-F69CC7EBEF75}" type="slidenum">
              <a:rPr lang="en-US" smtClean="0"/>
              <a:t>6</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2000" dirty="0" smtClean="0"/>
              <a:t>The IP addressing community reached global consensus on this latest version of the global policy proposal earlier this year.  We sent text</a:t>
            </a:r>
            <a:r>
              <a:rPr lang="en-US" sz="2000" baseline="0" dirty="0" smtClean="0"/>
              <a:t> of the proposal to </a:t>
            </a:r>
            <a:r>
              <a:rPr lang="en-US" sz="2000" dirty="0" smtClean="0"/>
              <a:t>the ICANN Board about 5 weeks ago, which kicked off a 60-day countdown during which the Board may either accept the policy proposal, reject it, request changes, or take no action.  If the Board takes no action, then by previous agreement, the policy proposal will automatically be ratified.</a:t>
            </a:r>
          </a:p>
          <a:p>
            <a:pPr marL="171450" indent="-171450">
              <a:buFont typeface="Arial"/>
              <a:buChar char="•"/>
            </a:pPr>
            <a:r>
              <a:rPr lang="en-US" sz="2000" dirty="0" smtClean="0"/>
              <a:t>ICANN’s 21-day public comment period closed on April 4th with no comments posted.</a:t>
            </a:r>
            <a:r>
              <a:rPr lang="en-US" sz="2000" baseline="0" dirty="0" smtClean="0"/>
              <a:t>  We expect ICANN Board ratification to happen with no issues within the next 3 weeks.</a:t>
            </a:r>
            <a:endParaRPr lang="en-US" sz="2000" dirty="0"/>
          </a:p>
        </p:txBody>
      </p:sp>
      <p:sp>
        <p:nvSpPr>
          <p:cNvPr id="4" name="Slide Number Placeholder 3"/>
          <p:cNvSpPr>
            <a:spLocks noGrp="1"/>
          </p:cNvSpPr>
          <p:nvPr>
            <p:ph type="sldNum" sz="quarter" idx="10"/>
          </p:nvPr>
        </p:nvSpPr>
        <p:spPr/>
        <p:txBody>
          <a:bodyPr/>
          <a:lstStyle/>
          <a:p>
            <a:fld id="{6B1CCB38-091A-3A46-8F3C-F69CC7EBEF75}" type="slidenum">
              <a:rPr lang="en-US" smtClean="0"/>
              <a:t>7</a:t>
            </a:fld>
            <a:endParaRPr lang="en-US" dirty="0"/>
          </a:p>
        </p:txBody>
      </p:sp>
    </p:spTree>
    <p:extLst>
      <p:ext uri="{BB962C8B-B14F-4D97-AF65-F5344CB8AC3E}">
        <p14:creationId xmlns:p14="http://schemas.microsoft.com/office/powerpoint/2010/main" val="118035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2000" dirty="0" smtClean="0"/>
              <a:t>In the past couple of ICANN meetings, </a:t>
            </a:r>
            <a:r>
              <a:rPr lang="en-US" sz="2000" dirty="0" smtClean="0"/>
              <a:t>the ASO and ASO AC held </a:t>
            </a:r>
            <a:r>
              <a:rPr lang="en-US" sz="2000" dirty="0" smtClean="0"/>
              <a:t>sessions with </a:t>
            </a:r>
            <a:r>
              <a:rPr lang="en-US" sz="2000" dirty="0" smtClean="0"/>
              <a:t>the ICANN </a:t>
            </a:r>
            <a:r>
              <a:rPr lang="en-US" sz="2000" dirty="0" smtClean="0"/>
              <a:t>Board,</a:t>
            </a:r>
            <a:r>
              <a:rPr lang="en-US" sz="2000" baseline="0" dirty="0" smtClean="0"/>
              <a:t> </a:t>
            </a:r>
            <a:r>
              <a:rPr lang="en-US" sz="2000" dirty="0" smtClean="0"/>
              <a:t>the GAC, and</a:t>
            </a:r>
            <a:r>
              <a:rPr lang="en-US" sz="2000" baseline="0" dirty="0" smtClean="0"/>
              <a:t> other SOs &amp; ACs for </a:t>
            </a:r>
            <a:r>
              <a:rPr lang="en-US" sz="2000" baseline="0" dirty="0" smtClean="0"/>
              <a:t>updates and exchange of ideas.  </a:t>
            </a:r>
            <a:r>
              <a:rPr lang="en-US" sz="2000" baseline="0" dirty="0" smtClean="0"/>
              <a:t>This is part of the effort to inform the ICANN community of the stewardship &amp;work that the RIR communities have been doing with a global perspective and not just a regional perspective.</a:t>
            </a:r>
          </a:p>
          <a:p>
            <a:pPr marL="171450" indent="-171450">
              <a:buFont typeface="Arial"/>
              <a:buChar char="•"/>
            </a:pPr>
            <a:r>
              <a:rPr lang="en-US" sz="2000" baseline="0" dirty="0" smtClean="0"/>
              <a:t>We’ve been having meetings with the Security &amp; Stability Advisory Committee to begin collaboration on work that covers both groups.  During this last ICANN meeting, we introduced ourselves to the At Large Advisory Committee and invited the Regional At-Large Organizations to </a:t>
            </a:r>
            <a:r>
              <a:rPr lang="en-US" sz="2000" baseline="0" dirty="0" smtClean="0"/>
              <a:t>our </a:t>
            </a:r>
            <a:r>
              <a:rPr lang="en-US" sz="2000" baseline="0" dirty="0" smtClean="0"/>
              <a:t>RIR meetings</a:t>
            </a:r>
            <a:r>
              <a:rPr lang="en-US" sz="2000" baseline="0" dirty="0" smtClean="0"/>
              <a:t>.</a:t>
            </a:r>
          </a:p>
          <a:p>
            <a:pPr marL="171450" indent="-171450">
              <a:buFont typeface="Arial"/>
              <a:buChar char="•"/>
            </a:pPr>
            <a:r>
              <a:rPr lang="en-US" sz="2000" baseline="0" dirty="0" smtClean="0"/>
              <a:t>For a couple of years now, we’ve been holding workshops at the ICANN public meetings to try to inform the ICANN community about activity in the numbering world by describing our recent regional &amp; global policy activity and outreach efforts.  Much thanks to Elise </a:t>
            </a:r>
            <a:r>
              <a:rPr lang="en-US" sz="2000" baseline="0" dirty="0" err="1" smtClean="0"/>
              <a:t>Gerich</a:t>
            </a:r>
            <a:r>
              <a:rPr lang="en-US" sz="2000" baseline="0" dirty="0" smtClean="0"/>
              <a:t> for providing the IANA updates during these workshops.</a:t>
            </a:r>
            <a:endParaRPr lang="en-US" sz="2000" baseline="0" dirty="0" smtClean="0"/>
          </a:p>
          <a:p>
            <a:pPr marL="171450" indent="-171450">
              <a:buFont typeface="Arial"/>
              <a:buChar char="•"/>
            </a:pPr>
            <a:r>
              <a:rPr lang="en-US" sz="2000" dirty="0" smtClean="0"/>
              <a:t>We are</a:t>
            </a:r>
            <a:r>
              <a:rPr lang="en-US" sz="2000" baseline="0" dirty="0" smtClean="0"/>
              <a:t> </a:t>
            </a:r>
            <a:r>
              <a:rPr lang="en-US" sz="2000" baseline="0" dirty="0" smtClean="0"/>
              <a:t>nearing the end of </a:t>
            </a:r>
            <a:r>
              <a:rPr lang="en-US" sz="2000" baseline="0" dirty="0" smtClean="0"/>
              <a:t>our process to appoint an individual for Seat 9 of the ICANN Board.</a:t>
            </a:r>
            <a:endParaRPr lang="en-US" sz="2000" dirty="0"/>
          </a:p>
        </p:txBody>
      </p:sp>
      <p:sp>
        <p:nvSpPr>
          <p:cNvPr id="4" name="Slide Number Placeholder 3"/>
          <p:cNvSpPr>
            <a:spLocks noGrp="1"/>
          </p:cNvSpPr>
          <p:nvPr>
            <p:ph type="sldNum" sz="quarter" idx="10"/>
          </p:nvPr>
        </p:nvSpPr>
        <p:spPr/>
        <p:txBody>
          <a:bodyPr/>
          <a:lstStyle/>
          <a:p>
            <a:fld id="{6B1CCB38-091A-3A46-8F3C-F69CC7EBEF75}" type="slidenum">
              <a:rPr lang="en-US" smtClean="0"/>
              <a:t>8</a:t>
            </a:fld>
            <a:endParaRPr lang="en-US" dirty="0"/>
          </a:p>
        </p:txBody>
      </p:sp>
    </p:spTree>
    <p:extLst>
      <p:ext uri="{BB962C8B-B14F-4D97-AF65-F5344CB8AC3E}">
        <p14:creationId xmlns:p14="http://schemas.microsoft.com/office/powerpoint/2010/main" val="232354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Seat 9 of the ICANN Board is currently occupied by Ray </a:t>
            </a:r>
            <a:r>
              <a:rPr lang="en-US" sz="2000" baseline="0" dirty="0" err="1" smtClean="0"/>
              <a:t>Plzak</a:t>
            </a:r>
            <a:r>
              <a:rPr lang="en-US" sz="2000" baseline="0" dirty="0" smtClean="0"/>
              <a:t>.</a:t>
            </a:r>
            <a:endParaRPr lang="en-US" sz="2000" dirty="0" smtClean="0"/>
          </a:p>
          <a:p>
            <a:endParaRPr lang="en-US" sz="2000" dirty="0" smtClean="0"/>
          </a:p>
          <a:p>
            <a:r>
              <a:rPr lang="en-US" sz="2000" dirty="0" smtClean="0"/>
              <a:t>We</a:t>
            </a:r>
            <a:r>
              <a:rPr lang="en-US" sz="2000" baseline="0" dirty="0" smtClean="0"/>
              <a:t> </a:t>
            </a:r>
            <a:r>
              <a:rPr lang="en-US" sz="2000" baseline="0" dirty="0" smtClean="0"/>
              <a:t>have 4 </a:t>
            </a:r>
            <a:r>
              <a:rPr lang="en-US" sz="2000" baseline="0" dirty="0" smtClean="0"/>
              <a:t>candidates for the next 3-year term to begin middle of this year:</a:t>
            </a:r>
            <a:endParaRPr lang="en-US" sz="2000" baseline="0" dirty="0" smtClean="0"/>
          </a:p>
          <a:p>
            <a:pPr marL="171450" indent="-171450">
              <a:buFont typeface="Arial"/>
              <a:buChar char="•"/>
            </a:pPr>
            <a:r>
              <a:rPr lang="en-US" sz="2000" dirty="0" smtClean="0"/>
              <a:t>Eric Brunner-Williams</a:t>
            </a:r>
            <a:endParaRPr lang="en-US" sz="2000" dirty="0" smtClean="0"/>
          </a:p>
          <a:p>
            <a:pPr marL="171450" indent="-171450">
              <a:buFont typeface="Arial"/>
              <a:buChar char="•"/>
            </a:pPr>
            <a:r>
              <a:rPr lang="en-US" sz="2000" dirty="0" smtClean="0"/>
              <a:t>Martin Levy</a:t>
            </a:r>
          </a:p>
          <a:p>
            <a:pPr marL="171450" indent="-171450">
              <a:buFont typeface="Arial"/>
              <a:buChar char="•"/>
            </a:pPr>
            <a:r>
              <a:rPr lang="en-US" sz="2000" dirty="0" smtClean="0"/>
              <a:t>Bill </a:t>
            </a:r>
            <a:r>
              <a:rPr lang="en-US" sz="2000" dirty="0" smtClean="0"/>
              <a:t>Manning, and</a:t>
            </a:r>
            <a:endParaRPr lang="en-US" sz="2000" dirty="0" smtClean="0"/>
          </a:p>
          <a:p>
            <a:pPr marL="171450" indent="-171450">
              <a:buFont typeface="Arial"/>
              <a:buChar char="•"/>
            </a:pPr>
            <a:r>
              <a:rPr lang="en-US" sz="2000" dirty="0" smtClean="0"/>
              <a:t>Ray</a:t>
            </a:r>
            <a:r>
              <a:rPr lang="en-US" sz="2000" baseline="0" dirty="0" smtClean="0"/>
              <a:t> </a:t>
            </a:r>
            <a:r>
              <a:rPr lang="en-US" sz="2000" baseline="0" dirty="0" err="1" smtClean="0"/>
              <a:t>Plzak</a:t>
            </a:r>
            <a:endParaRPr lang="en-US" sz="2000" dirty="0" smtClean="0"/>
          </a:p>
          <a:p>
            <a:endParaRPr lang="en-US" sz="2000" dirty="0" smtClean="0"/>
          </a:p>
          <a:p>
            <a:r>
              <a:rPr lang="en-US" sz="2000" baseline="0" dirty="0" smtClean="0"/>
              <a:t>Some of these candidates have been invited for face-to-face interviews this Thursday and Friday.</a:t>
            </a:r>
            <a:endParaRPr lang="en-US" sz="2000" dirty="0" smtClean="0"/>
          </a:p>
          <a:p>
            <a:endParaRPr lang="en-US" sz="2000" dirty="0" smtClean="0"/>
          </a:p>
          <a:p>
            <a:r>
              <a:rPr lang="en-US" sz="2000" dirty="0" smtClean="0"/>
              <a:t>We </a:t>
            </a:r>
            <a:r>
              <a:rPr lang="en-US" sz="2000" dirty="0" smtClean="0"/>
              <a:t>have</a:t>
            </a:r>
            <a:r>
              <a:rPr lang="en-US" sz="2000" baseline="0" dirty="0" smtClean="0"/>
              <a:t> extended the comment period through Friday morning, so we continue you welcome your </a:t>
            </a:r>
            <a:r>
              <a:rPr lang="en-US" sz="2000" dirty="0" smtClean="0"/>
              <a:t>comments </a:t>
            </a:r>
            <a:r>
              <a:rPr lang="en-US" sz="2000" dirty="0" smtClean="0"/>
              <a:t>either publicly or privately for these candidates.  You will find the link</a:t>
            </a:r>
            <a:r>
              <a:rPr lang="en-US" sz="2000" baseline="0" dirty="0" smtClean="0"/>
              <a:t> to post your public </a:t>
            </a:r>
            <a:r>
              <a:rPr lang="en-US" sz="2000" baseline="0" dirty="0" smtClean="0"/>
              <a:t>comments </a:t>
            </a:r>
            <a:r>
              <a:rPr lang="en-US" sz="2000" baseline="0" dirty="0" smtClean="0"/>
              <a:t>on our website: </a:t>
            </a:r>
            <a:r>
              <a:rPr lang="en-US" sz="2000" baseline="0" dirty="0" err="1" smtClean="0"/>
              <a:t>aso.icann.org</a:t>
            </a:r>
            <a:endParaRPr lang="en-US" sz="2000" dirty="0"/>
          </a:p>
        </p:txBody>
      </p:sp>
      <p:sp>
        <p:nvSpPr>
          <p:cNvPr id="4" name="Slide Number Placeholder 3"/>
          <p:cNvSpPr>
            <a:spLocks noGrp="1"/>
          </p:cNvSpPr>
          <p:nvPr>
            <p:ph type="sldNum" sz="quarter" idx="10"/>
          </p:nvPr>
        </p:nvSpPr>
        <p:spPr/>
        <p:txBody>
          <a:bodyPr/>
          <a:lstStyle/>
          <a:p>
            <a:fld id="{6B1CCB38-091A-3A46-8F3C-F69CC7EBEF75}" type="slidenum">
              <a:rPr lang="en-US" smtClean="0"/>
              <a:t>9</a:t>
            </a:fld>
            <a:endParaRPr lang="en-US" dirty="0"/>
          </a:p>
        </p:txBody>
      </p:sp>
    </p:spTree>
    <p:extLst>
      <p:ext uri="{BB962C8B-B14F-4D97-AF65-F5344CB8AC3E}">
        <p14:creationId xmlns:p14="http://schemas.microsoft.com/office/powerpoint/2010/main" val="121200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268760"/>
            <a:ext cx="6768288" cy="1656184"/>
          </a:xfrm>
        </p:spPr>
        <p:txBody>
          <a:bodyPr>
            <a:normAutofit/>
          </a:bodyPr>
          <a:lstStyle>
            <a:lvl1pPr algn="l">
              <a:defRPr sz="5400">
                <a:solidFill>
                  <a:srgbClr val="0A406B"/>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1979712" y="3068960"/>
            <a:ext cx="6768288" cy="1680592"/>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101672413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
          <p:cNvPicPr>
            <a:picLocks noChangeArrowheads="1"/>
          </p:cNvPicPr>
          <p:nvPr userDrawn="1"/>
        </p:nvPicPr>
        <p:blipFill>
          <a:blip r:embed="rId2"/>
          <a:srcRect/>
          <a:stretch>
            <a:fillRect/>
          </a:stretch>
        </p:blipFill>
        <p:spPr bwMode="auto">
          <a:xfrm>
            <a:off x="-6636" y="0"/>
            <a:ext cx="9182100" cy="688657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endParaRPr lang="en-AU" dirty="0"/>
          </a:p>
        </p:txBody>
      </p:sp>
      <p:sp>
        <p:nvSpPr>
          <p:cNvPr id="4" name="Slide Number Placeholder 3"/>
          <p:cNvSpPr>
            <a:spLocks noGrp="1"/>
          </p:cNvSpPr>
          <p:nvPr>
            <p:ph type="sldNum" sz="quarter" idx="11"/>
          </p:nvPr>
        </p:nvSpPr>
        <p:spPr/>
        <p:txBody>
          <a:bodyPr/>
          <a:lstStyle/>
          <a:p>
            <a:fld id="{38B2A337-2C29-4402-A0A2-E290C184D5D3}" type="slidenum">
              <a:rPr lang="en-AU" smtClean="0"/>
              <a:pPr/>
              <a:t>‹#›</a:t>
            </a:fld>
            <a:endParaRPr lang="en-AU" dirty="0"/>
          </a:p>
        </p:txBody>
      </p:sp>
      <p:sp>
        <p:nvSpPr>
          <p:cNvPr id="6" name="Rectangle 3"/>
          <p:cNvSpPr txBox="1">
            <a:spLocks noChangeArrowheads="1"/>
          </p:cNvSpPr>
          <p:nvPr userDrawn="1"/>
        </p:nvSpPr>
        <p:spPr>
          <a:xfrm>
            <a:off x="228600" y="3276600"/>
            <a:ext cx="8686800" cy="838200"/>
          </a:xfrm>
          <a:prstGeom prst="rect">
            <a:avLst/>
          </a:prstGeom>
        </p:spPr>
        <p:txBody>
          <a:bodyPr vert="horz" lIns="0" tIns="0" rIns="132080" bIns="0" rtlCol="0" anchor="ctr">
            <a:normAutofit lnSpcReduction="10000"/>
          </a:bodyPr>
          <a:lstStyle>
            <a:lvl1pPr algn="ctr" defTabSz="914400" rtl="0" eaLnBrk="1" latinLnBrk="0" hangingPunct="1">
              <a:spcBef>
                <a:spcPct val="0"/>
              </a:spcBef>
              <a:buNone/>
              <a:defRPr sz="3600" b="1" kern="1200">
                <a:solidFill>
                  <a:srgbClr val="0A406B"/>
                </a:solidFill>
                <a:latin typeface="+mj-lt"/>
                <a:ea typeface="+mj-ea"/>
                <a:cs typeface="+mj-cs"/>
              </a:defRPr>
            </a:lvl1pPr>
          </a:lstStyle>
          <a:p>
            <a:r>
              <a:rPr lang="en-US" sz="3000" dirty="0" smtClean="0">
                <a:latin typeface="Century Gothic"/>
                <a:cs typeface="Century Gothic"/>
              </a:rPr>
              <a:t>Thank you.</a:t>
            </a:r>
            <a:br>
              <a:rPr lang="en-US" sz="3000" dirty="0" smtClean="0">
                <a:latin typeface="Century Gothic"/>
                <a:cs typeface="Century Gothic"/>
              </a:rPr>
            </a:br>
            <a:r>
              <a:rPr lang="en-US" sz="3000" dirty="0" smtClean="0">
                <a:latin typeface="Century Gothic"/>
                <a:cs typeface="Century Gothic"/>
              </a:rPr>
              <a:t>Questions?</a:t>
            </a:r>
          </a:p>
        </p:txBody>
      </p:sp>
      <p:sp>
        <p:nvSpPr>
          <p:cNvPr id="7" name="Rectangle 4"/>
          <p:cNvSpPr>
            <a:spLocks noGrp="1" noChangeArrowheads="1"/>
          </p:cNvSpPr>
          <p:nvPr>
            <p:ph type="body" idx="1" hasCustomPrompt="1"/>
          </p:nvPr>
        </p:nvSpPr>
        <p:spPr>
          <a:xfrm>
            <a:off x="228600" y="4869160"/>
            <a:ext cx="8686800" cy="1645940"/>
          </a:xfrm>
        </p:spPr>
        <p:txBody>
          <a:bodyPr rIns="132080"/>
          <a:lstStyle>
            <a:lvl1pPr algn="ctr">
              <a:buNone/>
              <a:defRPr/>
            </a:lvl1pPr>
          </a:lstStyle>
          <a:p>
            <a:pPr indent="0" eaLnBrk="1" hangingPunct="1"/>
            <a:r>
              <a:rPr lang="en-US" sz="1800" b="1" dirty="0" smtClean="0">
                <a:latin typeface="Century Gothic"/>
                <a:cs typeface="Century Gothic"/>
              </a:rPr>
              <a:t>Name</a:t>
            </a:r>
          </a:p>
          <a:p>
            <a:pPr indent="0" eaLnBrk="1" hangingPunct="1"/>
            <a:r>
              <a:rPr lang="en-US" sz="1800" b="1" dirty="0" smtClean="0">
                <a:latin typeface="Century Gothic"/>
                <a:cs typeface="Century Gothic"/>
              </a:rPr>
              <a:t>Contact</a:t>
            </a:r>
          </a:p>
          <a:p>
            <a:pPr indent="0" eaLnBrk="1" hangingPunct="1"/>
            <a:r>
              <a:rPr lang="en-US" dirty="0" smtClean="0">
                <a:latin typeface="Century Gothic"/>
                <a:cs typeface="Century Gothic"/>
              </a:rPr>
              <a:t>Title</a:t>
            </a:r>
          </a:p>
        </p:txBody>
      </p:sp>
    </p:spTree>
    <p:extLst>
      <p:ext uri="{BB962C8B-B14F-4D97-AF65-F5344CB8AC3E}">
        <p14:creationId xmlns:p14="http://schemas.microsoft.com/office/powerpoint/2010/main" val="119598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37C53C-D3EA-BB4E-A159-5588EB1A2AEA}" type="datetimeFigureOut">
              <a:rPr lang="en-US" smtClean="0"/>
              <a:t>4/24/12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8376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quare Titl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8"/>
            <a:ext cx="77724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331640" y="4725144"/>
            <a:ext cx="6400800" cy="158417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fld id="{FA37C53C-D3EA-BB4E-A159-5588EB1A2AEA}" type="datetimeFigureOut">
              <a:rPr lang="en-US" smtClean="0"/>
              <a:t>4/24/12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23475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quar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10"/>
          </p:nvPr>
        </p:nvSpPr>
        <p:spPr/>
        <p:txBody>
          <a:bodyPr/>
          <a:lstStyle/>
          <a:p>
            <a:fld id="{FA37C53C-D3EA-BB4E-A159-5588EB1A2AEA}" type="datetimeFigureOut">
              <a:rPr lang="en-US" smtClean="0"/>
              <a:t>4/24/12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48988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qua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FA37C53C-D3EA-BB4E-A159-5588EB1A2AEA}" type="datetimeFigureOut">
              <a:rPr lang="en-US" smtClean="0"/>
              <a:t>4/24/12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59699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quar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A37C53C-D3EA-BB4E-A159-5588EB1A2AEA}" type="datetimeFigureOut">
              <a:rPr lang="en-US" smtClean="0"/>
              <a:t>4/24/12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50693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FA37C53C-D3EA-BB4E-A159-5588EB1A2AEA}" type="datetimeFigureOut">
              <a:rPr lang="en-US" smtClean="0"/>
              <a:t>4/24/12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4976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quare 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7C53C-D3EA-BB4E-A159-5588EB1A2AEA}" type="datetimeFigureOut">
              <a:rPr lang="en-US" smtClean="0"/>
              <a:t>4/24/12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42837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56100" y="1374775"/>
            <a:ext cx="39751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56100" y="3940175"/>
            <a:ext cx="39751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atin typeface="Tahoma" pitchFamily="29" charset="0"/>
                <a:ea typeface="ＭＳ Ｐゴシック" pitchFamily="29" charset="-128"/>
                <a:cs typeface="ＭＳ Ｐゴシック" pitchFamily="29" charset="-128"/>
              </a:defRPr>
            </a:lvl1pPr>
          </a:lstStyle>
          <a:p>
            <a:r>
              <a:rPr lang="en-US" sz="1200" dirty="0" smtClean="0">
                <a:latin typeface="Tahoma" charset="0"/>
                <a:cs typeface="Tahoma" charset="0"/>
              </a:rPr>
              <a:t>December 2011</a:t>
            </a:r>
            <a:endParaRPr lang="en-US" sz="1200" dirty="0">
              <a:latin typeface="Tahoma" charset="0"/>
              <a:cs typeface="Tahoma" charset="0"/>
            </a:endParaRPr>
          </a:p>
        </p:txBody>
      </p:sp>
      <p:sp>
        <p:nvSpPr>
          <p:cNvPr id="7" name="Rectangle 6"/>
          <p:cNvSpPr>
            <a:spLocks noGrp="1" noChangeArrowheads="1"/>
          </p:cNvSpPr>
          <p:nvPr>
            <p:ph type="ftr" sz="quarter" idx="11"/>
          </p:nvPr>
        </p:nvSpPr>
        <p:spPr/>
        <p:txBody>
          <a:bodyPr/>
          <a:lstStyle>
            <a:lvl1pPr>
              <a:defRPr/>
            </a:lvl1pPr>
          </a:lstStyle>
          <a:p>
            <a:pPr>
              <a:defRPr/>
            </a:pPr>
            <a:r>
              <a:rPr lang="en-US" dirty="0"/>
              <a:t>Internet Number Resource Report</a:t>
            </a:r>
          </a:p>
        </p:txBody>
      </p:sp>
    </p:spTree>
    <p:extLst>
      <p:ext uri="{BB962C8B-B14F-4D97-AF65-F5344CB8AC3E}">
        <p14:creationId xmlns:p14="http://schemas.microsoft.com/office/powerpoint/2010/main" val="2197274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quare Titl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8"/>
            <a:ext cx="77724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331640" y="4725144"/>
            <a:ext cx="6400800" cy="158417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fld id="{FA37C53C-D3EA-BB4E-A159-5588EB1A2AEA}" type="datetimeFigureOut">
              <a:rPr lang="en-US" smtClean="0">
                <a:solidFill>
                  <a:prstClr val="black">
                    <a:tint val="75000"/>
                  </a:prstClr>
                </a:solidFill>
                <a:latin typeface="Calibri"/>
              </a:rPr>
              <a:pPr/>
              <a:t>4/24/12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801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2195736" y="1844824"/>
            <a:ext cx="6563072" cy="4248471"/>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a:xfrm>
            <a:off x="2195736" y="6525344"/>
            <a:ext cx="3960440" cy="227624"/>
          </a:xfrm>
        </p:spPr>
        <p:txBody>
          <a:body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73636590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quar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10"/>
          </p:nvPr>
        </p:nvSpPr>
        <p:spPr/>
        <p:txBody>
          <a:bodyPr/>
          <a:lstStyle/>
          <a:p>
            <a:fld id="{FA37C53C-D3EA-BB4E-A159-5588EB1A2AEA}" type="datetimeFigureOut">
              <a:rPr lang="en-US" smtClean="0">
                <a:solidFill>
                  <a:prstClr val="black">
                    <a:tint val="75000"/>
                  </a:prstClr>
                </a:solidFill>
                <a:latin typeface="Calibri"/>
              </a:rPr>
              <a:pPr/>
              <a:t>4/24/12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514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qua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FA37C53C-D3EA-BB4E-A159-5588EB1A2AEA}" type="datetimeFigureOut">
              <a:rPr lang="en-US" smtClean="0">
                <a:solidFill>
                  <a:prstClr val="black">
                    <a:tint val="75000"/>
                  </a:prstClr>
                </a:solidFill>
                <a:latin typeface="Calibri"/>
              </a:rPr>
              <a:pPr/>
              <a:t>4/24/12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553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quar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A37C53C-D3EA-BB4E-A159-5588EB1A2AEA}" type="datetimeFigureOut">
              <a:rPr lang="en-US" smtClean="0">
                <a:solidFill>
                  <a:prstClr val="black">
                    <a:tint val="75000"/>
                  </a:prstClr>
                </a:solidFill>
                <a:latin typeface="Calibri"/>
              </a:rPr>
              <a:pPr/>
              <a:t>4/24/12</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08281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FA37C53C-D3EA-BB4E-A159-5588EB1A2AEA}" type="datetimeFigureOut">
              <a:rPr lang="en-US" smtClean="0">
                <a:solidFill>
                  <a:prstClr val="black">
                    <a:tint val="75000"/>
                  </a:prstClr>
                </a:solidFill>
                <a:latin typeface="Calibri"/>
              </a:rPr>
              <a:pPr/>
              <a:t>4/24/12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1169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Square 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7C53C-D3EA-BB4E-A159-5588EB1A2AEA}" type="datetimeFigureOut">
              <a:rPr lang="en-US" smtClean="0">
                <a:solidFill>
                  <a:prstClr val="black">
                    <a:tint val="75000"/>
                  </a:prstClr>
                </a:solidFill>
                <a:latin typeface="Calibri"/>
              </a:rPr>
              <a:pPr/>
              <a:t>4/24/12</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38917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56100" y="1374775"/>
            <a:ext cx="39751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56100" y="3940175"/>
            <a:ext cx="39751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atin typeface="Tahoma" pitchFamily="29" charset="0"/>
                <a:ea typeface="ＭＳ Ｐゴシック" pitchFamily="29" charset="-128"/>
                <a:cs typeface="ＭＳ Ｐゴシック" pitchFamily="29" charset="-128"/>
              </a:defRPr>
            </a:lvl1pPr>
          </a:lstStyle>
          <a:p>
            <a:r>
              <a:rPr lang="en-US" dirty="0" smtClean="0">
                <a:solidFill>
                  <a:prstClr val="black">
                    <a:tint val="75000"/>
                  </a:prstClr>
                </a:solidFill>
                <a:latin typeface="Tahoma" charset="0"/>
                <a:cs typeface="Tahoma" charset="0"/>
              </a:rPr>
              <a:t>December 2011</a:t>
            </a:r>
            <a:endParaRPr lang="en-US" dirty="0">
              <a:solidFill>
                <a:prstClr val="black">
                  <a:tint val="75000"/>
                </a:prstClr>
              </a:solidFill>
              <a:latin typeface="Tahoma" charset="0"/>
              <a:cs typeface="Tahoma" charset="0"/>
            </a:endParaRPr>
          </a:p>
        </p:txBody>
      </p:sp>
      <p:sp>
        <p:nvSpPr>
          <p:cNvPr id="7" name="Rectangle 6"/>
          <p:cNvSpPr>
            <a:spLocks noGrp="1" noChangeArrowheads="1"/>
          </p:cNvSpPr>
          <p:nvPr>
            <p:ph type="ftr" sz="quarter" idx="11"/>
          </p:nvPr>
        </p:nvSpPr>
        <p:spPr/>
        <p:txBody>
          <a:bodyPr/>
          <a:lstStyle>
            <a:lvl1pPr>
              <a:defRPr/>
            </a:lvl1pPr>
          </a:lstStyle>
          <a:p>
            <a:pPr>
              <a:defRPr/>
            </a:pPr>
            <a:r>
              <a:rPr lang="en-US" dirty="0">
                <a:solidFill>
                  <a:prstClr val="black">
                    <a:tint val="75000"/>
                  </a:prstClr>
                </a:solidFill>
                <a:latin typeface="Calibri"/>
              </a:rPr>
              <a:t>Internet Number Resource Report</a:t>
            </a:r>
          </a:p>
        </p:txBody>
      </p:sp>
    </p:spTree>
    <p:extLst>
      <p:ext uri="{BB962C8B-B14F-4D97-AF65-F5344CB8AC3E}">
        <p14:creationId xmlns:p14="http://schemas.microsoft.com/office/powerpoint/2010/main" val="622419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268760"/>
            <a:ext cx="6768288" cy="1656184"/>
          </a:xfrm>
        </p:spPr>
        <p:txBody>
          <a:bodyPr>
            <a:normAutofit/>
          </a:bodyPr>
          <a:lstStyle>
            <a:lvl1pPr algn="l">
              <a:defRPr sz="5400">
                <a:solidFill>
                  <a:srgbClr val="0A406B"/>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1979712" y="3068960"/>
            <a:ext cx="6768288" cy="1680592"/>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773859034"/>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2195736" y="1844824"/>
            <a:ext cx="6563072" cy="4248471"/>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a:xfrm>
            <a:off x="2195736" y="6525344"/>
            <a:ext cx="3960440" cy="227624"/>
          </a:xfrm>
        </p:spPr>
        <p:txBody>
          <a:bodyPr/>
          <a:lstStyle/>
          <a:p>
            <a:endParaRPr lang="en-AU" dirty="0">
              <a:solidFill>
                <a:prstClr val="white"/>
              </a:solidFill>
              <a:latin typeface="Arial"/>
            </a:endParaRPr>
          </a:p>
        </p:txBody>
      </p:sp>
      <p:sp>
        <p:nvSpPr>
          <p:cNvPr id="6" name="Slide Number Placeholder 5"/>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1175603634"/>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lvl1pPr>
              <a:defRPr>
                <a:solidFill>
                  <a:srgbClr val="003B8B"/>
                </a:solidFill>
              </a:defRPr>
            </a:lvl1pPr>
            <a:lvl2pPr>
              <a:defRPr>
                <a:solidFill>
                  <a:srgbClr val="003B8B"/>
                </a:solidFill>
              </a:defRPr>
            </a:lvl2pPr>
            <a:lvl3pPr>
              <a:defRPr>
                <a:solidFill>
                  <a:srgbClr val="003B8B"/>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p:txBody>
          <a:bodyPr/>
          <a:lstStyle>
            <a:lvl1pPr>
              <a:defRPr>
                <a:solidFill>
                  <a:srgbClr val="003B8B"/>
                </a:solidFill>
              </a:defRPr>
            </a:lvl1pPr>
          </a:lstStyle>
          <a:p>
            <a:endParaRPr lang="en-AU" dirty="0">
              <a:latin typeface="Arial"/>
            </a:endParaRPr>
          </a:p>
        </p:txBody>
      </p:sp>
      <p:sp>
        <p:nvSpPr>
          <p:cNvPr id="6" name="Slide Number Placeholder 5"/>
          <p:cNvSpPr>
            <a:spLocks noGrp="1"/>
          </p:cNvSpPr>
          <p:nvPr>
            <p:ph type="sldNum" sz="quarter" idx="12"/>
          </p:nvPr>
        </p:nvSpPr>
        <p:spPr/>
        <p:txBody>
          <a:bodyPr/>
          <a:lstStyle>
            <a:lvl1pPr>
              <a:defRPr>
                <a:solidFill>
                  <a:srgbClr val="003B8B"/>
                </a:solidFill>
              </a:defRPr>
            </a:lvl1pPr>
          </a:lstStyle>
          <a:p>
            <a:fld id="{38B2A337-2C29-4402-A0A2-E290C184D5D3}" type="slidenum">
              <a:rPr lang="en-AU" smtClean="0">
                <a:latin typeface="Arial"/>
              </a:rPr>
              <a:pPr/>
              <a:t>‹#›</a:t>
            </a:fld>
            <a:endParaRPr lang="en-AU" dirty="0">
              <a:latin typeface="Arial"/>
            </a:endParaRPr>
          </a:p>
        </p:txBody>
      </p:sp>
    </p:spTree>
    <p:extLst>
      <p:ext uri="{BB962C8B-B14F-4D97-AF65-F5344CB8AC3E}">
        <p14:creationId xmlns:p14="http://schemas.microsoft.com/office/powerpoint/2010/main" val="63579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3B8B"/>
              </a:solidFill>
              <a:latin typeface="Arial"/>
            </a:endParaRPr>
          </a:p>
        </p:txBody>
      </p:sp>
      <p:sp>
        <p:nvSpPr>
          <p:cNvPr id="2" name="Title 1"/>
          <p:cNvSpPr>
            <a:spLocks noGrp="1"/>
          </p:cNvSpPr>
          <p:nvPr>
            <p:ph type="title"/>
          </p:nvPr>
        </p:nvSpPr>
        <p:spPr>
          <a:xfrm>
            <a:off x="395536" y="1052736"/>
            <a:ext cx="8352928" cy="778098"/>
          </a:xfrm>
        </p:spPr>
        <p:txBody>
          <a:bodyPr>
            <a:normAutofit/>
          </a:bodyPr>
          <a:lstStyle>
            <a:lvl1pPr algn="l">
              <a:defRPr sz="4400">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2708920"/>
            <a:ext cx="8352928" cy="3109050"/>
          </a:xfrm>
        </p:spPr>
        <p:txBody>
          <a:bodyPr>
            <a:normAutofit/>
          </a:bodyPr>
          <a:lstStyle>
            <a:lvl1pPr marL="0" indent="0">
              <a:buNone/>
              <a:defRPr sz="1600">
                <a:solidFill>
                  <a:srgbClr val="0A406B"/>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1988840"/>
            <a:ext cx="8353425" cy="504602"/>
          </a:xfrm>
        </p:spPr>
        <p:txBody>
          <a:bodyPr/>
          <a:lstStyle>
            <a:lvl1pPr marL="0" indent="0">
              <a:buNone/>
              <a:defRPr>
                <a:solidFill>
                  <a:srgbClr val="0A406B"/>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lvl1pPr>
              <a:defRPr>
                <a:solidFill>
                  <a:srgbClr val="003B8B"/>
                </a:solidFill>
              </a:defRPr>
            </a:lvl1pPr>
          </a:lstStyle>
          <a:p>
            <a:endParaRPr lang="en-AU" dirty="0">
              <a:latin typeface="Arial"/>
            </a:endParaRPr>
          </a:p>
        </p:txBody>
      </p:sp>
      <p:sp>
        <p:nvSpPr>
          <p:cNvPr id="11" name="Slide Number Placeholder 5"/>
          <p:cNvSpPr>
            <a:spLocks noGrp="1"/>
          </p:cNvSpPr>
          <p:nvPr>
            <p:ph type="sldNum" sz="quarter" idx="12"/>
          </p:nvPr>
        </p:nvSpPr>
        <p:spPr>
          <a:xfrm>
            <a:off x="8748464" y="6548965"/>
            <a:ext cx="288032" cy="216024"/>
          </a:xfrm>
        </p:spPr>
        <p:txBody>
          <a:bodyPr/>
          <a:lstStyle>
            <a:lvl1pPr>
              <a:defRPr>
                <a:solidFill>
                  <a:srgbClr val="003B8B"/>
                </a:solidFill>
              </a:defRPr>
            </a:lvl1pPr>
          </a:lstStyle>
          <a:p>
            <a:fld id="{38B2A337-2C29-4402-A0A2-E290C184D5D3}" type="slidenum">
              <a:rPr lang="en-AU" smtClean="0">
                <a:latin typeface="Arial"/>
              </a:rPr>
              <a:pPr/>
              <a:t>‹#›</a:t>
            </a:fld>
            <a:endParaRPr lang="en-AU" dirty="0">
              <a:latin typeface="Arial"/>
            </a:endParaRPr>
          </a:p>
        </p:txBody>
      </p:sp>
    </p:spTree>
    <p:extLst>
      <p:ext uri="{BB962C8B-B14F-4D97-AF65-F5344CB8AC3E}">
        <p14:creationId xmlns:p14="http://schemas.microsoft.com/office/powerpoint/2010/main" val="309280957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lvl1pPr>
              <a:defRPr>
                <a:solidFill>
                  <a:srgbClr val="0A406B"/>
                </a:solidFill>
              </a:defRPr>
            </a:lvl1pPr>
            <a:lvl2pPr>
              <a:defRPr>
                <a:solidFill>
                  <a:srgbClr val="0A406B"/>
                </a:solidFill>
              </a:defRPr>
            </a:lvl2pPr>
            <a:lvl3pPr>
              <a:defRPr>
                <a:solidFill>
                  <a:srgbClr val="0A406B"/>
                </a:solidFill>
              </a:defRPr>
            </a:lvl3pPr>
            <a:lvl4pPr>
              <a:defRPr sz="1500">
                <a:solidFill>
                  <a:srgbClr val="0A406B"/>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3"/>
            <a:endParaRPr lang="en-AU" dirty="0" smtClean="0"/>
          </a:p>
        </p:txBody>
      </p:sp>
      <p:sp>
        <p:nvSpPr>
          <p:cNvPr id="5" name="Footer Placeholder 4"/>
          <p:cNvSpPr>
            <a:spLocks noGrp="1"/>
          </p:cNvSpPr>
          <p:nvPr>
            <p:ph type="ftr" sz="quarter" idx="11"/>
          </p:nvPr>
        </p:nvSpPr>
        <p:spPr/>
        <p:txBody>
          <a:bodyPr/>
          <a:lstStyle>
            <a:lvl1pPr>
              <a:defRPr>
                <a:solidFill>
                  <a:srgbClr val="003B8B"/>
                </a:solidFill>
              </a:defRPr>
            </a:lvl1pPr>
          </a:lstStyle>
          <a:p>
            <a:endParaRPr lang="en-AU" dirty="0"/>
          </a:p>
        </p:txBody>
      </p:sp>
      <p:sp>
        <p:nvSpPr>
          <p:cNvPr id="6" name="Slide Number Placeholder 5"/>
          <p:cNvSpPr>
            <a:spLocks noGrp="1"/>
          </p:cNvSpPr>
          <p:nvPr>
            <p:ph type="sldNum" sz="quarter" idx="12"/>
          </p:nvPr>
        </p:nvSpPr>
        <p:spPr/>
        <p:txBody>
          <a:bodyPr/>
          <a:lstStyle>
            <a:lvl1pPr>
              <a:defRPr>
                <a:solidFill>
                  <a:srgbClr val="003B8B"/>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136906400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p:txBody>
          <a:bodyPr/>
          <a:lstStyle/>
          <a:p>
            <a:endParaRPr lang="en-AU" dirty="0">
              <a:solidFill>
                <a:prstClr val="white"/>
              </a:solidFill>
              <a:latin typeface="Arial"/>
            </a:endParaRPr>
          </a:p>
        </p:txBody>
      </p:sp>
      <p:sp>
        <p:nvSpPr>
          <p:cNvPr id="6" name="Slide Number Placeholder 5"/>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3053250763"/>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6" name="Footer Placeholder 5"/>
          <p:cNvSpPr>
            <a:spLocks noGrp="1"/>
          </p:cNvSpPr>
          <p:nvPr>
            <p:ph type="ftr" sz="quarter" idx="11"/>
          </p:nvPr>
        </p:nvSpPr>
        <p:spPr/>
        <p:txBody>
          <a:bodyPr/>
          <a:lstStyle/>
          <a:p>
            <a:endParaRPr lang="en-AU" dirty="0">
              <a:solidFill>
                <a:prstClr val="white"/>
              </a:solidFill>
              <a:latin typeface="Arial"/>
            </a:endParaRPr>
          </a:p>
        </p:txBody>
      </p:sp>
      <p:sp>
        <p:nvSpPr>
          <p:cNvPr id="7" name="Slide Number Placeholder 6"/>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544382107"/>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7"/>
          <p:cNvSpPr>
            <a:spLocks noGrp="1"/>
          </p:cNvSpPr>
          <p:nvPr>
            <p:ph type="ftr" sz="quarter" idx="11"/>
          </p:nvPr>
        </p:nvSpPr>
        <p:spPr/>
        <p:txBody>
          <a:bodyPr/>
          <a:lstStyle/>
          <a:p>
            <a:endParaRPr lang="en-AU" dirty="0">
              <a:solidFill>
                <a:prstClr val="white"/>
              </a:solidFill>
              <a:latin typeface="Arial"/>
            </a:endParaRPr>
          </a:p>
        </p:txBody>
      </p:sp>
      <p:sp>
        <p:nvSpPr>
          <p:cNvPr id="9" name="Slide Number Placeholder 8"/>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3165468174"/>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Footer Placeholder 3"/>
          <p:cNvSpPr>
            <a:spLocks noGrp="1"/>
          </p:cNvSpPr>
          <p:nvPr>
            <p:ph type="ftr" sz="quarter" idx="11"/>
          </p:nvPr>
        </p:nvSpPr>
        <p:spPr/>
        <p:txBody>
          <a:bodyPr/>
          <a:lstStyle/>
          <a:p>
            <a:endParaRPr lang="en-AU" dirty="0">
              <a:solidFill>
                <a:prstClr val="white"/>
              </a:solidFill>
              <a:latin typeface="Arial"/>
            </a:endParaRPr>
          </a:p>
        </p:txBody>
      </p:sp>
      <p:sp>
        <p:nvSpPr>
          <p:cNvPr id="5" name="Slide Number Placeholder 4"/>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4239554734"/>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dirty="0">
              <a:solidFill>
                <a:prstClr val="white"/>
              </a:solidFill>
              <a:latin typeface="Arial"/>
            </a:endParaRPr>
          </a:p>
        </p:txBody>
      </p:sp>
      <p:sp>
        <p:nvSpPr>
          <p:cNvPr id="4" name="Slide Number Placeholder 3"/>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3377619609"/>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
          <p:cNvPicPr>
            <a:picLocks noChangeArrowheads="1"/>
          </p:cNvPicPr>
          <p:nvPr userDrawn="1"/>
        </p:nvPicPr>
        <p:blipFill>
          <a:blip r:embed="rId2"/>
          <a:srcRect/>
          <a:stretch>
            <a:fillRect/>
          </a:stretch>
        </p:blipFill>
        <p:spPr bwMode="auto">
          <a:xfrm>
            <a:off x="-6636" y="0"/>
            <a:ext cx="9182100" cy="688657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endParaRPr lang="en-AU" dirty="0">
              <a:solidFill>
                <a:prstClr val="white"/>
              </a:solidFill>
              <a:latin typeface="Arial"/>
            </a:endParaRPr>
          </a:p>
        </p:txBody>
      </p:sp>
      <p:sp>
        <p:nvSpPr>
          <p:cNvPr id="4" name="Slide Number Placeholder 3"/>
          <p:cNvSpPr>
            <a:spLocks noGrp="1"/>
          </p:cNvSpPr>
          <p:nvPr>
            <p:ph type="sldNum" sz="quarter" idx="11"/>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
        <p:nvSpPr>
          <p:cNvPr id="6" name="Rectangle 3"/>
          <p:cNvSpPr txBox="1">
            <a:spLocks noChangeArrowheads="1"/>
          </p:cNvSpPr>
          <p:nvPr userDrawn="1"/>
        </p:nvSpPr>
        <p:spPr>
          <a:xfrm>
            <a:off x="228600" y="3276600"/>
            <a:ext cx="8686800" cy="838200"/>
          </a:xfrm>
          <a:prstGeom prst="rect">
            <a:avLst/>
          </a:prstGeom>
        </p:spPr>
        <p:txBody>
          <a:bodyPr vert="horz" lIns="0" tIns="0" rIns="132080" bIns="0" rtlCol="0" anchor="ctr">
            <a:normAutofit lnSpcReduction="10000"/>
          </a:bodyPr>
          <a:lstStyle>
            <a:lvl1pPr algn="ctr" defTabSz="914400" rtl="0" eaLnBrk="1" latinLnBrk="0" hangingPunct="1">
              <a:spcBef>
                <a:spcPct val="0"/>
              </a:spcBef>
              <a:buNone/>
              <a:defRPr sz="3600" b="1" kern="1200">
                <a:solidFill>
                  <a:srgbClr val="0A406B"/>
                </a:solidFill>
                <a:latin typeface="+mj-lt"/>
                <a:ea typeface="+mj-ea"/>
                <a:cs typeface="+mj-cs"/>
              </a:defRPr>
            </a:lvl1pPr>
          </a:lstStyle>
          <a:p>
            <a:r>
              <a:rPr lang="en-US" sz="3000" dirty="0" smtClean="0">
                <a:latin typeface="Century Gothic"/>
                <a:cs typeface="Century Gothic"/>
              </a:rPr>
              <a:t>Thank you.</a:t>
            </a:r>
            <a:br>
              <a:rPr lang="en-US" sz="3000" dirty="0" smtClean="0">
                <a:latin typeface="Century Gothic"/>
                <a:cs typeface="Century Gothic"/>
              </a:rPr>
            </a:br>
            <a:r>
              <a:rPr lang="en-US" sz="3000" dirty="0" smtClean="0">
                <a:latin typeface="Century Gothic"/>
                <a:cs typeface="Century Gothic"/>
              </a:rPr>
              <a:t>Questions?</a:t>
            </a:r>
          </a:p>
        </p:txBody>
      </p:sp>
      <p:sp>
        <p:nvSpPr>
          <p:cNvPr id="7" name="Rectangle 4"/>
          <p:cNvSpPr>
            <a:spLocks noGrp="1" noChangeArrowheads="1"/>
          </p:cNvSpPr>
          <p:nvPr>
            <p:ph type="body" idx="1" hasCustomPrompt="1"/>
          </p:nvPr>
        </p:nvSpPr>
        <p:spPr>
          <a:xfrm>
            <a:off x="228600" y="4869160"/>
            <a:ext cx="8686800" cy="1645940"/>
          </a:xfrm>
        </p:spPr>
        <p:txBody>
          <a:bodyPr rIns="132080"/>
          <a:lstStyle>
            <a:lvl1pPr algn="ctr">
              <a:buNone/>
              <a:defRPr/>
            </a:lvl1pPr>
          </a:lstStyle>
          <a:p>
            <a:pPr indent="0" eaLnBrk="1" hangingPunct="1"/>
            <a:r>
              <a:rPr lang="en-US" sz="1800" b="1" dirty="0" smtClean="0">
                <a:latin typeface="Century Gothic"/>
                <a:cs typeface="Century Gothic"/>
              </a:rPr>
              <a:t>Name</a:t>
            </a:r>
          </a:p>
          <a:p>
            <a:pPr indent="0" eaLnBrk="1" hangingPunct="1"/>
            <a:r>
              <a:rPr lang="en-US" sz="1800" b="1" dirty="0" smtClean="0">
                <a:latin typeface="Century Gothic"/>
                <a:cs typeface="Century Gothic"/>
              </a:rPr>
              <a:t>Contact</a:t>
            </a:r>
          </a:p>
          <a:p>
            <a:pPr indent="0" eaLnBrk="1" hangingPunct="1"/>
            <a:r>
              <a:rPr lang="en-US" dirty="0" smtClean="0">
                <a:latin typeface="Century Gothic"/>
                <a:cs typeface="Century Gothic"/>
              </a:rPr>
              <a:t>Title</a:t>
            </a:r>
          </a:p>
        </p:txBody>
      </p:sp>
    </p:spTree>
    <p:extLst>
      <p:ext uri="{BB962C8B-B14F-4D97-AF65-F5344CB8AC3E}">
        <p14:creationId xmlns:p14="http://schemas.microsoft.com/office/powerpoint/2010/main" val="57587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3B8B"/>
              </a:solidFill>
            </a:endParaRPr>
          </a:p>
        </p:txBody>
      </p:sp>
      <p:sp>
        <p:nvSpPr>
          <p:cNvPr id="2" name="Title 1"/>
          <p:cNvSpPr>
            <a:spLocks noGrp="1"/>
          </p:cNvSpPr>
          <p:nvPr>
            <p:ph type="title"/>
          </p:nvPr>
        </p:nvSpPr>
        <p:spPr>
          <a:xfrm>
            <a:off x="395536" y="1052736"/>
            <a:ext cx="8352928" cy="778098"/>
          </a:xfrm>
        </p:spPr>
        <p:txBody>
          <a:bodyPr>
            <a:normAutofit/>
          </a:bodyPr>
          <a:lstStyle>
            <a:lvl1pPr algn="l">
              <a:defRPr sz="4400">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2708920"/>
            <a:ext cx="8352928" cy="3109050"/>
          </a:xfrm>
        </p:spPr>
        <p:txBody>
          <a:bodyPr>
            <a:normAutofit/>
          </a:bodyPr>
          <a:lstStyle>
            <a:lvl1pPr marL="0" indent="0">
              <a:buNone/>
              <a:defRPr sz="1600">
                <a:solidFill>
                  <a:srgbClr val="0A406B"/>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1988840"/>
            <a:ext cx="8353425" cy="504602"/>
          </a:xfrm>
        </p:spPr>
        <p:txBody>
          <a:bodyPr/>
          <a:lstStyle>
            <a:lvl1pPr marL="0" indent="0">
              <a:buNone/>
              <a:defRPr>
                <a:solidFill>
                  <a:srgbClr val="0A406B"/>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lvl1pPr>
              <a:defRPr>
                <a:solidFill>
                  <a:srgbClr val="003B8B"/>
                </a:solidFill>
              </a:defRPr>
            </a:lvl1pPr>
          </a:lstStyle>
          <a:p>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lvl1pPr>
              <a:defRPr>
                <a:solidFill>
                  <a:srgbClr val="003B8B"/>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295486124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35263628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24254167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334315205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134986094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204113125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9"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theme" Target="../theme/theme3.xml"/><Relationship Id="rId9" Type="http://schemas.openxmlformats.org/officeDocument/2006/relationships/image" Target="../media/image3.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5736" y="274638"/>
            <a:ext cx="65527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2195736" y="1916832"/>
            <a:ext cx="6563072" cy="42484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r>
              <a:rPr lang="en-US" dirty="0" smtClean="0">
                <a:solidFill>
                  <a:srgbClr val="005480"/>
                </a:solidFill>
                <a:latin typeface="Tahoma" charset="0"/>
                <a:cs typeface="Tahoma" charset="0"/>
                <a:sym typeface="Tahoma" charset="0"/>
              </a:rPr>
              <a:t>The ASO is a supporting organization of ICANN</a:t>
            </a:r>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000">
                <a:solidFill>
                  <a:schemeClr val="bg1"/>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2" r:id="rId3"/>
    <p:sldLayoutId id="2147483705" r:id="rId4"/>
    <p:sldLayoutId id="2147483651" r:id="rId5"/>
    <p:sldLayoutId id="2147483652" r:id="rId6"/>
    <p:sldLayoutId id="2147483653" r:id="rId7"/>
    <p:sldLayoutId id="2147483654" r:id="rId8"/>
    <p:sldLayoutId id="2147483655" r:id="rId9"/>
    <p:sldLayoutId id="2147483706" r:id="rId10"/>
    <p:sldLayoutId id="214748373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600" b="1" kern="1200">
          <a:solidFill>
            <a:srgbClr val="0A406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56992"/>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67544" y="4653136"/>
            <a:ext cx="8229600" cy="171765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7C53C-D3EA-BB4E-A159-5588EB1A2AEA}" type="datetimeFigureOut">
              <a:rPr lang="en-US" smtClean="0"/>
              <a:t>4/24/12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747C-7108-1942-B4F5-628D14144FF7}" type="slidenum">
              <a:rPr lang="en-US" smtClean="0"/>
              <a:t>‹#›</a:t>
            </a:fld>
            <a:endParaRPr lang="en-US" dirty="0"/>
          </a:p>
        </p:txBody>
      </p:sp>
    </p:spTree>
    <p:extLst>
      <p:ext uri="{BB962C8B-B14F-4D97-AF65-F5344CB8AC3E}">
        <p14:creationId xmlns:p14="http://schemas.microsoft.com/office/powerpoint/2010/main" val="8519122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3" r:id="rId4"/>
    <p:sldLayoutId id="2147483716" r:id="rId5"/>
    <p:sldLayoutId id="2147483714" r:id="rId6"/>
    <p:sldLayoutId id="214748371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56992"/>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67544" y="4653136"/>
            <a:ext cx="8229600" cy="171765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7C53C-D3EA-BB4E-A159-5588EB1A2AEA}" type="datetimeFigureOut">
              <a:rPr lang="en-US" smtClean="0">
                <a:solidFill>
                  <a:prstClr val="black">
                    <a:tint val="75000"/>
                  </a:prstClr>
                </a:solidFill>
                <a:latin typeface="Calibri"/>
              </a:rPr>
              <a:pPr/>
              <a:t>4/24/12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013820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5736" y="274638"/>
            <a:ext cx="65527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2195736" y="1916832"/>
            <a:ext cx="6563072" cy="42484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endParaRPr lang="en-AU" dirty="0">
              <a:solidFill>
                <a:prstClr val="white"/>
              </a:solidFill>
              <a:latin typeface="Arial"/>
            </a:endParaRPr>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000">
                <a:solidFill>
                  <a:schemeClr val="bg1"/>
                </a:solidFill>
              </a:defRPr>
            </a:lvl1p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1530408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600" b="1" kern="1200">
          <a:solidFill>
            <a:srgbClr val="0A406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emf"/><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ctrTitle"/>
          </p:nvPr>
        </p:nvSpPr>
        <p:spPr/>
        <p:txBody>
          <a:bodyPr/>
          <a:lstStyle/>
          <a:p>
            <a:r>
              <a:rPr lang="en-US" dirty="0" smtClean="0">
                <a:solidFill>
                  <a:srgbClr val="0A406B"/>
                </a:solidFill>
              </a:rPr>
              <a:t>NRO NC Report:</a:t>
            </a:r>
            <a:br>
              <a:rPr lang="en-US" dirty="0" smtClean="0">
                <a:solidFill>
                  <a:srgbClr val="0A406B"/>
                </a:solidFill>
              </a:rPr>
            </a:br>
            <a:r>
              <a:rPr lang="en-US" dirty="0" smtClean="0">
                <a:solidFill>
                  <a:srgbClr val="0A406B"/>
                </a:solidFill>
              </a:rPr>
              <a:t>Activities of the ASO AC</a:t>
            </a:r>
            <a:endParaRPr lang="en-US" dirty="0" smtClean="0">
              <a:solidFill>
                <a:srgbClr val="0A406B"/>
              </a:solidFill>
            </a:endParaRPr>
          </a:p>
        </p:txBody>
      </p:sp>
      <p:sp>
        <p:nvSpPr>
          <p:cNvPr id="29701" name="Rectangle 4"/>
          <p:cNvSpPr>
            <a:spLocks noGrp="1" noChangeArrowheads="1"/>
          </p:cNvSpPr>
          <p:nvPr>
            <p:ph type="subTitle" idx="1"/>
          </p:nvPr>
        </p:nvSpPr>
        <p:spPr/>
        <p:txBody>
          <a:bodyPr>
            <a:normAutofit fontScale="62500" lnSpcReduction="20000"/>
          </a:bodyPr>
          <a:lstStyle/>
          <a:p>
            <a:r>
              <a:rPr lang="en-US" dirty="0" smtClean="0"/>
              <a:t>Louie Lee</a:t>
            </a:r>
            <a:endParaRPr lang="en-US" dirty="0"/>
          </a:p>
          <a:p>
            <a:r>
              <a:rPr lang="en-US" dirty="0"/>
              <a:t>Chair, </a:t>
            </a:r>
            <a:r>
              <a:rPr lang="en-US" dirty="0" smtClean="0"/>
              <a:t>ASO Address Council</a:t>
            </a:r>
            <a:endParaRPr lang="en-US" dirty="0"/>
          </a:p>
          <a:p>
            <a:r>
              <a:rPr lang="en-US" dirty="0" smtClean="0"/>
              <a:t>ARIN XXIX</a:t>
            </a:r>
            <a:endParaRPr lang="en-US" dirty="0" smtClean="0"/>
          </a:p>
          <a:p>
            <a:r>
              <a:rPr lang="en-US" dirty="0" smtClean="0"/>
              <a:t>Vancouver, B.C., Canada</a:t>
            </a:r>
            <a:endParaRPr lang="en-US" dirty="0" smtClean="0"/>
          </a:p>
          <a:p>
            <a:r>
              <a:rPr lang="en-US" dirty="0" smtClean="0"/>
              <a:t>24 April 2012</a:t>
            </a:r>
            <a:endParaRPr lang="en-US" dirty="0" smtClean="0"/>
          </a:p>
        </p:txBody>
      </p:sp>
    </p:spTree>
    <p:extLst>
      <p:ext uri="{BB962C8B-B14F-4D97-AF65-F5344CB8AC3E}">
        <p14:creationId xmlns:p14="http://schemas.microsoft.com/office/powerpoint/2010/main" val="1017223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type="title"/>
          </p:nvPr>
        </p:nvSpPr>
        <p:spPr/>
        <p:txBody>
          <a:bodyPr rIns="132080"/>
          <a:lstStyle/>
          <a:p>
            <a:pPr indent="0" eaLnBrk="1" hangingPunct="1"/>
            <a:r>
              <a:rPr lang="en-US" sz="3000" dirty="0" smtClean="0">
                <a:solidFill>
                  <a:srgbClr val="0A406B"/>
                </a:solidFill>
                <a:latin typeface="Century Gothic"/>
                <a:cs typeface="Century Gothic"/>
              </a:rPr>
              <a:t>Thank you.</a:t>
            </a:r>
            <a:br>
              <a:rPr lang="en-US" sz="3000" dirty="0" smtClean="0">
                <a:solidFill>
                  <a:srgbClr val="0A406B"/>
                </a:solidFill>
                <a:latin typeface="Century Gothic"/>
                <a:cs typeface="Century Gothic"/>
              </a:rPr>
            </a:br>
            <a:r>
              <a:rPr lang="en-US" sz="3000" dirty="0" smtClean="0">
                <a:solidFill>
                  <a:srgbClr val="0A406B"/>
                </a:solidFill>
                <a:latin typeface="Century Gothic"/>
                <a:cs typeface="Century Gothic"/>
              </a:rPr>
              <a:t>Questions?</a:t>
            </a:r>
          </a:p>
        </p:txBody>
      </p:sp>
    </p:spTree>
    <p:extLst>
      <p:ext uri="{BB962C8B-B14F-4D97-AF65-F5344CB8AC3E}">
        <p14:creationId xmlns:p14="http://schemas.microsoft.com/office/powerpoint/2010/main" val="178818706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a:lnSpc>
                <a:spcPct val="110000"/>
              </a:lnSpc>
              <a:spcBef>
                <a:spcPts val="2400"/>
              </a:spcBef>
            </a:pPr>
            <a:r>
              <a:rPr lang="en-US" sz="3200" dirty="0" smtClean="0"/>
              <a:t>About the NRO NC / ASO AC</a:t>
            </a:r>
            <a:endParaRPr lang="en-US" sz="3200" dirty="0" smtClean="0"/>
          </a:p>
          <a:p>
            <a:pPr>
              <a:lnSpc>
                <a:spcPct val="110000"/>
              </a:lnSpc>
              <a:spcBef>
                <a:spcPts val="2400"/>
              </a:spcBef>
            </a:pPr>
            <a:r>
              <a:rPr lang="en-US" sz="3200" dirty="0" smtClean="0"/>
              <a:t>ASO AC activities</a:t>
            </a:r>
          </a:p>
          <a:p>
            <a:pPr lvl="1">
              <a:lnSpc>
                <a:spcPct val="110000"/>
              </a:lnSpc>
              <a:spcBef>
                <a:spcPts val="2400"/>
              </a:spcBef>
            </a:pPr>
            <a:r>
              <a:rPr lang="en-US" sz="2800" dirty="0"/>
              <a:t>GPP-IPv4-2011 / ARIN-2011-9</a:t>
            </a:r>
            <a:endParaRPr lang="en-US" sz="2800" dirty="0" smtClean="0"/>
          </a:p>
          <a:p>
            <a:pPr lvl="1">
              <a:lnSpc>
                <a:spcPct val="110000"/>
              </a:lnSpc>
              <a:spcBef>
                <a:spcPts val="2400"/>
              </a:spcBef>
            </a:pPr>
            <a:r>
              <a:rPr lang="en-US" sz="2800" dirty="0" smtClean="0"/>
              <a:t>ICANN Participation</a:t>
            </a:r>
            <a:endParaRPr lang="en-US" sz="2800" dirty="0" smtClean="0"/>
          </a:p>
        </p:txBody>
      </p:sp>
    </p:spTree>
    <p:extLst>
      <p:ext uri="{BB962C8B-B14F-4D97-AF65-F5344CB8AC3E}">
        <p14:creationId xmlns:p14="http://schemas.microsoft.com/office/powerpoint/2010/main" val="1500335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US" dirty="0" smtClean="0"/>
              <a:t>What is the NRO?</a:t>
            </a:r>
            <a:endParaRPr lang="en-US" dirty="0"/>
          </a:p>
        </p:txBody>
      </p:sp>
      <p:sp>
        <p:nvSpPr>
          <p:cNvPr id="4" name="Rounded Rectangle 3"/>
          <p:cNvSpPr/>
          <p:nvPr/>
        </p:nvSpPr>
        <p:spPr>
          <a:xfrm>
            <a:off x="1835696" y="1628800"/>
            <a:ext cx="6984776" cy="1152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835696" y="4581128"/>
            <a:ext cx="6984776" cy="1800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1" name="Rectangle 3"/>
          <p:cNvSpPr>
            <a:spLocks noGrp="1" noChangeArrowheads="1"/>
          </p:cNvSpPr>
          <p:nvPr>
            <p:ph idx="1"/>
          </p:nvPr>
        </p:nvSpPr>
        <p:spPr/>
        <p:txBody>
          <a:bodyPr>
            <a:normAutofit lnSpcReduction="10000"/>
          </a:bodyPr>
          <a:lstStyle/>
          <a:p>
            <a:r>
              <a:rPr lang="en-US" b="1" dirty="0" smtClean="0"/>
              <a:t>Number Resource Organization</a:t>
            </a:r>
          </a:p>
          <a:p>
            <a:pPr lvl="1"/>
            <a:r>
              <a:rPr lang="en-US" b="1" dirty="0" smtClean="0"/>
              <a:t>Vehicle for RIR cooperation and representation</a:t>
            </a:r>
          </a:p>
          <a:p>
            <a:r>
              <a:rPr lang="en-US" dirty="0" smtClean="0"/>
              <a:t>Formed for the purposes of:</a:t>
            </a:r>
          </a:p>
          <a:p>
            <a:pPr lvl="1"/>
            <a:r>
              <a:rPr lang="en-US" dirty="0" smtClean="0"/>
              <a:t>protecting the unallocated Number Resource pool</a:t>
            </a:r>
          </a:p>
          <a:p>
            <a:pPr lvl="1"/>
            <a:r>
              <a:rPr lang="en-US" dirty="0" smtClean="0"/>
              <a:t>promoting and protecting the bottom-up policy development process</a:t>
            </a:r>
          </a:p>
          <a:p>
            <a:pPr lvl="1"/>
            <a:r>
              <a:rPr lang="en-US" dirty="0" smtClean="0"/>
              <a:t>acting as a focal point for Internet community input into the RIR system</a:t>
            </a:r>
          </a:p>
          <a:p>
            <a:r>
              <a:rPr lang="en-US" b="1" dirty="0" smtClean="0"/>
              <a:t>Fulfills the role, responsibilities and functions of the ASO within ICANN framework</a:t>
            </a:r>
          </a:p>
          <a:p>
            <a:pPr lvl="1"/>
            <a:r>
              <a:rPr lang="en-US" b="1" dirty="0" smtClean="0"/>
              <a:t>By ICANN/ASO MoU signed on 21 October 2004</a:t>
            </a:r>
          </a:p>
        </p:txBody>
      </p:sp>
    </p:spTree>
    <p:extLst>
      <p:ext uri="{BB962C8B-B14F-4D97-AF65-F5344CB8AC3E}">
        <p14:creationId xmlns:p14="http://schemas.microsoft.com/office/powerpoint/2010/main" val="20420348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ASO / ASO AC</a:t>
            </a:r>
            <a:endParaRPr lang="en-US" dirty="0"/>
          </a:p>
        </p:txBody>
      </p:sp>
      <p:sp>
        <p:nvSpPr>
          <p:cNvPr id="3" name="Content Placeholder 2"/>
          <p:cNvSpPr>
            <a:spLocks noGrp="1"/>
          </p:cNvSpPr>
          <p:nvPr>
            <p:ph idx="1"/>
          </p:nvPr>
        </p:nvSpPr>
        <p:spPr>
          <a:xfrm>
            <a:off x="2195736" y="1700808"/>
            <a:ext cx="6563072" cy="4248471"/>
          </a:xfrm>
        </p:spPr>
        <p:txBody>
          <a:bodyPr>
            <a:normAutofit/>
          </a:bodyPr>
          <a:lstStyle/>
          <a:p>
            <a:r>
              <a:rPr lang="en-US" dirty="0" smtClean="0"/>
              <a:t>ICANN Address Supporting Organization</a:t>
            </a:r>
          </a:p>
          <a:p>
            <a:r>
              <a:rPr lang="en-US" dirty="0" smtClean="0"/>
              <a:t>ASO Address Council f</a:t>
            </a:r>
            <a:r>
              <a:rPr lang="en-US" dirty="0" smtClean="0"/>
              <a:t>unction </a:t>
            </a:r>
            <a:r>
              <a:rPr lang="en-US" dirty="0" smtClean="0"/>
              <a:t>performed by NRO </a:t>
            </a:r>
            <a:r>
              <a:rPr lang="en-US" dirty="0"/>
              <a:t>Number </a:t>
            </a:r>
            <a:r>
              <a:rPr lang="en-US" dirty="0" smtClean="0"/>
              <a:t>Council</a:t>
            </a:r>
            <a:endParaRPr lang="en-US" dirty="0"/>
          </a:p>
          <a:p>
            <a:r>
              <a:rPr lang="en-US" dirty="0" smtClean="0"/>
              <a:t>Independent </a:t>
            </a:r>
            <a:r>
              <a:rPr lang="en-US" dirty="0"/>
              <a:t>body separate from RIR management and board to:</a:t>
            </a:r>
          </a:p>
          <a:p>
            <a:pPr lvl="1"/>
            <a:r>
              <a:rPr lang="en-US" dirty="0"/>
              <a:t>Oversee global number resource policy work</a:t>
            </a:r>
          </a:p>
          <a:p>
            <a:pPr lvl="1"/>
            <a:r>
              <a:rPr lang="en-US" dirty="0"/>
              <a:t>Appoint 2 Directors to the ICANN Board </a:t>
            </a:r>
          </a:p>
          <a:p>
            <a:pPr lvl="1"/>
            <a:r>
              <a:rPr lang="en-US" dirty="0"/>
              <a:t>Serve on various ICANN bodies as </a:t>
            </a:r>
            <a:r>
              <a:rPr lang="en-US" dirty="0" smtClean="0"/>
              <a:t>needed</a:t>
            </a:r>
          </a:p>
          <a:p>
            <a:pPr lvl="1"/>
            <a:r>
              <a:rPr lang="en-US" dirty="0" smtClean="0"/>
              <a:t>Advise </a:t>
            </a:r>
            <a:r>
              <a:rPr lang="en-US" dirty="0"/>
              <a:t>ICANN Board on number resource matters</a:t>
            </a:r>
          </a:p>
        </p:txBody>
      </p:sp>
    </p:spTree>
    <p:extLst>
      <p:ext uri="{BB962C8B-B14F-4D97-AF65-F5344CB8AC3E}">
        <p14:creationId xmlns:p14="http://schemas.microsoft.com/office/powerpoint/2010/main" val="31460796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43057813"/>
              </p:ext>
            </p:extLst>
          </p:nvPr>
        </p:nvGraphicFramePr>
        <p:xfrm>
          <a:off x="2195736" y="260648"/>
          <a:ext cx="6552728" cy="6248400"/>
        </p:xfrm>
        <a:graphic>
          <a:graphicData uri="http://schemas.openxmlformats.org/drawingml/2006/table">
            <a:tbl>
              <a:tblPr firstRow="1" bandRow="1">
                <a:tableStyleId>{2D5ABB26-0587-4C30-8999-92F81FD0307C}</a:tableStyleId>
              </a:tblPr>
              <a:tblGrid>
                <a:gridCol w="2736304"/>
                <a:gridCol w="3816424"/>
              </a:tblGrid>
              <a:tr h="725800">
                <a:tc>
                  <a:txBody>
                    <a:bodyPr/>
                    <a:lstStyle/>
                    <a:p>
                      <a:pPr algn="ctr"/>
                      <a:r>
                        <a:rPr lang="en-US" sz="4400" dirty="0" smtClean="0">
                          <a:solidFill>
                            <a:srgbClr val="0A406B"/>
                          </a:solidFill>
                        </a:rPr>
                        <a:t>Registry</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4400" dirty="0" smtClean="0">
                          <a:solidFill>
                            <a:srgbClr val="0A406B"/>
                          </a:solidFill>
                        </a:rPr>
                        <a:t>Member</a:t>
                      </a:r>
                      <a:endParaRPr lang="en-US" sz="3200"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0A406B"/>
                          </a:solidFill>
                          <a:effectLst/>
                        </a:rPr>
                        <a:t>     Alan Barrett* [Vice Chair]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Douglas Onyango</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0A406B"/>
                          </a:solidFill>
                          <a:effectLst/>
                        </a:rPr>
                        <a:t>     Fiona Asonga </a:t>
                      </a:r>
                      <a:endParaRPr lang="en-US" dirty="0" smtClean="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Andy Linton*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Naresh Ajwani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Tomohiro Fujisaki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b="1" kern="1200" dirty="0" smtClean="0">
                          <a:solidFill>
                            <a:srgbClr val="000000"/>
                          </a:solidFill>
                          <a:effectLst/>
                        </a:rPr>
                        <a:t>     Jason Schiller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b="1" kern="1200" dirty="0" smtClean="0">
                          <a:solidFill>
                            <a:srgbClr val="000000"/>
                          </a:solidFill>
                          <a:effectLst/>
                        </a:rPr>
                        <a:t>     Ron da Silva*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t>
                      </a:r>
                      <a:r>
                        <a:rPr lang="en-US" sz="1800" b="1" kern="1200" dirty="0" smtClean="0">
                          <a:solidFill>
                            <a:srgbClr val="000000"/>
                          </a:solidFill>
                          <a:effectLst/>
                        </a:rPr>
                        <a:t>Louis Lee </a:t>
                      </a:r>
                      <a:r>
                        <a:rPr lang="en-US" sz="1800" kern="1200" dirty="0" smtClean="0">
                          <a:solidFill>
                            <a:srgbClr val="0A406B"/>
                          </a:solidFill>
                          <a:effectLst/>
                        </a:rPr>
                        <a:t>[Chair]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Sebastian Bellagamba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Hartmut Glaser*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Alejandro Guzman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Dave Wilson [Vice Chair]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Hans Petter Holen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Wilfried Woeber*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pSp>
        <p:nvGrpSpPr>
          <p:cNvPr id="11" name="Group 10"/>
          <p:cNvGrpSpPr/>
          <p:nvPr/>
        </p:nvGrpSpPr>
        <p:grpSpPr>
          <a:xfrm>
            <a:off x="2569565" y="1412776"/>
            <a:ext cx="1930427" cy="4924621"/>
            <a:chOff x="2123728" y="1412776"/>
            <a:chExt cx="1930427" cy="4924621"/>
          </a:xfrm>
        </p:grpSpPr>
        <p:pic>
          <p:nvPicPr>
            <p:cNvPr id="6" name="Picture 5"/>
            <p:cNvPicPr>
              <a:picLocks noChangeAspect="1"/>
            </p:cNvPicPr>
            <p:nvPr/>
          </p:nvPicPr>
          <p:blipFill>
            <a:blip r:embed="rId3"/>
            <a:stretch>
              <a:fillRect/>
            </a:stretch>
          </p:blipFill>
          <p:spPr>
            <a:xfrm>
              <a:off x="2123728" y="1412776"/>
              <a:ext cx="1905000" cy="495300"/>
            </a:xfrm>
            <a:prstGeom prst="rect">
              <a:avLst/>
            </a:prstGeom>
          </p:spPr>
        </p:pic>
        <p:pic>
          <p:nvPicPr>
            <p:cNvPr id="7" name="Picture 6"/>
            <p:cNvPicPr>
              <a:picLocks noChangeAspect="1"/>
            </p:cNvPicPr>
            <p:nvPr/>
          </p:nvPicPr>
          <p:blipFill>
            <a:blip r:embed="rId4"/>
            <a:stretch>
              <a:fillRect/>
            </a:stretch>
          </p:blipFill>
          <p:spPr>
            <a:xfrm>
              <a:off x="2123728" y="3645024"/>
              <a:ext cx="1905000" cy="457200"/>
            </a:xfrm>
            <a:prstGeom prst="rect">
              <a:avLst/>
            </a:prstGeom>
          </p:spPr>
        </p:pic>
        <p:pic>
          <p:nvPicPr>
            <p:cNvPr id="8" name="Picture 7"/>
            <p:cNvPicPr>
              <a:picLocks noChangeAspect="1"/>
            </p:cNvPicPr>
            <p:nvPr/>
          </p:nvPicPr>
          <p:blipFill>
            <a:blip r:embed="rId5"/>
            <a:stretch>
              <a:fillRect/>
            </a:stretch>
          </p:blipFill>
          <p:spPr>
            <a:xfrm>
              <a:off x="2123728" y="2564904"/>
              <a:ext cx="1930427" cy="504056"/>
            </a:xfrm>
            <a:prstGeom prst="rect">
              <a:avLst/>
            </a:prstGeom>
          </p:spPr>
        </p:pic>
        <p:pic>
          <p:nvPicPr>
            <p:cNvPr id="9" name="Picture 8"/>
            <p:cNvPicPr>
              <a:picLocks noChangeAspect="1"/>
            </p:cNvPicPr>
            <p:nvPr/>
          </p:nvPicPr>
          <p:blipFill>
            <a:blip r:embed="rId6"/>
            <a:stretch>
              <a:fillRect/>
            </a:stretch>
          </p:blipFill>
          <p:spPr>
            <a:xfrm>
              <a:off x="2627784" y="4365104"/>
              <a:ext cx="1016000" cy="990600"/>
            </a:xfrm>
            <a:prstGeom prst="rect">
              <a:avLst/>
            </a:prstGeom>
          </p:spPr>
        </p:pic>
        <p:pic>
          <p:nvPicPr>
            <p:cNvPr id="10" name="Picture 9"/>
            <p:cNvPicPr>
              <a:picLocks noChangeAspect="1"/>
            </p:cNvPicPr>
            <p:nvPr/>
          </p:nvPicPr>
          <p:blipFill>
            <a:blip r:embed="rId7"/>
            <a:stretch>
              <a:fillRect/>
            </a:stretch>
          </p:blipFill>
          <p:spPr>
            <a:xfrm>
              <a:off x="2267744" y="5661248"/>
              <a:ext cx="1656184" cy="676149"/>
            </a:xfrm>
            <a:prstGeom prst="rect">
              <a:avLst/>
            </a:prstGeom>
          </p:spPr>
        </p:pic>
      </p:grpSp>
    </p:spTree>
    <p:extLst>
      <p:ext uri="{BB962C8B-B14F-4D97-AF65-F5344CB8AC3E}">
        <p14:creationId xmlns:p14="http://schemas.microsoft.com/office/powerpoint/2010/main" val="22482150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3688" y="3212976"/>
            <a:ext cx="7272808" cy="34563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ASO AC Activities:</a:t>
            </a:r>
            <a:br>
              <a:rPr lang="en-US" dirty="0" smtClean="0"/>
            </a:br>
            <a:r>
              <a:rPr lang="en-US" dirty="0" smtClean="0"/>
              <a:t>GPP-IPv4-2011</a:t>
            </a:r>
            <a:endParaRPr lang="en-US" dirty="0"/>
          </a:p>
        </p:txBody>
      </p:sp>
      <p:sp>
        <p:nvSpPr>
          <p:cNvPr id="3" name="Content Placeholder 2"/>
          <p:cNvSpPr>
            <a:spLocks noGrp="1"/>
          </p:cNvSpPr>
          <p:nvPr>
            <p:ph idx="1"/>
          </p:nvPr>
        </p:nvSpPr>
        <p:spPr>
          <a:xfrm>
            <a:off x="2195736" y="1628800"/>
            <a:ext cx="6563072" cy="4968552"/>
          </a:xfrm>
        </p:spPr>
        <p:txBody>
          <a:bodyPr>
            <a:normAutofit lnSpcReduction="10000"/>
          </a:bodyPr>
          <a:lstStyle/>
          <a:p>
            <a:pPr>
              <a:spcBef>
                <a:spcPts val="1800"/>
              </a:spcBef>
            </a:pPr>
            <a:r>
              <a:rPr lang="en-US" dirty="0" smtClean="0"/>
              <a:t>“Global Policy Proposal for Post Exhaustion IPv4 Allocation Mechanisms by IANA”</a:t>
            </a:r>
          </a:p>
          <a:p>
            <a:pPr>
              <a:spcBef>
                <a:spcPts val="1800"/>
              </a:spcBef>
            </a:pPr>
            <a:r>
              <a:rPr lang="en-US" dirty="0" smtClean="0"/>
              <a:t>Recognized by ASO AC as GPP candidate 3 February 2011</a:t>
            </a:r>
          </a:p>
          <a:p>
            <a:pPr>
              <a:spcBef>
                <a:spcPts val="1800"/>
              </a:spcBef>
            </a:pPr>
            <a:r>
              <a:rPr lang="en-US" b="1" dirty="0" smtClean="0">
                <a:solidFill>
                  <a:srgbClr val="000000"/>
                </a:solidFill>
              </a:rPr>
              <a:t>Describes how IANA </a:t>
            </a:r>
            <a:r>
              <a:rPr lang="en-US" b="1" dirty="0">
                <a:solidFill>
                  <a:srgbClr val="000000"/>
                </a:solidFill>
              </a:rPr>
              <a:t>will </a:t>
            </a:r>
            <a:r>
              <a:rPr lang="en-US" b="1" dirty="0" smtClean="0">
                <a:solidFill>
                  <a:srgbClr val="000000"/>
                </a:solidFill>
              </a:rPr>
              <a:t>allocate </a:t>
            </a:r>
            <a:r>
              <a:rPr lang="en-US" b="1" dirty="0">
                <a:solidFill>
                  <a:srgbClr val="000000"/>
                </a:solidFill>
              </a:rPr>
              <a:t>IPv4 resources </a:t>
            </a:r>
            <a:r>
              <a:rPr lang="en-US" b="1" dirty="0" smtClean="0">
                <a:solidFill>
                  <a:srgbClr val="000000"/>
                </a:solidFill>
              </a:rPr>
              <a:t>now central </a:t>
            </a:r>
            <a:r>
              <a:rPr lang="en-US" b="1" dirty="0">
                <a:solidFill>
                  <a:srgbClr val="000000"/>
                </a:solidFill>
              </a:rPr>
              <a:t>pool </a:t>
            </a:r>
            <a:r>
              <a:rPr lang="en-US" b="1" dirty="0" smtClean="0">
                <a:solidFill>
                  <a:srgbClr val="000000"/>
                </a:solidFill>
              </a:rPr>
              <a:t>is exhausted</a:t>
            </a:r>
          </a:p>
          <a:p>
            <a:pPr lvl="1">
              <a:spcBef>
                <a:spcPts val="1800"/>
              </a:spcBef>
            </a:pPr>
            <a:r>
              <a:rPr lang="en-US" sz="2400" b="1" dirty="0" smtClean="0">
                <a:solidFill>
                  <a:srgbClr val="000000"/>
                </a:solidFill>
              </a:rPr>
              <a:t>Establish </a:t>
            </a:r>
            <a:r>
              <a:rPr lang="en-US" sz="2400" b="1" dirty="0">
                <a:solidFill>
                  <a:srgbClr val="000000"/>
                </a:solidFill>
              </a:rPr>
              <a:t>a Recovered IPv4 </a:t>
            </a:r>
            <a:r>
              <a:rPr lang="en-US" sz="2400" b="1" dirty="0" smtClean="0">
                <a:solidFill>
                  <a:srgbClr val="000000"/>
                </a:solidFill>
              </a:rPr>
              <a:t>Pool</a:t>
            </a:r>
          </a:p>
          <a:p>
            <a:pPr lvl="1">
              <a:spcBef>
                <a:spcPts val="1800"/>
              </a:spcBef>
            </a:pPr>
            <a:r>
              <a:rPr lang="en-US" sz="2400" b="1" dirty="0" smtClean="0">
                <a:solidFill>
                  <a:srgbClr val="000000"/>
                </a:solidFill>
              </a:rPr>
              <a:t>Remaining fragments and returned space</a:t>
            </a:r>
          </a:p>
          <a:p>
            <a:pPr lvl="1">
              <a:spcBef>
                <a:spcPts val="1800"/>
              </a:spcBef>
            </a:pPr>
            <a:r>
              <a:rPr lang="en-US" sz="2400" b="1" dirty="0">
                <a:solidFill>
                  <a:srgbClr val="000000"/>
                </a:solidFill>
              </a:rPr>
              <a:t>1/5 of Recovered IPv4 </a:t>
            </a:r>
            <a:r>
              <a:rPr lang="en-US" sz="2400" b="1" dirty="0" smtClean="0">
                <a:solidFill>
                  <a:srgbClr val="000000"/>
                </a:solidFill>
              </a:rPr>
              <a:t>Pool to each RIR every IPv4 Allocation Period (6 months)</a:t>
            </a:r>
            <a:endParaRPr lang="en-US" sz="2400" b="1" dirty="0">
              <a:solidFill>
                <a:srgbClr val="000000"/>
              </a:solidFill>
            </a:endParaRPr>
          </a:p>
        </p:txBody>
      </p:sp>
    </p:spTree>
    <p:extLst>
      <p:ext uri="{BB962C8B-B14F-4D97-AF65-F5344CB8AC3E}">
        <p14:creationId xmlns:p14="http://schemas.microsoft.com/office/powerpoint/2010/main" val="3765622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66831" y="3140968"/>
            <a:ext cx="6897657" cy="33123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ASO AC Activities:</a:t>
            </a:r>
            <a:br>
              <a:rPr lang="en-US" dirty="0"/>
            </a:br>
            <a:r>
              <a:rPr lang="en-US" dirty="0"/>
              <a:t>GPP-IPv4-2011 </a:t>
            </a:r>
            <a:r>
              <a:rPr lang="en-US" dirty="0" smtClean="0"/>
              <a:t>Status</a:t>
            </a:r>
            <a:endParaRPr lang="en-US" dirty="0"/>
          </a:p>
        </p:txBody>
      </p:sp>
      <p:sp>
        <p:nvSpPr>
          <p:cNvPr id="3" name="Content Placeholder 2"/>
          <p:cNvSpPr>
            <a:spLocks noGrp="1"/>
          </p:cNvSpPr>
          <p:nvPr>
            <p:ph idx="1"/>
          </p:nvPr>
        </p:nvSpPr>
        <p:spPr>
          <a:xfrm>
            <a:off x="2195736" y="1628800"/>
            <a:ext cx="6696744" cy="4968552"/>
          </a:xfrm>
        </p:spPr>
        <p:txBody>
          <a:bodyPr>
            <a:normAutofit/>
          </a:bodyPr>
          <a:lstStyle/>
          <a:p>
            <a:pPr>
              <a:spcBef>
                <a:spcPts val="1400"/>
              </a:spcBef>
            </a:pPr>
            <a:r>
              <a:rPr lang="en-US" sz="2800" dirty="0" smtClean="0"/>
              <a:t>In Ratification Phase </a:t>
            </a:r>
          </a:p>
          <a:p>
            <a:pPr lvl="1">
              <a:spcBef>
                <a:spcPts val="1400"/>
              </a:spcBef>
            </a:pPr>
            <a:r>
              <a:rPr lang="en-US" sz="2400" dirty="0" smtClean="0"/>
              <a:t>NRO EC transmits to ASO AC </a:t>
            </a:r>
            <a:r>
              <a:rPr lang="en-US" sz="2400" dirty="0" smtClean="0"/>
              <a:t>– </a:t>
            </a:r>
            <a:r>
              <a:rPr lang="en-US" sz="2400" b="1" dirty="0" smtClean="0"/>
              <a:t>Completed </a:t>
            </a:r>
            <a:endParaRPr lang="en-US" sz="2400" b="1" dirty="0" smtClean="0"/>
          </a:p>
          <a:p>
            <a:pPr lvl="1">
              <a:spcBef>
                <a:spcPts val="1400"/>
              </a:spcBef>
            </a:pPr>
            <a:r>
              <a:rPr lang="en-US" sz="2400" dirty="0" smtClean="0"/>
              <a:t>ASO AC Review </a:t>
            </a:r>
            <a:r>
              <a:rPr lang="en-US" sz="2400" dirty="0" smtClean="0"/>
              <a:t>– </a:t>
            </a:r>
            <a:r>
              <a:rPr lang="en-US" sz="2400" b="1" dirty="0" smtClean="0"/>
              <a:t>Completed </a:t>
            </a:r>
            <a:endParaRPr lang="en-US" sz="2400" b="1" dirty="0" smtClean="0"/>
          </a:p>
          <a:p>
            <a:pPr lvl="1">
              <a:spcBef>
                <a:spcPts val="1400"/>
              </a:spcBef>
            </a:pPr>
            <a:r>
              <a:rPr lang="en-US" sz="2400" dirty="0" smtClean="0">
                <a:solidFill>
                  <a:srgbClr val="000000"/>
                </a:solidFill>
              </a:rPr>
              <a:t>ASO AC </a:t>
            </a:r>
            <a:r>
              <a:rPr lang="en-US" sz="2400" dirty="0" smtClean="0">
                <a:solidFill>
                  <a:srgbClr val="000000"/>
                </a:solidFill>
              </a:rPr>
              <a:t>sends text of proposal to </a:t>
            </a:r>
            <a:r>
              <a:rPr lang="en-US" sz="2400" dirty="0" smtClean="0">
                <a:solidFill>
                  <a:srgbClr val="000000"/>
                </a:solidFill>
              </a:rPr>
              <a:t>ICANN </a:t>
            </a:r>
            <a:r>
              <a:rPr lang="en-US" sz="2400" dirty="0" smtClean="0">
                <a:solidFill>
                  <a:srgbClr val="000000"/>
                </a:solidFill>
              </a:rPr>
              <a:t>– </a:t>
            </a:r>
            <a:br>
              <a:rPr lang="en-US" sz="2400" dirty="0" smtClean="0">
                <a:solidFill>
                  <a:srgbClr val="000000"/>
                </a:solidFill>
              </a:rPr>
            </a:br>
            <a:r>
              <a:rPr lang="en-US" sz="2400" b="1" dirty="0" smtClean="0">
                <a:solidFill>
                  <a:srgbClr val="000000"/>
                </a:solidFill>
              </a:rPr>
              <a:t>Completed 13 March 2012</a:t>
            </a:r>
            <a:endParaRPr lang="en-US" sz="2400" b="1" dirty="0" smtClean="0">
              <a:solidFill>
                <a:srgbClr val="000000"/>
              </a:solidFill>
            </a:endParaRPr>
          </a:p>
          <a:p>
            <a:pPr lvl="1">
              <a:spcBef>
                <a:spcPts val="1400"/>
              </a:spcBef>
            </a:pPr>
            <a:r>
              <a:rPr lang="en-US" sz="2400" b="1" dirty="0" smtClean="0">
                <a:solidFill>
                  <a:srgbClr val="000000"/>
                </a:solidFill>
              </a:rPr>
              <a:t>ICANN Board Ratification:</a:t>
            </a:r>
          </a:p>
          <a:p>
            <a:pPr lvl="2">
              <a:spcBef>
                <a:spcPts val="1400"/>
              </a:spcBef>
            </a:pPr>
            <a:r>
              <a:rPr lang="en-US" sz="2400" b="1" dirty="0" smtClean="0">
                <a:solidFill>
                  <a:srgbClr val="000000"/>
                </a:solidFill>
              </a:rPr>
              <a:t>Actions within 60 days: accept, reject, request changes, or take no action</a:t>
            </a:r>
          </a:p>
          <a:p>
            <a:pPr lvl="2">
              <a:spcBef>
                <a:spcPts val="1400"/>
              </a:spcBef>
            </a:pPr>
            <a:r>
              <a:rPr lang="en-US" sz="2400" b="1" dirty="0">
                <a:solidFill>
                  <a:srgbClr val="000000"/>
                </a:solidFill>
              </a:rPr>
              <a:t>C</a:t>
            </a:r>
            <a:r>
              <a:rPr lang="en-US" sz="2400" b="1" dirty="0" smtClean="0">
                <a:solidFill>
                  <a:srgbClr val="000000"/>
                </a:solidFill>
              </a:rPr>
              <a:t>omment period </a:t>
            </a:r>
            <a:r>
              <a:rPr lang="en-US" sz="2400" b="1" dirty="0" smtClean="0">
                <a:solidFill>
                  <a:srgbClr val="000000"/>
                </a:solidFill>
              </a:rPr>
              <a:t>closed 4 </a:t>
            </a:r>
            <a:r>
              <a:rPr lang="en-US" sz="2400" b="1" dirty="0" smtClean="0">
                <a:solidFill>
                  <a:srgbClr val="000000"/>
                </a:solidFill>
              </a:rPr>
              <a:t>April</a:t>
            </a:r>
            <a:endParaRPr lang="en-US" sz="2400" b="1" dirty="0">
              <a:solidFill>
                <a:srgbClr val="000000"/>
              </a:solidFill>
            </a:endParaRPr>
          </a:p>
        </p:txBody>
      </p:sp>
    </p:spTree>
    <p:extLst>
      <p:ext uri="{BB962C8B-B14F-4D97-AF65-F5344CB8AC3E}">
        <p14:creationId xmlns:p14="http://schemas.microsoft.com/office/powerpoint/2010/main" val="13030285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ASO </a:t>
            </a:r>
            <a:r>
              <a:rPr lang="en-US" dirty="0" smtClean="0"/>
              <a:t>AC Activities:</a:t>
            </a:r>
            <a:br>
              <a:rPr lang="en-US" dirty="0" smtClean="0"/>
            </a:br>
            <a:r>
              <a:rPr lang="en-US" dirty="0" smtClean="0"/>
              <a:t>ICANN Participation</a:t>
            </a:r>
            <a:endParaRPr lang="en-US" dirty="0"/>
          </a:p>
        </p:txBody>
      </p:sp>
      <p:sp>
        <p:nvSpPr>
          <p:cNvPr id="6" name="Rounded Rectangle 5"/>
          <p:cNvSpPr/>
          <p:nvPr/>
        </p:nvSpPr>
        <p:spPr>
          <a:xfrm>
            <a:off x="1835696" y="1484784"/>
            <a:ext cx="6552728" cy="20915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835696" y="5661248"/>
            <a:ext cx="6552728" cy="8673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95736" y="1700808"/>
            <a:ext cx="6563072" cy="4824536"/>
          </a:xfrm>
        </p:spPr>
        <p:txBody>
          <a:bodyPr>
            <a:normAutofit fontScale="92500" lnSpcReduction="10000"/>
          </a:bodyPr>
          <a:lstStyle/>
          <a:p>
            <a:pPr>
              <a:spcBef>
                <a:spcPts val="1800"/>
              </a:spcBef>
            </a:pPr>
            <a:r>
              <a:rPr lang="en-US" sz="2800" b="1" dirty="0" smtClean="0">
                <a:solidFill>
                  <a:srgbClr val="000000"/>
                </a:solidFill>
              </a:rPr>
              <a:t>Updates </a:t>
            </a:r>
            <a:r>
              <a:rPr lang="en-US" sz="2800" b="1" dirty="0" smtClean="0">
                <a:solidFill>
                  <a:srgbClr val="000000"/>
                </a:solidFill>
              </a:rPr>
              <a:t>&amp; Working </a:t>
            </a:r>
            <a:r>
              <a:rPr lang="en-US" sz="2800" b="1" dirty="0" smtClean="0">
                <a:solidFill>
                  <a:srgbClr val="000000"/>
                </a:solidFill>
              </a:rPr>
              <a:t>Meetings with:</a:t>
            </a:r>
          </a:p>
          <a:p>
            <a:pPr lvl="1">
              <a:spcBef>
                <a:spcPts val="600"/>
              </a:spcBef>
            </a:pPr>
            <a:r>
              <a:rPr lang="en-US" sz="2400" b="1" dirty="0" smtClean="0">
                <a:solidFill>
                  <a:srgbClr val="000000"/>
                </a:solidFill>
              </a:rPr>
              <a:t>ICANN Board, </a:t>
            </a:r>
            <a:r>
              <a:rPr lang="en-US" sz="2400" b="1" dirty="0" smtClean="0">
                <a:solidFill>
                  <a:srgbClr val="000000"/>
                </a:solidFill>
              </a:rPr>
              <a:t>GAC, GNSO Council, </a:t>
            </a:r>
            <a:br>
              <a:rPr lang="en-US" sz="2400" b="1" dirty="0" smtClean="0">
                <a:solidFill>
                  <a:srgbClr val="000000"/>
                </a:solidFill>
              </a:rPr>
            </a:br>
            <a:r>
              <a:rPr lang="en-US" sz="2400" b="1" dirty="0" err="1" smtClean="0">
                <a:solidFill>
                  <a:srgbClr val="000000"/>
                </a:solidFill>
              </a:rPr>
              <a:t>ccNSO</a:t>
            </a:r>
            <a:r>
              <a:rPr lang="en-US" sz="2400" b="1" dirty="0" smtClean="0">
                <a:solidFill>
                  <a:srgbClr val="000000"/>
                </a:solidFill>
              </a:rPr>
              <a:t>, SSAC, ALAC</a:t>
            </a:r>
            <a:endParaRPr lang="en-US" sz="2400" b="1" dirty="0">
              <a:solidFill>
                <a:srgbClr val="000000"/>
              </a:solidFill>
            </a:endParaRPr>
          </a:p>
          <a:p>
            <a:pPr>
              <a:spcBef>
                <a:spcPts val="1800"/>
              </a:spcBef>
            </a:pPr>
            <a:r>
              <a:rPr lang="en-US" sz="2800" b="1" dirty="0" smtClean="0">
                <a:solidFill>
                  <a:srgbClr val="000000"/>
                </a:solidFill>
              </a:rPr>
              <a:t>2-hr ASO </a:t>
            </a:r>
            <a:r>
              <a:rPr lang="en-US" sz="2800" b="1" dirty="0" smtClean="0">
                <a:solidFill>
                  <a:srgbClr val="000000"/>
                </a:solidFill>
              </a:rPr>
              <a:t>Workshops</a:t>
            </a:r>
            <a:endParaRPr lang="en-US" sz="2800" b="1" dirty="0" smtClean="0">
              <a:solidFill>
                <a:srgbClr val="000000"/>
              </a:solidFill>
            </a:endParaRPr>
          </a:p>
          <a:p>
            <a:pPr>
              <a:spcBef>
                <a:spcPts val="1800"/>
              </a:spcBef>
            </a:pPr>
            <a:r>
              <a:rPr lang="en-US" sz="2800" dirty="0" smtClean="0">
                <a:solidFill>
                  <a:schemeClr val="tx2"/>
                </a:solidFill>
              </a:rPr>
              <a:t>Serve on ICANN </a:t>
            </a:r>
            <a:r>
              <a:rPr lang="en-US" sz="2800" dirty="0">
                <a:solidFill>
                  <a:schemeClr val="tx2"/>
                </a:solidFill>
              </a:rPr>
              <a:t>bodies</a:t>
            </a:r>
          </a:p>
          <a:p>
            <a:pPr lvl="1">
              <a:spcBef>
                <a:spcPts val="1800"/>
              </a:spcBef>
            </a:pPr>
            <a:r>
              <a:rPr lang="en-US" dirty="0" smtClean="0">
                <a:solidFill>
                  <a:schemeClr val="tx2"/>
                </a:solidFill>
              </a:rPr>
              <a:t>2012 </a:t>
            </a:r>
            <a:r>
              <a:rPr lang="en-US" dirty="0" err="1" smtClean="0">
                <a:solidFill>
                  <a:schemeClr val="tx2"/>
                </a:solidFill>
              </a:rPr>
              <a:t>NomCom</a:t>
            </a:r>
            <a:r>
              <a:rPr lang="en-US" dirty="0" smtClean="0">
                <a:solidFill>
                  <a:schemeClr val="tx2"/>
                </a:solidFill>
              </a:rPr>
              <a:t> — </a:t>
            </a:r>
            <a:r>
              <a:rPr lang="en-US" dirty="0" err="1">
                <a:solidFill>
                  <a:schemeClr val="tx2"/>
                </a:solidFill>
              </a:rPr>
              <a:t>Hartmut</a:t>
            </a:r>
            <a:r>
              <a:rPr lang="en-US" dirty="0">
                <a:solidFill>
                  <a:schemeClr val="tx2"/>
                </a:solidFill>
              </a:rPr>
              <a:t> Glaser (LACNIC) </a:t>
            </a:r>
          </a:p>
          <a:p>
            <a:pPr lvl="1">
              <a:spcBef>
                <a:spcPts val="1800"/>
              </a:spcBef>
            </a:pPr>
            <a:r>
              <a:rPr lang="en-US" dirty="0">
                <a:solidFill>
                  <a:schemeClr val="tx2"/>
                </a:solidFill>
              </a:rPr>
              <a:t>SSR Review Team — </a:t>
            </a:r>
            <a:r>
              <a:rPr lang="en-US" dirty="0" err="1">
                <a:solidFill>
                  <a:schemeClr val="tx2"/>
                </a:solidFill>
              </a:rPr>
              <a:t>Hartmut</a:t>
            </a:r>
            <a:r>
              <a:rPr lang="en-US" dirty="0">
                <a:solidFill>
                  <a:schemeClr val="tx2"/>
                </a:solidFill>
              </a:rPr>
              <a:t> Glaser (LACNIC)</a:t>
            </a:r>
          </a:p>
          <a:p>
            <a:pPr lvl="1">
              <a:spcBef>
                <a:spcPts val="1800"/>
              </a:spcBef>
            </a:pPr>
            <a:r>
              <a:rPr lang="en-US" dirty="0">
                <a:solidFill>
                  <a:schemeClr val="tx2"/>
                </a:solidFill>
              </a:rPr>
              <a:t>WHOIS Policy Review Team — </a:t>
            </a:r>
            <a:r>
              <a:rPr lang="en-US" dirty="0" err="1">
                <a:solidFill>
                  <a:schemeClr val="tx2"/>
                </a:solidFill>
              </a:rPr>
              <a:t>Wilfried</a:t>
            </a:r>
            <a:r>
              <a:rPr lang="en-US" dirty="0">
                <a:solidFill>
                  <a:schemeClr val="tx2"/>
                </a:solidFill>
              </a:rPr>
              <a:t> </a:t>
            </a:r>
            <a:r>
              <a:rPr lang="en-US" dirty="0" err="1">
                <a:solidFill>
                  <a:schemeClr val="tx2"/>
                </a:solidFill>
              </a:rPr>
              <a:t>Woeber</a:t>
            </a:r>
            <a:r>
              <a:rPr lang="en-US" dirty="0">
                <a:solidFill>
                  <a:schemeClr val="tx2"/>
                </a:solidFill>
              </a:rPr>
              <a:t> (RIPE)</a:t>
            </a:r>
          </a:p>
          <a:p>
            <a:pPr>
              <a:spcBef>
                <a:spcPts val="1800"/>
              </a:spcBef>
            </a:pPr>
            <a:r>
              <a:rPr lang="en-US" sz="2800" b="1" dirty="0" smtClean="0">
                <a:solidFill>
                  <a:srgbClr val="000000"/>
                </a:solidFill>
              </a:rPr>
              <a:t>ICANN Board Selection</a:t>
            </a:r>
            <a:endParaRPr lang="en-US" sz="2800" b="1" dirty="0">
              <a:solidFill>
                <a:srgbClr val="000000"/>
              </a:solidFill>
            </a:endParaRPr>
          </a:p>
        </p:txBody>
      </p:sp>
    </p:spTree>
    <p:extLst>
      <p:ext uri="{BB962C8B-B14F-4D97-AF65-F5344CB8AC3E}">
        <p14:creationId xmlns:p14="http://schemas.microsoft.com/office/powerpoint/2010/main" val="2054494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23728" y="4577855"/>
            <a:ext cx="5256584" cy="20915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2123728" y="2006296"/>
            <a:ext cx="6552728" cy="11346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ASO AC Activities:</a:t>
            </a:r>
            <a:br>
              <a:rPr lang="en-US" dirty="0"/>
            </a:br>
            <a:r>
              <a:rPr lang="en-US" dirty="0"/>
              <a:t>ICANN </a:t>
            </a:r>
            <a:r>
              <a:rPr lang="en-US" dirty="0" smtClean="0"/>
              <a:t>Board Selection</a:t>
            </a:r>
            <a:endParaRPr lang="en-US" dirty="0"/>
          </a:p>
        </p:txBody>
      </p:sp>
      <p:sp>
        <p:nvSpPr>
          <p:cNvPr id="4" name="Content Placeholder 3"/>
          <p:cNvSpPr>
            <a:spLocks noGrp="1"/>
          </p:cNvSpPr>
          <p:nvPr>
            <p:ph idx="1"/>
          </p:nvPr>
        </p:nvSpPr>
        <p:spPr>
          <a:xfrm>
            <a:off x="2195736" y="1484784"/>
            <a:ext cx="6563072" cy="5112568"/>
          </a:xfrm>
        </p:spPr>
        <p:txBody>
          <a:bodyPr>
            <a:normAutofit fontScale="92500" lnSpcReduction="10000"/>
          </a:bodyPr>
          <a:lstStyle/>
          <a:p>
            <a:r>
              <a:rPr lang="en-US" dirty="0" smtClean="0"/>
              <a:t>Seat 9 selection schedule</a:t>
            </a:r>
          </a:p>
          <a:p>
            <a:pPr lvl="1"/>
            <a:r>
              <a:rPr lang="en-US" dirty="0" smtClean="0"/>
              <a:t>Nomination </a:t>
            </a:r>
            <a:r>
              <a:rPr lang="en-US" dirty="0" smtClean="0"/>
              <a:t>Phase: </a:t>
            </a:r>
            <a:r>
              <a:rPr lang="en-US" dirty="0" smtClean="0"/>
              <a:t>1 </a:t>
            </a:r>
            <a:r>
              <a:rPr lang="en-US" dirty="0" smtClean="0"/>
              <a:t>Nov 2011 </a:t>
            </a:r>
            <a:r>
              <a:rPr lang="en-US" dirty="0" smtClean="0"/>
              <a:t>to 16 </a:t>
            </a:r>
            <a:r>
              <a:rPr lang="en-US" dirty="0" smtClean="0"/>
              <a:t>Jan 2012 </a:t>
            </a:r>
            <a:endParaRPr lang="en-US" dirty="0" smtClean="0"/>
          </a:p>
          <a:p>
            <a:pPr lvl="1"/>
            <a:r>
              <a:rPr lang="en-US" b="1" dirty="0" smtClean="0">
                <a:solidFill>
                  <a:schemeClr val="tx1"/>
                </a:solidFill>
              </a:rPr>
              <a:t>Comment </a:t>
            </a:r>
            <a:r>
              <a:rPr lang="en-US" b="1" dirty="0" smtClean="0">
                <a:solidFill>
                  <a:schemeClr val="tx1"/>
                </a:solidFill>
              </a:rPr>
              <a:t>Phase: </a:t>
            </a:r>
            <a:r>
              <a:rPr lang="en-US" b="1" dirty="0" smtClean="0">
                <a:solidFill>
                  <a:schemeClr val="tx1"/>
                </a:solidFill>
              </a:rPr>
              <a:t>17 </a:t>
            </a:r>
            <a:r>
              <a:rPr lang="en-US" b="1" dirty="0" smtClean="0">
                <a:solidFill>
                  <a:schemeClr val="tx1"/>
                </a:solidFill>
              </a:rPr>
              <a:t>Jan – 27 Apr 2012 </a:t>
            </a:r>
            <a:endParaRPr lang="en-US" b="1" dirty="0" smtClean="0">
              <a:solidFill>
                <a:schemeClr val="tx1"/>
              </a:solidFill>
            </a:endParaRPr>
          </a:p>
          <a:p>
            <a:pPr lvl="1"/>
            <a:r>
              <a:rPr lang="en-US" b="1" dirty="0" smtClean="0">
                <a:solidFill>
                  <a:schemeClr val="tx1"/>
                </a:solidFill>
              </a:rPr>
              <a:t>Interview </a:t>
            </a:r>
            <a:r>
              <a:rPr lang="en-US" b="1" dirty="0" smtClean="0">
                <a:solidFill>
                  <a:schemeClr val="tx1"/>
                </a:solidFill>
              </a:rPr>
              <a:t>Phase: </a:t>
            </a:r>
            <a:r>
              <a:rPr lang="en-US" b="1" dirty="0" smtClean="0">
                <a:solidFill>
                  <a:schemeClr val="tx1"/>
                </a:solidFill>
              </a:rPr>
              <a:t>20 </a:t>
            </a:r>
            <a:r>
              <a:rPr lang="en-US" b="1" dirty="0" smtClean="0">
                <a:solidFill>
                  <a:schemeClr val="tx1"/>
                </a:solidFill>
              </a:rPr>
              <a:t>Feb – 27 Apr 2012 </a:t>
            </a:r>
            <a:endParaRPr lang="en-US" b="1" dirty="0" smtClean="0">
              <a:solidFill>
                <a:schemeClr val="tx1"/>
              </a:solidFill>
            </a:endParaRPr>
          </a:p>
          <a:p>
            <a:pPr lvl="1"/>
            <a:r>
              <a:rPr lang="en-US" b="1" dirty="0" smtClean="0">
                <a:solidFill>
                  <a:schemeClr val="tx1"/>
                </a:solidFill>
              </a:rPr>
              <a:t>Selection </a:t>
            </a:r>
            <a:r>
              <a:rPr lang="en-US" b="1" dirty="0" smtClean="0">
                <a:solidFill>
                  <a:schemeClr val="tx1"/>
                </a:solidFill>
              </a:rPr>
              <a:t>Phase: 28 Apr – 14 May 2012</a:t>
            </a:r>
            <a:endParaRPr lang="en-US" b="1" dirty="0" smtClean="0">
              <a:solidFill>
                <a:schemeClr val="tx1"/>
              </a:solidFill>
            </a:endParaRPr>
          </a:p>
          <a:p>
            <a:pPr lvl="1"/>
            <a:r>
              <a:rPr lang="en-US" dirty="0" smtClean="0"/>
              <a:t>Due Diligence Review 15 </a:t>
            </a:r>
            <a:r>
              <a:rPr lang="en-US" dirty="0" smtClean="0"/>
              <a:t>May – </a:t>
            </a:r>
            <a:r>
              <a:rPr lang="en-US" dirty="0" smtClean="0"/>
              <a:t>15 </a:t>
            </a:r>
            <a:r>
              <a:rPr lang="en-US" dirty="0" smtClean="0"/>
              <a:t>Jun 2012 </a:t>
            </a:r>
            <a:endParaRPr lang="en-US" dirty="0" smtClean="0"/>
          </a:p>
          <a:p>
            <a:r>
              <a:rPr lang="en-US" dirty="0" smtClean="0"/>
              <a:t>Selection Announced 18 June 2012</a:t>
            </a:r>
          </a:p>
          <a:p>
            <a:pPr lvl="1"/>
            <a:r>
              <a:rPr lang="en-US" dirty="0" smtClean="0"/>
              <a:t>(or earlier based on completion date of due diligence review) </a:t>
            </a:r>
          </a:p>
          <a:p>
            <a:r>
              <a:rPr lang="en-US" dirty="0" smtClean="0"/>
              <a:t>Candidates:</a:t>
            </a:r>
          </a:p>
          <a:p>
            <a:pPr lvl="1"/>
            <a:r>
              <a:rPr lang="en-US" sz="2400" b="1" dirty="0" smtClean="0">
                <a:solidFill>
                  <a:srgbClr val="000000"/>
                </a:solidFill>
              </a:rPr>
              <a:t>Thomas Eric Brunner-Williams</a:t>
            </a:r>
          </a:p>
          <a:p>
            <a:pPr lvl="1"/>
            <a:r>
              <a:rPr lang="en-US" sz="2400" b="1" dirty="0" smtClean="0">
                <a:solidFill>
                  <a:srgbClr val="000000"/>
                </a:solidFill>
              </a:rPr>
              <a:t>Martin J. Levy</a:t>
            </a:r>
          </a:p>
          <a:p>
            <a:pPr lvl="1"/>
            <a:r>
              <a:rPr lang="en-US" sz="2400" b="1" dirty="0" smtClean="0">
                <a:solidFill>
                  <a:srgbClr val="000000"/>
                </a:solidFill>
              </a:rPr>
              <a:t>William Manning</a:t>
            </a:r>
          </a:p>
          <a:p>
            <a:pPr lvl="1"/>
            <a:r>
              <a:rPr lang="en-US" sz="2400" b="1" dirty="0" smtClean="0">
                <a:solidFill>
                  <a:srgbClr val="000000"/>
                </a:solidFill>
              </a:rPr>
              <a:t>Raymond Alan Plzak </a:t>
            </a:r>
          </a:p>
          <a:p>
            <a:pPr marL="0" indent="0">
              <a:buNone/>
            </a:pPr>
            <a:endParaRPr lang="en-US" dirty="0"/>
          </a:p>
        </p:txBody>
      </p:sp>
    </p:spTree>
    <p:extLst>
      <p:ext uri="{BB962C8B-B14F-4D97-AF65-F5344CB8AC3E}">
        <p14:creationId xmlns:p14="http://schemas.microsoft.com/office/powerpoint/2010/main" val="28777035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SO-templat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uar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quar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SO-templat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ASO-template.potx</Template>
  <TotalTime>4289</TotalTime>
  <Words>1390</Words>
  <Application>Microsoft Macintosh PowerPoint</Application>
  <PresentationFormat>On-screen Show (4:3)</PresentationFormat>
  <Paragraphs>129</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ASO-template</vt:lpstr>
      <vt:lpstr>Square Design</vt:lpstr>
      <vt:lpstr>1_Square Design</vt:lpstr>
      <vt:lpstr>1_ASO-template</vt:lpstr>
      <vt:lpstr>NRO NC Report: Activities of the ASO AC</vt:lpstr>
      <vt:lpstr>Agenda</vt:lpstr>
      <vt:lpstr>What is the NRO?</vt:lpstr>
      <vt:lpstr>About the ASO / ASO AC</vt:lpstr>
      <vt:lpstr>PowerPoint Presentation</vt:lpstr>
      <vt:lpstr>ASO AC Activities: GPP-IPv4-2011</vt:lpstr>
      <vt:lpstr>ASO AC Activities: GPP-IPv4-2011 Status</vt:lpstr>
      <vt:lpstr>ASO AC Activities: ICANN Participation</vt:lpstr>
      <vt:lpstr>ASO AC Activities: ICANN Board Selection</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Louie Lee</cp:lastModifiedBy>
  <cp:revision>180</cp:revision>
  <cp:lastPrinted>2012-03-16T01:46:33Z</cp:lastPrinted>
  <dcterms:created xsi:type="dcterms:W3CDTF">2011-12-06T02:23:30Z</dcterms:created>
  <dcterms:modified xsi:type="dcterms:W3CDTF">2012-04-24T20:53:54Z</dcterms:modified>
</cp:coreProperties>
</file>