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72" r:id="rId3"/>
    <p:sldId id="257" r:id="rId4"/>
    <p:sldId id="271" r:id="rId5"/>
    <p:sldId id="258" r:id="rId6"/>
    <p:sldId id="260" r:id="rId7"/>
    <p:sldId id="266" r:id="rId8"/>
    <p:sldId id="265" r:id="rId9"/>
    <p:sldId id="264" r:id="rId10"/>
    <p:sldId id="263" r:id="rId11"/>
    <p:sldId id="261" r:id="rId12"/>
    <p:sldId id="267" r:id="rId13"/>
    <p:sldId id="273" r:id="rId14"/>
    <p:sldId id="26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9" d="100"/>
          <a:sy n="139" d="100"/>
        </p:scale>
        <p:origin x="-7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8179BF-0C8E-C845-B23B-BC711E4D2186}"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70B4F8B2-AB1C-344B-9B01-E7DAC995365A}">
      <dgm:prSet custT="1"/>
      <dgm:spPr/>
      <dgm:t>
        <a:bodyPr/>
        <a:lstStyle/>
        <a:p>
          <a:pPr algn="l" rtl="0"/>
          <a:r>
            <a:rPr lang="en-US" sz="2400" dirty="0" smtClean="0">
              <a:solidFill>
                <a:schemeClr val="tx1"/>
              </a:solidFill>
              <a:latin typeface="Century Gothic"/>
              <a:cs typeface="Century Gothic"/>
            </a:rPr>
            <a:t>Seven active suggestions were included in the Open Suggestion Review period, part of the recently revised ARIN Consultation and Suggestion Process., The ARIN community was asked to review the following suggestions and on the </a:t>
          </a:r>
          <a:r>
            <a:rPr lang="en-US" sz="2400" b="1" u="sng" dirty="0" err="1" smtClean="0">
              <a:solidFill>
                <a:schemeClr val="tx1"/>
              </a:solidFill>
              <a:latin typeface="Century Gothic"/>
              <a:cs typeface="Century Gothic"/>
            </a:rPr>
            <a:t>arin</a:t>
          </a:r>
          <a:r>
            <a:rPr lang="en-US" sz="2400" b="1" u="sng" dirty="0" smtClean="0">
              <a:solidFill>
                <a:schemeClr val="tx1"/>
              </a:solidFill>
              <a:latin typeface="Century Gothic"/>
              <a:cs typeface="Century Gothic"/>
            </a:rPr>
            <a:t>-consult</a:t>
          </a:r>
          <a:r>
            <a:rPr lang="en-US" sz="2400" dirty="0" smtClean="0">
              <a:solidFill>
                <a:schemeClr val="tx1"/>
              </a:solidFill>
              <a:latin typeface="Century Gothic"/>
              <a:cs typeface="Century Gothic"/>
            </a:rPr>
            <a:t> mailing list:                             				</a:t>
          </a:r>
        </a:p>
        <a:p>
          <a:pPr algn="l" rtl="0"/>
          <a:r>
            <a:rPr lang="en-US" sz="2200" i="1" dirty="0" smtClean="0">
              <a:solidFill>
                <a:schemeClr val="tx1"/>
              </a:solidFill>
              <a:latin typeface="Century Gothic"/>
              <a:cs typeface="Century Gothic"/>
            </a:rPr>
            <a:t>1. Comment on the merits of each - (</a:t>
          </a:r>
          <a:r>
            <a:rPr lang="en-US" sz="2200" i="1" dirty="0" err="1" smtClean="0">
              <a:solidFill>
                <a:schemeClr val="tx1"/>
              </a:solidFill>
              <a:latin typeface="Century Gothic"/>
              <a:cs typeface="Century Gothic"/>
            </a:rPr>
            <a:t>eg</a:t>
          </a:r>
          <a:r>
            <a:rPr lang="en-US" sz="2200" i="1" dirty="0" smtClean="0">
              <a:solidFill>
                <a:schemeClr val="tx1"/>
              </a:solidFill>
              <a:latin typeface="Century Gothic"/>
              <a:cs typeface="Century Gothic"/>
            </a:rPr>
            <a:t>. Worth doing, not worth the effort, must have, etc.)                    </a:t>
          </a:r>
        </a:p>
        <a:p>
          <a:pPr algn="l" rtl="0"/>
          <a:r>
            <a:rPr lang="en-US" sz="2200" i="1" dirty="0" smtClean="0">
              <a:solidFill>
                <a:schemeClr val="tx1"/>
              </a:solidFill>
              <a:latin typeface="Century Gothic"/>
              <a:cs typeface="Century Gothic"/>
            </a:rPr>
            <a:t>2. Rank them in order of preference for  potential implementation. </a:t>
          </a:r>
        </a:p>
        <a:p>
          <a:pPr algn="l" rtl="0"/>
          <a:r>
            <a:rPr lang="en-US" sz="2200" b="1" dirty="0" smtClean="0">
              <a:solidFill>
                <a:schemeClr val="tx1"/>
              </a:solidFill>
              <a:latin typeface="Century Gothic"/>
              <a:cs typeface="Century Gothic"/>
            </a:rPr>
            <a:t>We are soliciting here at ARIN XXIX to get feedback.</a:t>
          </a:r>
          <a:endParaRPr lang="en-US" sz="2200" b="1" dirty="0">
            <a:solidFill>
              <a:schemeClr val="tx1"/>
            </a:solidFill>
            <a:latin typeface="Century Gothic"/>
            <a:cs typeface="Century Gothic"/>
          </a:endParaRPr>
        </a:p>
      </dgm:t>
    </dgm:pt>
    <dgm:pt modelId="{4F85237B-0EAA-294E-B3C4-064F7BCBEB2D}" type="parTrans" cxnId="{024E48AC-ABFB-2E46-ABC6-C5F4ACA5BA73}">
      <dgm:prSet/>
      <dgm:spPr/>
      <dgm:t>
        <a:bodyPr/>
        <a:lstStyle/>
        <a:p>
          <a:endParaRPr lang="en-US"/>
        </a:p>
      </dgm:t>
    </dgm:pt>
    <dgm:pt modelId="{A4F781FA-BB01-414E-B55D-03CA378854C1}" type="sibTrans" cxnId="{024E48AC-ABFB-2E46-ABC6-C5F4ACA5BA73}">
      <dgm:prSet/>
      <dgm:spPr/>
      <dgm:t>
        <a:bodyPr/>
        <a:lstStyle/>
        <a:p>
          <a:endParaRPr lang="en-US"/>
        </a:p>
      </dgm:t>
    </dgm:pt>
    <dgm:pt modelId="{19943404-6147-3444-AD86-11CDCE495D78}" type="pres">
      <dgm:prSet presAssocID="{3E8179BF-0C8E-C845-B23B-BC711E4D2186}" presName="diagram" presStyleCnt="0">
        <dgm:presLayoutVars>
          <dgm:dir/>
          <dgm:resizeHandles val="exact"/>
        </dgm:presLayoutVars>
      </dgm:prSet>
      <dgm:spPr/>
      <dgm:t>
        <a:bodyPr/>
        <a:lstStyle/>
        <a:p>
          <a:endParaRPr lang="en-US"/>
        </a:p>
      </dgm:t>
    </dgm:pt>
    <dgm:pt modelId="{E99F4B6C-27AD-0E49-AFAE-E9D8F386F583}" type="pres">
      <dgm:prSet presAssocID="{70B4F8B2-AB1C-344B-9B01-E7DAC995365A}" presName="node" presStyleLbl="node1" presStyleIdx="0" presStyleCnt="1" custScaleX="91330" custScaleY="91750">
        <dgm:presLayoutVars>
          <dgm:bulletEnabled val="1"/>
        </dgm:presLayoutVars>
      </dgm:prSet>
      <dgm:spPr/>
      <dgm:t>
        <a:bodyPr/>
        <a:lstStyle/>
        <a:p>
          <a:endParaRPr lang="en-US"/>
        </a:p>
      </dgm:t>
    </dgm:pt>
  </dgm:ptLst>
  <dgm:cxnLst>
    <dgm:cxn modelId="{024E48AC-ABFB-2E46-ABC6-C5F4ACA5BA73}" srcId="{3E8179BF-0C8E-C845-B23B-BC711E4D2186}" destId="{70B4F8B2-AB1C-344B-9B01-E7DAC995365A}" srcOrd="0" destOrd="0" parTransId="{4F85237B-0EAA-294E-B3C4-064F7BCBEB2D}" sibTransId="{A4F781FA-BB01-414E-B55D-03CA378854C1}"/>
    <dgm:cxn modelId="{8741FD99-D069-FE4A-979F-BD48B5A56464}" type="presOf" srcId="{70B4F8B2-AB1C-344B-9B01-E7DAC995365A}" destId="{E99F4B6C-27AD-0E49-AFAE-E9D8F386F583}" srcOrd="0" destOrd="0" presId="urn:microsoft.com/office/officeart/2005/8/layout/default"/>
    <dgm:cxn modelId="{2211F98A-FC93-D242-8569-BA888B4EE793}" type="presOf" srcId="{3E8179BF-0C8E-C845-B23B-BC711E4D2186}" destId="{19943404-6147-3444-AD86-11CDCE495D78}" srcOrd="0" destOrd="0" presId="urn:microsoft.com/office/officeart/2005/8/layout/default"/>
    <dgm:cxn modelId="{3C907E67-8617-5643-9FC7-28CEAF5B15CB}" type="presParOf" srcId="{19943404-6147-3444-AD86-11CDCE495D78}" destId="{E99F4B6C-27AD-0E49-AFAE-E9D8F386F58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46E309-F6E4-E940-92CA-16CCCC10311B}" type="doc">
      <dgm:prSet loTypeId="urn:microsoft.com/office/officeart/2005/8/layout/default" loCatId="" qsTypeId="urn:microsoft.com/office/officeart/2005/8/quickstyle/simple4" qsCatId="simple" csTypeId="urn:microsoft.com/office/officeart/2005/8/colors/accent1_2" csCatId="accent1" phldr="1"/>
      <dgm:spPr/>
      <dgm:t>
        <a:bodyPr/>
        <a:lstStyle/>
        <a:p>
          <a:endParaRPr lang="en-US"/>
        </a:p>
      </dgm:t>
    </dgm:pt>
    <dgm:pt modelId="{10F5DE09-752C-9343-AB1D-531A6863012A}">
      <dgm:prSet phldrT="[Text]" custT="1"/>
      <dgm:spPr/>
      <dgm:t>
        <a:bodyPr/>
        <a:lstStyle/>
        <a:p>
          <a:r>
            <a:rPr lang="en-US" sz="2000" b="1" dirty="0" smtClean="0">
              <a:solidFill>
                <a:schemeClr val="tx1"/>
              </a:solidFill>
              <a:latin typeface="Century Gothic"/>
              <a:cs typeface="Century Gothic"/>
            </a:rPr>
            <a:t>2012.2: </a:t>
          </a:r>
          <a:r>
            <a:rPr lang="en-US" sz="2000" dirty="0" smtClean="0">
              <a:solidFill>
                <a:schemeClr val="tx1"/>
              </a:solidFill>
              <a:latin typeface="Century Gothic"/>
              <a:cs typeface="Century Gothic"/>
            </a:rPr>
            <a:t>Web-Based </a:t>
          </a:r>
          <a:r>
            <a:rPr lang="en-US" sz="2000" dirty="0" err="1" smtClean="0">
              <a:solidFill>
                <a:schemeClr val="tx1"/>
              </a:solidFill>
              <a:latin typeface="Century Gothic"/>
              <a:cs typeface="Century Gothic"/>
            </a:rPr>
            <a:t>Whois</a:t>
          </a:r>
          <a:r>
            <a:rPr lang="en-US" sz="2000" dirty="0" smtClean="0">
              <a:solidFill>
                <a:schemeClr val="tx1"/>
              </a:solidFill>
              <a:latin typeface="Century Gothic"/>
              <a:cs typeface="Century Gothic"/>
            </a:rPr>
            <a:t> Results Improvement</a:t>
          </a:r>
          <a:endParaRPr lang="en-US" sz="2000" dirty="0">
            <a:solidFill>
              <a:schemeClr val="tx1"/>
            </a:solidFill>
            <a:latin typeface="Century Gothic"/>
            <a:cs typeface="Century Gothic"/>
          </a:endParaRPr>
        </a:p>
      </dgm:t>
    </dgm:pt>
    <dgm:pt modelId="{7EFF40A4-239C-2043-A4E1-198F55CCC703}" type="parTrans" cxnId="{42C0AB30-BDC3-C244-B663-012C70284C3A}">
      <dgm:prSet/>
      <dgm:spPr/>
      <dgm:t>
        <a:bodyPr/>
        <a:lstStyle/>
        <a:p>
          <a:endParaRPr lang="en-US"/>
        </a:p>
      </dgm:t>
    </dgm:pt>
    <dgm:pt modelId="{BADFBD36-01C4-4A44-BF51-E6EA16125845}" type="sibTrans" cxnId="{42C0AB30-BDC3-C244-B663-012C70284C3A}">
      <dgm:prSet/>
      <dgm:spPr/>
      <dgm:t>
        <a:bodyPr/>
        <a:lstStyle/>
        <a:p>
          <a:endParaRPr lang="en-US"/>
        </a:p>
      </dgm:t>
    </dgm:pt>
    <dgm:pt modelId="{52F5D238-695F-8345-8160-D1A3FD7FC4EC}">
      <dgm:prSet phldrT="[Text]" custT="1"/>
      <dgm:spPr/>
      <dgm:t>
        <a:bodyPr/>
        <a:lstStyle/>
        <a:p>
          <a:r>
            <a:rPr lang="en-US" sz="2000" b="1" dirty="0" smtClean="0">
              <a:solidFill>
                <a:schemeClr val="tx1"/>
              </a:solidFill>
              <a:latin typeface="Century Gothic"/>
              <a:cs typeface="Century Gothic"/>
            </a:rPr>
            <a:t>2012.1: </a:t>
          </a:r>
          <a:r>
            <a:rPr lang="en-US" sz="2000" dirty="0" smtClean="0">
              <a:solidFill>
                <a:schemeClr val="tx1"/>
              </a:solidFill>
              <a:latin typeface="Century Gothic"/>
              <a:cs typeface="Century Gothic"/>
            </a:rPr>
            <a:t>Restore some Email Functionality</a:t>
          </a:r>
          <a:endParaRPr lang="en-US" sz="2000" dirty="0">
            <a:solidFill>
              <a:schemeClr val="tx1"/>
            </a:solidFill>
            <a:latin typeface="Century Gothic"/>
            <a:cs typeface="Century Gothic"/>
          </a:endParaRPr>
        </a:p>
      </dgm:t>
    </dgm:pt>
    <dgm:pt modelId="{E97B9731-DFAB-AF49-99F0-2BEEF1A43C0B}" type="parTrans" cxnId="{ABF2AC23-DEE0-C842-A8E4-8A093CCD164E}">
      <dgm:prSet/>
      <dgm:spPr/>
      <dgm:t>
        <a:bodyPr/>
        <a:lstStyle/>
        <a:p>
          <a:endParaRPr lang="en-US"/>
        </a:p>
      </dgm:t>
    </dgm:pt>
    <dgm:pt modelId="{748D9E99-2111-0845-969D-3C7E677DF892}" type="sibTrans" cxnId="{ABF2AC23-DEE0-C842-A8E4-8A093CCD164E}">
      <dgm:prSet/>
      <dgm:spPr/>
      <dgm:t>
        <a:bodyPr/>
        <a:lstStyle/>
        <a:p>
          <a:endParaRPr lang="en-US"/>
        </a:p>
      </dgm:t>
    </dgm:pt>
    <dgm:pt modelId="{2DF2EC11-8CBB-4B42-86C4-3BAB6AF32D9D}">
      <dgm:prSet phldrT="[Text]" custT="1"/>
      <dgm:spPr/>
      <dgm:t>
        <a:bodyPr/>
        <a:lstStyle/>
        <a:p>
          <a:r>
            <a:rPr lang="en-US" sz="2000" b="1" dirty="0" smtClean="0">
              <a:solidFill>
                <a:schemeClr val="tx1"/>
              </a:solidFill>
              <a:latin typeface="Century Gothic"/>
              <a:cs typeface="Century Gothic"/>
            </a:rPr>
            <a:t>2011.29: </a:t>
          </a:r>
          <a:r>
            <a:rPr lang="en-US" sz="2000" dirty="0" smtClean="0">
              <a:solidFill>
                <a:schemeClr val="tx1"/>
              </a:solidFill>
              <a:latin typeface="Century Gothic"/>
              <a:cs typeface="Century Gothic"/>
            </a:rPr>
            <a:t>Add links to Query Response   </a:t>
          </a:r>
          <a:endParaRPr lang="en-US" sz="2000" dirty="0">
            <a:solidFill>
              <a:schemeClr val="tx1"/>
            </a:solidFill>
            <a:latin typeface="Century Gothic"/>
            <a:cs typeface="Century Gothic"/>
          </a:endParaRPr>
        </a:p>
      </dgm:t>
    </dgm:pt>
    <dgm:pt modelId="{0DFFFF89-DE3D-8F4C-A772-BC7771DEF92C}" type="parTrans" cxnId="{2FF091DC-2BE0-6448-8938-4ED2BBAB7930}">
      <dgm:prSet/>
      <dgm:spPr/>
      <dgm:t>
        <a:bodyPr/>
        <a:lstStyle/>
        <a:p>
          <a:endParaRPr lang="en-US"/>
        </a:p>
      </dgm:t>
    </dgm:pt>
    <dgm:pt modelId="{90E3CD08-FD0B-8440-8B54-D20297229725}" type="sibTrans" cxnId="{2FF091DC-2BE0-6448-8938-4ED2BBAB7930}">
      <dgm:prSet/>
      <dgm:spPr/>
      <dgm:t>
        <a:bodyPr/>
        <a:lstStyle/>
        <a:p>
          <a:endParaRPr lang="en-US"/>
        </a:p>
      </dgm:t>
    </dgm:pt>
    <dgm:pt modelId="{7C35B1E5-3652-8C4D-8363-CAA257859B12}">
      <dgm:prSet phldrT="[Text]" custT="1"/>
      <dgm:spPr/>
      <dgm:t>
        <a:bodyPr/>
        <a:lstStyle/>
        <a:p>
          <a:r>
            <a:rPr lang="en-US" sz="2000" b="1" dirty="0" smtClean="0">
              <a:solidFill>
                <a:schemeClr val="tx1"/>
              </a:solidFill>
              <a:latin typeface="Century Gothic"/>
              <a:cs typeface="Century Gothic"/>
            </a:rPr>
            <a:t>2011.21: </a:t>
          </a:r>
          <a:r>
            <a:rPr lang="en-US" sz="2000" dirty="0" smtClean="0">
              <a:solidFill>
                <a:schemeClr val="tx1"/>
              </a:solidFill>
              <a:latin typeface="Century Gothic"/>
              <a:cs typeface="Century Gothic"/>
            </a:rPr>
            <a:t>ARIN Online User Interface</a:t>
          </a:r>
          <a:endParaRPr lang="en-US" sz="2000" dirty="0">
            <a:solidFill>
              <a:schemeClr val="tx1"/>
            </a:solidFill>
            <a:latin typeface="Century Gothic"/>
            <a:cs typeface="Century Gothic"/>
          </a:endParaRPr>
        </a:p>
      </dgm:t>
    </dgm:pt>
    <dgm:pt modelId="{5C80D734-F63D-BE49-A6E6-75D2FCAAB872}" type="parTrans" cxnId="{51D20477-044A-C649-A113-085FA06AF3BC}">
      <dgm:prSet/>
      <dgm:spPr/>
      <dgm:t>
        <a:bodyPr/>
        <a:lstStyle/>
        <a:p>
          <a:endParaRPr lang="en-US"/>
        </a:p>
      </dgm:t>
    </dgm:pt>
    <dgm:pt modelId="{4D58D99A-CC7C-7F48-A1FF-750CDBE9CFDA}" type="sibTrans" cxnId="{51D20477-044A-C649-A113-085FA06AF3BC}">
      <dgm:prSet/>
      <dgm:spPr/>
      <dgm:t>
        <a:bodyPr/>
        <a:lstStyle/>
        <a:p>
          <a:endParaRPr lang="en-US"/>
        </a:p>
      </dgm:t>
    </dgm:pt>
    <dgm:pt modelId="{987A6D42-F16B-904D-8049-87E584B09A21}">
      <dgm:prSet phldrT="[Text]" custT="1"/>
      <dgm:spPr/>
      <dgm:t>
        <a:bodyPr/>
        <a:lstStyle/>
        <a:p>
          <a:r>
            <a:rPr lang="en-US" sz="2000" b="1" dirty="0" smtClean="0">
              <a:solidFill>
                <a:schemeClr val="tx1"/>
              </a:solidFill>
              <a:latin typeface="Century Gothic"/>
              <a:cs typeface="Century Gothic"/>
            </a:rPr>
            <a:t>2011.17: </a:t>
          </a:r>
          <a:r>
            <a:rPr lang="en-US" sz="2000" dirty="0" smtClean="0">
              <a:solidFill>
                <a:schemeClr val="tx1"/>
              </a:solidFill>
              <a:latin typeface="Century Gothic"/>
              <a:cs typeface="Century Gothic"/>
            </a:rPr>
            <a:t>ARIN Online User Interface</a:t>
          </a:r>
          <a:endParaRPr lang="en-US" sz="2000" dirty="0">
            <a:solidFill>
              <a:schemeClr val="tx1"/>
            </a:solidFill>
            <a:latin typeface="Century Gothic"/>
            <a:cs typeface="Century Gothic"/>
          </a:endParaRPr>
        </a:p>
      </dgm:t>
    </dgm:pt>
    <dgm:pt modelId="{F88767C8-76A8-4249-A98C-AE91114A9EBB}" type="parTrans" cxnId="{C104FABC-6CE6-1D47-8944-EEB138CF1DD2}">
      <dgm:prSet/>
      <dgm:spPr/>
      <dgm:t>
        <a:bodyPr/>
        <a:lstStyle/>
        <a:p>
          <a:endParaRPr lang="en-US"/>
        </a:p>
      </dgm:t>
    </dgm:pt>
    <dgm:pt modelId="{DA860BC1-F870-F84D-8476-EC4906FABAB0}" type="sibTrans" cxnId="{C104FABC-6CE6-1D47-8944-EEB138CF1DD2}">
      <dgm:prSet/>
      <dgm:spPr/>
      <dgm:t>
        <a:bodyPr/>
        <a:lstStyle/>
        <a:p>
          <a:endParaRPr lang="en-US"/>
        </a:p>
      </dgm:t>
    </dgm:pt>
    <dgm:pt modelId="{DC34A8AE-5304-9E41-B68C-CBC5CFB5C4AE}">
      <dgm:prSet custT="1"/>
      <dgm:spPr/>
      <dgm:t>
        <a:bodyPr/>
        <a:lstStyle/>
        <a:p>
          <a:r>
            <a:rPr lang="en-US" sz="2000" b="1" dirty="0" smtClean="0">
              <a:solidFill>
                <a:schemeClr val="tx1"/>
              </a:solidFill>
              <a:latin typeface="Century Gothic"/>
              <a:cs typeface="Century Gothic"/>
            </a:rPr>
            <a:t>2011.7: </a:t>
          </a:r>
          <a:r>
            <a:rPr lang="en-US" sz="2000" dirty="0" smtClean="0">
              <a:solidFill>
                <a:schemeClr val="tx1"/>
              </a:solidFill>
              <a:latin typeface="Century Gothic"/>
              <a:cs typeface="Century Gothic"/>
            </a:rPr>
            <a:t>Display Agreements Associated with ORGs</a:t>
          </a:r>
          <a:endParaRPr lang="en-US" sz="2000" dirty="0">
            <a:solidFill>
              <a:schemeClr val="tx1"/>
            </a:solidFill>
            <a:latin typeface="Century Gothic"/>
            <a:cs typeface="Century Gothic"/>
          </a:endParaRPr>
        </a:p>
      </dgm:t>
    </dgm:pt>
    <dgm:pt modelId="{BAA3099B-EFB5-FF48-B636-EBE51B4DD840}" type="parTrans" cxnId="{DF29A9E7-5CDB-7D4A-A1D7-2CBF409736CD}">
      <dgm:prSet/>
      <dgm:spPr/>
      <dgm:t>
        <a:bodyPr/>
        <a:lstStyle/>
        <a:p>
          <a:endParaRPr lang="en-US"/>
        </a:p>
      </dgm:t>
    </dgm:pt>
    <dgm:pt modelId="{BEC96503-E7E1-0B45-9A44-825213722CAE}" type="sibTrans" cxnId="{DF29A9E7-5CDB-7D4A-A1D7-2CBF409736CD}">
      <dgm:prSet/>
      <dgm:spPr/>
      <dgm:t>
        <a:bodyPr/>
        <a:lstStyle/>
        <a:p>
          <a:endParaRPr lang="en-US"/>
        </a:p>
      </dgm:t>
    </dgm:pt>
    <dgm:pt modelId="{5181157F-39D9-224C-A325-43FC093D1CA3}">
      <dgm:prSet custT="1"/>
      <dgm:spPr/>
      <dgm:t>
        <a:bodyPr/>
        <a:lstStyle/>
        <a:p>
          <a:r>
            <a:rPr lang="en-US" sz="2000" b="1" dirty="0" smtClean="0">
              <a:solidFill>
                <a:schemeClr val="tx1"/>
              </a:solidFill>
              <a:latin typeface="Century Gothic"/>
              <a:cs typeface="Century Gothic"/>
            </a:rPr>
            <a:t>2010.7: </a:t>
          </a:r>
          <a:r>
            <a:rPr lang="en-US" sz="2000" dirty="0" smtClean="0">
              <a:solidFill>
                <a:schemeClr val="tx1"/>
              </a:solidFill>
              <a:latin typeface="Century Gothic"/>
              <a:cs typeface="Century Gothic"/>
            </a:rPr>
            <a:t>IP WHOIS Community Problem Reporting System</a:t>
          </a:r>
          <a:endParaRPr lang="en-US" sz="2000" dirty="0">
            <a:solidFill>
              <a:schemeClr val="tx1"/>
            </a:solidFill>
            <a:latin typeface="Century Gothic"/>
            <a:cs typeface="Century Gothic"/>
          </a:endParaRPr>
        </a:p>
      </dgm:t>
    </dgm:pt>
    <dgm:pt modelId="{A468FA3E-FA2C-5442-92AD-E4D840F2F087}" type="parTrans" cxnId="{F1AA9A0F-A316-6C43-955F-377FF8E28644}">
      <dgm:prSet/>
      <dgm:spPr/>
      <dgm:t>
        <a:bodyPr/>
        <a:lstStyle/>
        <a:p>
          <a:endParaRPr lang="en-US"/>
        </a:p>
      </dgm:t>
    </dgm:pt>
    <dgm:pt modelId="{8D0D62BA-A03C-3442-B147-7FAE424A002B}" type="sibTrans" cxnId="{F1AA9A0F-A316-6C43-955F-377FF8E28644}">
      <dgm:prSet/>
      <dgm:spPr/>
      <dgm:t>
        <a:bodyPr/>
        <a:lstStyle/>
        <a:p>
          <a:endParaRPr lang="en-US"/>
        </a:p>
      </dgm:t>
    </dgm:pt>
    <dgm:pt modelId="{CE7AF4B7-C161-8B4A-9340-AC7E4FDAEBF8}" type="pres">
      <dgm:prSet presAssocID="{B946E309-F6E4-E940-92CA-16CCCC10311B}" presName="diagram" presStyleCnt="0">
        <dgm:presLayoutVars>
          <dgm:dir/>
          <dgm:resizeHandles val="exact"/>
        </dgm:presLayoutVars>
      </dgm:prSet>
      <dgm:spPr/>
      <dgm:t>
        <a:bodyPr/>
        <a:lstStyle/>
        <a:p>
          <a:endParaRPr lang="en-US"/>
        </a:p>
      </dgm:t>
    </dgm:pt>
    <dgm:pt modelId="{E52F8854-AECC-5245-8264-58CF045316FC}" type="pres">
      <dgm:prSet presAssocID="{10F5DE09-752C-9343-AB1D-531A6863012A}" presName="node" presStyleLbl="node1" presStyleIdx="0" presStyleCnt="7" custLinFactNeighborY="-45988">
        <dgm:presLayoutVars>
          <dgm:bulletEnabled val="1"/>
        </dgm:presLayoutVars>
      </dgm:prSet>
      <dgm:spPr/>
      <dgm:t>
        <a:bodyPr/>
        <a:lstStyle/>
        <a:p>
          <a:endParaRPr lang="en-US"/>
        </a:p>
      </dgm:t>
    </dgm:pt>
    <dgm:pt modelId="{003D5C59-FFE0-9B4E-85A7-4C17A6FA2C68}" type="pres">
      <dgm:prSet presAssocID="{BADFBD36-01C4-4A44-BF51-E6EA16125845}" presName="sibTrans" presStyleCnt="0"/>
      <dgm:spPr/>
    </dgm:pt>
    <dgm:pt modelId="{F61C5810-87B5-B741-B403-F1B3360EBBFF}" type="pres">
      <dgm:prSet presAssocID="{52F5D238-695F-8345-8160-D1A3FD7FC4EC}" presName="node" presStyleLbl="node1" presStyleIdx="1" presStyleCnt="7" custLinFactNeighborX="823" custLinFactNeighborY="-45988">
        <dgm:presLayoutVars>
          <dgm:bulletEnabled val="1"/>
        </dgm:presLayoutVars>
      </dgm:prSet>
      <dgm:spPr/>
      <dgm:t>
        <a:bodyPr/>
        <a:lstStyle/>
        <a:p>
          <a:endParaRPr lang="en-US"/>
        </a:p>
      </dgm:t>
    </dgm:pt>
    <dgm:pt modelId="{BE7357D4-1334-C642-9FB3-723255C53D28}" type="pres">
      <dgm:prSet presAssocID="{748D9E99-2111-0845-969D-3C7E677DF892}" presName="sibTrans" presStyleCnt="0"/>
      <dgm:spPr/>
    </dgm:pt>
    <dgm:pt modelId="{75D26912-D46D-7046-B077-DA1346D8A479}" type="pres">
      <dgm:prSet presAssocID="{2DF2EC11-8CBB-4B42-86C4-3BAB6AF32D9D}" presName="node" presStyleLbl="node1" presStyleIdx="2" presStyleCnt="7" custLinFactNeighborX="0" custLinFactNeighborY="-45988">
        <dgm:presLayoutVars>
          <dgm:bulletEnabled val="1"/>
        </dgm:presLayoutVars>
      </dgm:prSet>
      <dgm:spPr/>
      <dgm:t>
        <a:bodyPr/>
        <a:lstStyle/>
        <a:p>
          <a:endParaRPr lang="en-US"/>
        </a:p>
      </dgm:t>
    </dgm:pt>
    <dgm:pt modelId="{5371F271-C907-754C-8276-ADDC0A758FF2}" type="pres">
      <dgm:prSet presAssocID="{90E3CD08-FD0B-8440-8B54-D20297229725}" presName="sibTrans" presStyleCnt="0"/>
      <dgm:spPr/>
    </dgm:pt>
    <dgm:pt modelId="{EFD88D08-3B7B-A647-8631-FE0506C57724}" type="pres">
      <dgm:prSet presAssocID="{7C35B1E5-3652-8C4D-8363-CAA257859B12}" presName="node" presStyleLbl="node1" presStyleIdx="3" presStyleCnt="7" custLinFactNeighborX="859" custLinFactNeighborY="-5167">
        <dgm:presLayoutVars>
          <dgm:bulletEnabled val="1"/>
        </dgm:presLayoutVars>
      </dgm:prSet>
      <dgm:spPr/>
      <dgm:t>
        <a:bodyPr/>
        <a:lstStyle/>
        <a:p>
          <a:endParaRPr lang="en-US"/>
        </a:p>
      </dgm:t>
    </dgm:pt>
    <dgm:pt modelId="{A9FE117D-C597-8742-971E-F5DD16FBB9BE}" type="pres">
      <dgm:prSet presAssocID="{4D58D99A-CC7C-7F48-A1FF-750CDBE9CFDA}" presName="sibTrans" presStyleCnt="0"/>
      <dgm:spPr/>
    </dgm:pt>
    <dgm:pt modelId="{FE1720E3-CB63-914E-B813-EA5276DF7C6B}" type="pres">
      <dgm:prSet presAssocID="{987A6D42-F16B-904D-8049-87E584B09A21}" presName="node" presStyleLbl="node1" presStyleIdx="4" presStyleCnt="7" custLinFactNeighborX="1103" custLinFactNeighborY="-7565">
        <dgm:presLayoutVars>
          <dgm:bulletEnabled val="1"/>
        </dgm:presLayoutVars>
      </dgm:prSet>
      <dgm:spPr/>
      <dgm:t>
        <a:bodyPr/>
        <a:lstStyle/>
        <a:p>
          <a:endParaRPr lang="en-US"/>
        </a:p>
      </dgm:t>
    </dgm:pt>
    <dgm:pt modelId="{3034FFAC-9484-3046-9DEE-11E1A585B072}" type="pres">
      <dgm:prSet presAssocID="{DA860BC1-F870-F84D-8476-EC4906FABAB0}" presName="sibTrans" presStyleCnt="0"/>
      <dgm:spPr/>
    </dgm:pt>
    <dgm:pt modelId="{8985CC8C-4479-1E4E-AA7C-2C82073C2785}" type="pres">
      <dgm:prSet presAssocID="{DC34A8AE-5304-9E41-B68C-CBC5CFB5C4AE}" presName="node" presStyleLbl="node1" presStyleIdx="5" presStyleCnt="7" custLinFactNeighborX="-1339" custLinFactNeighborY="-5010">
        <dgm:presLayoutVars>
          <dgm:bulletEnabled val="1"/>
        </dgm:presLayoutVars>
      </dgm:prSet>
      <dgm:spPr/>
      <dgm:t>
        <a:bodyPr/>
        <a:lstStyle/>
        <a:p>
          <a:endParaRPr lang="en-US"/>
        </a:p>
      </dgm:t>
    </dgm:pt>
    <dgm:pt modelId="{FBB82AC3-92CC-B646-B8D4-36FA14F976FF}" type="pres">
      <dgm:prSet presAssocID="{BEC96503-E7E1-0B45-9A44-825213722CAE}" presName="sibTrans" presStyleCnt="0"/>
      <dgm:spPr/>
    </dgm:pt>
    <dgm:pt modelId="{CD174577-7683-9341-A77E-3B909C5079E0}" type="pres">
      <dgm:prSet presAssocID="{5181157F-39D9-224C-A325-43FC093D1CA3}" presName="node" presStyleLbl="node1" presStyleIdx="6" presStyleCnt="7" custLinFactNeighborX="3817" custLinFactNeighborY="-11241">
        <dgm:presLayoutVars>
          <dgm:bulletEnabled val="1"/>
        </dgm:presLayoutVars>
      </dgm:prSet>
      <dgm:spPr/>
      <dgm:t>
        <a:bodyPr/>
        <a:lstStyle/>
        <a:p>
          <a:endParaRPr lang="en-US"/>
        </a:p>
      </dgm:t>
    </dgm:pt>
  </dgm:ptLst>
  <dgm:cxnLst>
    <dgm:cxn modelId="{7FE300EE-B783-864E-A221-701107295918}" type="presOf" srcId="{7C35B1E5-3652-8C4D-8363-CAA257859B12}" destId="{EFD88D08-3B7B-A647-8631-FE0506C57724}" srcOrd="0" destOrd="0" presId="urn:microsoft.com/office/officeart/2005/8/layout/default"/>
    <dgm:cxn modelId="{51D20477-044A-C649-A113-085FA06AF3BC}" srcId="{B946E309-F6E4-E940-92CA-16CCCC10311B}" destId="{7C35B1E5-3652-8C4D-8363-CAA257859B12}" srcOrd="3" destOrd="0" parTransId="{5C80D734-F63D-BE49-A6E6-75D2FCAAB872}" sibTransId="{4D58D99A-CC7C-7F48-A1FF-750CDBE9CFDA}"/>
    <dgm:cxn modelId="{470A6EEA-EDA9-5D45-AAAE-0B1E10C2A8C4}" type="presOf" srcId="{5181157F-39D9-224C-A325-43FC093D1CA3}" destId="{CD174577-7683-9341-A77E-3B909C5079E0}" srcOrd="0" destOrd="0" presId="urn:microsoft.com/office/officeart/2005/8/layout/default"/>
    <dgm:cxn modelId="{F1AA9A0F-A316-6C43-955F-377FF8E28644}" srcId="{B946E309-F6E4-E940-92CA-16CCCC10311B}" destId="{5181157F-39D9-224C-A325-43FC093D1CA3}" srcOrd="6" destOrd="0" parTransId="{A468FA3E-FA2C-5442-92AD-E4D840F2F087}" sibTransId="{8D0D62BA-A03C-3442-B147-7FAE424A002B}"/>
    <dgm:cxn modelId="{BECEFD07-5041-9343-BDD3-5AC3D1C547C6}" type="presOf" srcId="{52F5D238-695F-8345-8160-D1A3FD7FC4EC}" destId="{F61C5810-87B5-B741-B403-F1B3360EBBFF}" srcOrd="0" destOrd="0" presId="urn:microsoft.com/office/officeart/2005/8/layout/default"/>
    <dgm:cxn modelId="{C104FABC-6CE6-1D47-8944-EEB138CF1DD2}" srcId="{B946E309-F6E4-E940-92CA-16CCCC10311B}" destId="{987A6D42-F16B-904D-8049-87E584B09A21}" srcOrd="4" destOrd="0" parTransId="{F88767C8-76A8-4249-A98C-AE91114A9EBB}" sibTransId="{DA860BC1-F870-F84D-8476-EC4906FABAB0}"/>
    <dgm:cxn modelId="{706C75C3-9DC2-5348-AF6A-4CE6EDD1129F}" type="presOf" srcId="{DC34A8AE-5304-9E41-B68C-CBC5CFB5C4AE}" destId="{8985CC8C-4479-1E4E-AA7C-2C82073C2785}" srcOrd="0" destOrd="0" presId="urn:microsoft.com/office/officeart/2005/8/layout/default"/>
    <dgm:cxn modelId="{ABF2AC23-DEE0-C842-A8E4-8A093CCD164E}" srcId="{B946E309-F6E4-E940-92CA-16CCCC10311B}" destId="{52F5D238-695F-8345-8160-D1A3FD7FC4EC}" srcOrd="1" destOrd="0" parTransId="{E97B9731-DFAB-AF49-99F0-2BEEF1A43C0B}" sibTransId="{748D9E99-2111-0845-969D-3C7E677DF892}"/>
    <dgm:cxn modelId="{25815ECE-F3F0-514B-B5F1-2623A8FDED47}" type="presOf" srcId="{987A6D42-F16B-904D-8049-87E584B09A21}" destId="{FE1720E3-CB63-914E-B813-EA5276DF7C6B}" srcOrd="0" destOrd="0" presId="urn:microsoft.com/office/officeart/2005/8/layout/default"/>
    <dgm:cxn modelId="{6BC09445-07F6-D34C-B2E4-CB1C403C3F6E}" type="presOf" srcId="{10F5DE09-752C-9343-AB1D-531A6863012A}" destId="{E52F8854-AECC-5245-8264-58CF045316FC}" srcOrd="0" destOrd="0" presId="urn:microsoft.com/office/officeart/2005/8/layout/default"/>
    <dgm:cxn modelId="{5D55746D-4FB6-1F42-AAE2-ADDA1541CCE4}" type="presOf" srcId="{2DF2EC11-8CBB-4B42-86C4-3BAB6AF32D9D}" destId="{75D26912-D46D-7046-B077-DA1346D8A479}" srcOrd="0" destOrd="0" presId="urn:microsoft.com/office/officeart/2005/8/layout/default"/>
    <dgm:cxn modelId="{42C0AB30-BDC3-C244-B663-012C70284C3A}" srcId="{B946E309-F6E4-E940-92CA-16CCCC10311B}" destId="{10F5DE09-752C-9343-AB1D-531A6863012A}" srcOrd="0" destOrd="0" parTransId="{7EFF40A4-239C-2043-A4E1-198F55CCC703}" sibTransId="{BADFBD36-01C4-4A44-BF51-E6EA16125845}"/>
    <dgm:cxn modelId="{DF29A9E7-5CDB-7D4A-A1D7-2CBF409736CD}" srcId="{B946E309-F6E4-E940-92CA-16CCCC10311B}" destId="{DC34A8AE-5304-9E41-B68C-CBC5CFB5C4AE}" srcOrd="5" destOrd="0" parTransId="{BAA3099B-EFB5-FF48-B636-EBE51B4DD840}" sibTransId="{BEC96503-E7E1-0B45-9A44-825213722CAE}"/>
    <dgm:cxn modelId="{304C1B54-D6E0-2141-ABD7-A0C50B976962}" type="presOf" srcId="{B946E309-F6E4-E940-92CA-16CCCC10311B}" destId="{CE7AF4B7-C161-8B4A-9340-AC7E4FDAEBF8}" srcOrd="0" destOrd="0" presId="urn:microsoft.com/office/officeart/2005/8/layout/default"/>
    <dgm:cxn modelId="{2FF091DC-2BE0-6448-8938-4ED2BBAB7930}" srcId="{B946E309-F6E4-E940-92CA-16CCCC10311B}" destId="{2DF2EC11-8CBB-4B42-86C4-3BAB6AF32D9D}" srcOrd="2" destOrd="0" parTransId="{0DFFFF89-DE3D-8F4C-A772-BC7771DEF92C}" sibTransId="{90E3CD08-FD0B-8440-8B54-D20297229725}"/>
    <dgm:cxn modelId="{23B5CF31-44E5-A749-8D6E-1D51A9AC473A}" type="presParOf" srcId="{CE7AF4B7-C161-8B4A-9340-AC7E4FDAEBF8}" destId="{E52F8854-AECC-5245-8264-58CF045316FC}" srcOrd="0" destOrd="0" presId="urn:microsoft.com/office/officeart/2005/8/layout/default"/>
    <dgm:cxn modelId="{76312890-9A35-F741-92CC-158B9DD1DCF3}" type="presParOf" srcId="{CE7AF4B7-C161-8B4A-9340-AC7E4FDAEBF8}" destId="{003D5C59-FFE0-9B4E-85A7-4C17A6FA2C68}" srcOrd="1" destOrd="0" presId="urn:microsoft.com/office/officeart/2005/8/layout/default"/>
    <dgm:cxn modelId="{5EFFCE9A-9344-994A-98A3-B49761280DE4}" type="presParOf" srcId="{CE7AF4B7-C161-8B4A-9340-AC7E4FDAEBF8}" destId="{F61C5810-87B5-B741-B403-F1B3360EBBFF}" srcOrd="2" destOrd="0" presId="urn:microsoft.com/office/officeart/2005/8/layout/default"/>
    <dgm:cxn modelId="{305F36CB-00E7-E24B-AC98-74D641A98335}" type="presParOf" srcId="{CE7AF4B7-C161-8B4A-9340-AC7E4FDAEBF8}" destId="{BE7357D4-1334-C642-9FB3-723255C53D28}" srcOrd="3" destOrd="0" presId="urn:microsoft.com/office/officeart/2005/8/layout/default"/>
    <dgm:cxn modelId="{C0949013-7726-1F41-8A4A-0D19B8259179}" type="presParOf" srcId="{CE7AF4B7-C161-8B4A-9340-AC7E4FDAEBF8}" destId="{75D26912-D46D-7046-B077-DA1346D8A479}" srcOrd="4" destOrd="0" presId="urn:microsoft.com/office/officeart/2005/8/layout/default"/>
    <dgm:cxn modelId="{E9CA9E2F-62CC-7F48-AAE6-E1548AD05FE6}" type="presParOf" srcId="{CE7AF4B7-C161-8B4A-9340-AC7E4FDAEBF8}" destId="{5371F271-C907-754C-8276-ADDC0A758FF2}" srcOrd="5" destOrd="0" presId="urn:microsoft.com/office/officeart/2005/8/layout/default"/>
    <dgm:cxn modelId="{7F5204F8-05AA-F442-8E38-DE0B4319D43B}" type="presParOf" srcId="{CE7AF4B7-C161-8B4A-9340-AC7E4FDAEBF8}" destId="{EFD88D08-3B7B-A647-8631-FE0506C57724}" srcOrd="6" destOrd="0" presId="urn:microsoft.com/office/officeart/2005/8/layout/default"/>
    <dgm:cxn modelId="{1FDE0D10-CAC5-C145-861D-63B9CBEA4C9F}" type="presParOf" srcId="{CE7AF4B7-C161-8B4A-9340-AC7E4FDAEBF8}" destId="{A9FE117D-C597-8742-971E-F5DD16FBB9BE}" srcOrd="7" destOrd="0" presId="urn:microsoft.com/office/officeart/2005/8/layout/default"/>
    <dgm:cxn modelId="{C0A35900-7FD7-E94A-9295-5C5E27B2DAE8}" type="presParOf" srcId="{CE7AF4B7-C161-8B4A-9340-AC7E4FDAEBF8}" destId="{FE1720E3-CB63-914E-B813-EA5276DF7C6B}" srcOrd="8" destOrd="0" presId="urn:microsoft.com/office/officeart/2005/8/layout/default"/>
    <dgm:cxn modelId="{DCE1FC69-DD9B-5A4D-8EAC-3B13978C93E1}" type="presParOf" srcId="{CE7AF4B7-C161-8B4A-9340-AC7E4FDAEBF8}" destId="{3034FFAC-9484-3046-9DEE-11E1A585B072}" srcOrd="9" destOrd="0" presId="urn:microsoft.com/office/officeart/2005/8/layout/default"/>
    <dgm:cxn modelId="{017E30E9-190C-0D41-A524-1B6DA391C7BA}" type="presParOf" srcId="{CE7AF4B7-C161-8B4A-9340-AC7E4FDAEBF8}" destId="{8985CC8C-4479-1E4E-AA7C-2C82073C2785}" srcOrd="10" destOrd="0" presId="urn:microsoft.com/office/officeart/2005/8/layout/default"/>
    <dgm:cxn modelId="{89D46C36-FCD3-8047-9128-0C011736B3B6}" type="presParOf" srcId="{CE7AF4B7-C161-8B4A-9340-AC7E4FDAEBF8}" destId="{FBB82AC3-92CC-B646-B8D4-36FA14F976FF}" srcOrd="11" destOrd="0" presId="urn:microsoft.com/office/officeart/2005/8/layout/default"/>
    <dgm:cxn modelId="{F2D1C097-2F7B-E048-A7E2-4001643E8C5A}" type="presParOf" srcId="{CE7AF4B7-C161-8B4A-9340-AC7E4FDAEBF8}" destId="{CD174577-7683-9341-A77E-3B909C5079E0}"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F4B6C-27AD-0E49-AFAE-E9D8F386F583}">
      <dsp:nvSpPr>
        <dsp:cNvPr id="0" name=""/>
        <dsp:cNvSpPr/>
      </dsp:nvSpPr>
      <dsp:spPr>
        <a:xfrm>
          <a:off x="356753" y="117495"/>
          <a:ext cx="7516093" cy="453039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smtClean="0">
              <a:solidFill>
                <a:schemeClr val="tx1"/>
              </a:solidFill>
              <a:latin typeface="Century Gothic"/>
              <a:cs typeface="Century Gothic"/>
            </a:rPr>
            <a:t>Seven active suggestions were included in the Open Suggestion Review period, part of the recently revised ARIN Consultation and Suggestion Process., The ARIN community was asked to review the following suggestions and on the </a:t>
          </a:r>
          <a:r>
            <a:rPr lang="en-US" sz="2400" b="1" u="sng" kern="1200" dirty="0" err="1" smtClean="0">
              <a:solidFill>
                <a:schemeClr val="tx1"/>
              </a:solidFill>
              <a:latin typeface="Century Gothic"/>
              <a:cs typeface="Century Gothic"/>
            </a:rPr>
            <a:t>arin</a:t>
          </a:r>
          <a:r>
            <a:rPr lang="en-US" sz="2400" b="1" u="sng" kern="1200" dirty="0" smtClean="0">
              <a:solidFill>
                <a:schemeClr val="tx1"/>
              </a:solidFill>
              <a:latin typeface="Century Gothic"/>
              <a:cs typeface="Century Gothic"/>
            </a:rPr>
            <a:t>-consult</a:t>
          </a:r>
          <a:r>
            <a:rPr lang="en-US" sz="2400" kern="1200" dirty="0" smtClean="0">
              <a:solidFill>
                <a:schemeClr val="tx1"/>
              </a:solidFill>
              <a:latin typeface="Century Gothic"/>
              <a:cs typeface="Century Gothic"/>
            </a:rPr>
            <a:t> mailing list:                             				</a:t>
          </a:r>
        </a:p>
        <a:p>
          <a:pPr lvl="0" algn="l" defTabSz="1066800" rtl="0">
            <a:lnSpc>
              <a:spcPct val="90000"/>
            </a:lnSpc>
            <a:spcBef>
              <a:spcPct val="0"/>
            </a:spcBef>
            <a:spcAft>
              <a:spcPct val="35000"/>
            </a:spcAft>
          </a:pPr>
          <a:r>
            <a:rPr lang="en-US" sz="2200" i="1" kern="1200" dirty="0" smtClean="0">
              <a:solidFill>
                <a:schemeClr val="tx1"/>
              </a:solidFill>
              <a:latin typeface="Century Gothic"/>
              <a:cs typeface="Century Gothic"/>
            </a:rPr>
            <a:t>1. Comment on the merits of each - (</a:t>
          </a:r>
          <a:r>
            <a:rPr lang="en-US" sz="2200" i="1" kern="1200" dirty="0" err="1" smtClean="0">
              <a:solidFill>
                <a:schemeClr val="tx1"/>
              </a:solidFill>
              <a:latin typeface="Century Gothic"/>
              <a:cs typeface="Century Gothic"/>
            </a:rPr>
            <a:t>eg</a:t>
          </a:r>
          <a:r>
            <a:rPr lang="en-US" sz="2200" i="1" kern="1200" dirty="0" smtClean="0">
              <a:solidFill>
                <a:schemeClr val="tx1"/>
              </a:solidFill>
              <a:latin typeface="Century Gothic"/>
              <a:cs typeface="Century Gothic"/>
            </a:rPr>
            <a:t>. Worth doing, not worth the effort, must have, etc.)                    </a:t>
          </a:r>
        </a:p>
        <a:p>
          <a:pPr lvl="0" algn="l" defTabSz="1066800" rtl="0">
            <a:lnSpc>
              <a:spcPct val="90000"/>
            </a:lnSpc>
            <a:spcBef>
              <a:spcPct val="0"/>
            </a:spcBef>
            <a:spcAft>
              <a:spcPct val="35000"/>
            </a:spcAft>
          </a:pPr>
          <a:r>
            <a:rPr lang="en-US" sz="2200" i="1" kern="1200" dirty="0" smtClean="0">
              <a:solidFill>
                <a:schemeClr val="tx1"/>
              </a:solidFill>
              <a:latin typeface="Century Gothic"/>
              <a:cs typeface="Century Gothic"/>
            </a:rPr>
            <a:t>2. Rank them in order of preference for  potential implementation. </a:t>
          </a:r>
        </a:p>
        <a:p>
          <a:pPr lvl="0" algn="l" defTabSz="1066800" rtl="0">
            <a:lnSpc>
              <a:spcPct val="90000"/>
            </a:lnSpc>
            <a:spcBef>
              <a:spcPct val="0"/>
            </a:spcBef>
            <a:spcAft>
              <a:spcPct val="35000"/>
            </a:spcAft>
          </a:pPr>
          <a:r>
            <a:rPr lang="en-US" sz="2200" b="1" kern="1200" dirty="0" smtClean="0">
              <a:solidFill>
                <a:schemeClr val="tx1"/>
              </a:solidFill>
              <a:latin typeface="Century Gothic"/>
              <a:cs typeface="Century Gothic"/>
            </a:rPr>
            <a:t>We are soliciting here at ARIN XXIX to get feedback.</a:t>
          </a:r>
          <a:endParaRPr lang="en-US" sz="2200" b="1" kern="1200" dirty="0">
            <a:solidFill>
              <a:schemeClr val="tx1"/>
            </a:solidFill>
            <a:latin typeface="Century Gothic"/>
            <a:cs typeface="Century Gothic"/>
          </a:endParaRPr>
        </a:p>
      </dsp:txBody>
      <dsp:txXfrm>
        <a:off x="356753" y="117495"/>
        <a:ext cx="7516093" cy="4530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F8854-AECC-5245-8264-58CF045316FC}">
      <dsp:nvSpPr>
        <dsp:cNvPr id="0" name=""/>
        <dsp:cNvSpPr/>
      </dsp:nvSpPr>
      <dsp:spPr>
        <a:xfrm>
          <a:off x="173593" y="0"/>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2012.2: </a:t>
          </a:r>
          <a:r>
            <a:rPr lang="en-US" sz="2000" kern="1200" dirty="0" smtClean="0">
              <a:solidFill>
                <a:schemeClr val="tx1"/>
              </a:solidFill>
              <a:latin typeface="Century Gothic"/>
              <a:cs typeface="Century Gothic"/>
            </a:rPr>
            <a:t>Web-Based </a:t>
          </a:r>
          <a:r>
            <a:rPr lang="en-US" sz="2000" kern="1200" dirty="0" err="1" smtClean="0">
              <a:solidFill>
                <a:schemeClr val="tx1"/>
              </a:solidFill>
              <a:latin typeface="Century Gothic"/>
              <a:cs typeface="Century Gothic"/>
            </a:rPr>
            <a:t>Whois</a:t>
          </a:r>
          <a:r>
            <a:rPr lang="en-US" sz="2000" kern="1200" dirty="0" smtClean="0">
              <a:solidFill>
                <a:schemeClr val="tx1"/>
              </a:solidFill>
              <a:latin typeface="Century Gothic"/>
              <a:cs typeface="Century Gothic"/>
            </a:rPr>
            <a:t> Results Improvement</a:t>
          </a:r>
          <a:endParaRPr lang="en-US" sz="2000" kern="1200" dirty="0">
            <a:solidFill>
              <a:schemeClr val="tx1"/>
            </a:solidFill>
            <a:latin typeface="Century Gothic"/>
            <a:cs typeface="Century Gothic"/>
          </a:endParaRPr>
        </a:p>
      </dsp:txBody>
      <dsp:txXfrm>
        <a:off x="173593" y="0"/>
        <a:ext cx="2463254" cy="1477952"/>
      </dsp:txXfrm>
    </dsp:sp>
    <dsp:sp modelId="{F61C5810-87B5-B741-B403-F1B3360EBBFF}">
      <dsp:nvSpPr>
        <dsp:cNvPr id="0" name=""/>
        <dsp:cNvSpPr/>
      </dsp:nvSpPr>
      <dsp:spPr>
        <a:xfrm>
          <a:off x="2903445" y="0"/>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2012.1: </a:t>
          </a:r>
          <a:r>
            <a:rPr lang="en-US" sz="2000" kern="1200" dirty="0" smtClean="0">
              <a:solidFill>
                <a:schemeClr val="tx1"/>
              </a:solidFill>
              <a:latin typeface="Century Gothic"/>
              <a:cs typeface="Century Gothic"/>
            </a:rPr>
            <a:t>Restore some Email Functionality</a:t>
          </a:r>
          <a:endParaRPr lang="en-US" sz="2000" kern="1200" dirty="0">
            <a:solidFill>
              <a:schemeClr val="tx1"/>
            </a:solidFill>
            <a:latin typeface="Century Gothic"/>
            <a:cs typeface="Century Gothic"/>
          </a:endParaRPr>
        </a:p>
      </dsp:txBody>
      <dsp:txXfrm>
        <a:off x="2903445" y="0"/>
        <a:ext cx="2463254" cy="1477952"/>
      </dsp:txXfrm>
    </dsp:sp>
    <dsp:sp modelId="{75D26912-D46D-7046-B077-DA1346D8A479}">
      <dsp:nvSpPr>
        <dsp:cNvPr id="0" name=""/>
        <dsp:cNvSpPr/>
      </dsp:nvSpPr>
      <dsp:spPr>
        <a:xfrm>
          <a:off x="5592752" y="0"/>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2011.29: </a:t>
          </a:r>
          <a:r>
            <a:rPr lang="en-US" sz="2000" kern="1200" dirty="0" smtClean="0">
              <a:solidFill>
                <a:schemeClr val="tx1"/>
              </a:solidFill>
              <a:latin typeface="Century Gothic"/>
              <a:cs typeface="Century Gothic"/>
            </a:rPr>
            <a:t>Add links to Query Response   </a:t>
          </a:r>
          <a:endParaRPr lang="en-US" sz="2000" kern="1200" dirty="0">
            <a:solidFill>
              <a:schemeClr val="tx1"/>
            </a:solidFill>
            <a:latin typeface="Century Gothic"/>
            <a:cs typeface="Century Gothic"/>
          </a:endParaRPr>
        </a:p>
      </dsp:txBody>
      <dsp:txXfrm>
        <a:off x="5592752" y="0"/>
        <a:ext cx="2463254" cy="1477952"/>
      </dsp:txXfrm>
    </dsp:sp>
    <dsp:sp modelId="{EFD88D08-3B7B-A647-8631-FE0506C57724}">
      <dsp:nvSpPr>
        <dsp:cNvPr id="0" name=""/>
        <dsp:cNvSpPr/>
      </dsp:nvSpPr>
      <dsp:spPr>
        <a:xfrm>
          <a:off x="194752" y="1651102"/>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2011.21: </a:t>
          </a:r>
          <a:r>
            <a:rPr lang="en-US" sz="2000" kern="1200" dirty="0" smtClean="0">
              <a:solidFill>
                <a:schemeClr val="tx1"/>
              </a:solidFill>
              <a:latin typeface="Century Gothic"/>
              <a:cs typeface="Century Gothic"/>
            </a:rPr>
            <a:t>ARIN Online User Interface</a:t>
          </a:r>
          <a:endParaRPr lang="en-US" sz="2000" kern="1200" dirty="0">
            <a:solidFill>
              <a:schemeClr val="tx1"/>
            </a:solidFill>
            <a:latin typeface="Century Gothic"/>
            <a:cs typeface="Century Gothic"/>
          </a:endParaRPr>
        </a:p>
      </dsp:txBody>
      <dsp:txXfrm>
        <a:off x="194752" y="1651102"/>
        <a:ext cx="2463254" cy="1477952"/>
      </dsp:txXfrm>
    </dsp:sp>
    <dsp:sp modelId="{FE1720E3-CB63-914E-B813-EA5276DF7C6B}">
      <dsp:nvSpPr>
        <dsp:cNvPr id="0" name=""/>
        <dsp:cNvSpPr/>
      </dsp:nvSpPr>
      <dsp:spPr>
        <a:xfrm>
          <a:off x="2910342" y="1615661"/>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2011.17: </a:t>
          </a:r>
          <a:r>
            <a:rPr lang="en-US" sz="2000" kern="1200" dirty="0" smtClean="0">
              <a:solidFill>
                <a:schemeClr val="tx1"/>
              </a:solidFill>
              <a:latin typeface="Century Gothic"/>
              <a:cs typeface="Century Gothic"/>
            </a:rPr>
            <a:t>ARIN Online User Interface</a:t>
          </a:r>
          <a:endParaRPr lang="en-US" sz="2000" kern="1200" dirty="0">
            <a:solidFill>
              <a:schemeClr val="tx1"/>
            </a:solidFill>
            <a:latin typeface="Century Gothic"/>
            <a:cs typeface="Century Gothic"/>
          </a:endParaRPr>
        </a:p>
      </dsp:txBody>
      <dsp:txXfrm>
        <a:off x="2910342" y="1615661"/>
        <a:ext cx="2463254" cy="1477952"/>
      </dsp:txXfrm>
    </dsp:sp>
    <dsp:sp modelId="{8985CC8C-4479-1E4E-AA7C-2C82073C2785}">
      <dsp:nvSpPr>
        <dsp:cNvPr id="0" name=""/>
        <dsp:cNvSpPr/>
      </dsp:nvSpPr>
      <dsp:spPr>
        <a:xfrm>
          <a:off x="5559769" y="1653423"/>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2011.7: </a:t>
          </a:r>
          <a:r>
            <a:rPr lang="en-US" sz="2000" kern="1200" dirty="0" smtClean="0">
              <a:solidFill>
                <a:schemeClr val="tx1"/>
              </a:solidFill>
              <a:latin typeface="Century Gothic"/>
              <a:cs typeface="Century Gothic"/>
            </a:rPr>
            <a:t>Display Agreements Associated with ORGs</a:t>
          </a:r>
          <a:endParaRPr lang="en-US" sz="2000" kern="1200" dirty="0">
            <a:solidFill>
              <a:schemeClr val="tx1"/>
            </a:solidFill>
            <a:latin typeface="Century Gothic"/>
            <a:cs typeface="Century Gothic"/>
          </a:endParaRPr>
        </a:p>
      </dsp:txBody>
      <dsp:txXfrm>
        <a:off x="5559769" y="1653423"/>
        <a:ext cx="2463254" cy="1477952"/>
      </dsp:txXfrm>
    </dsp:sp>
    <dsp:sp modelId="{CD174577-7683-9341-A77E-3B909C5079E0}">
      <dsp:nvSpPr>
        <dsp:cNvPr id="0" name=""/>
        <dsp:cNvSpPr/>
      </dsp:nvSpPr>
      <dsp:spPr>
        <a:xfrm>
          <a:off x="2977195" y="3285610"/>
          <a:ext cx="2463254" cy="1477952"/>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entury Gothic"/>
              <a:cs typeface="Century Gothic"/>
            </a:rPr>
            <a:t>2010.7: </a:t>
          </a:r>
          <a:r>
            <a:rPr lang="en-US" sz="2000" kern="1200" dirty="0" smtClean="0">
              <a:solidFill>
                <a:schemeClr val="tx1"/>
              </a:solidFill>
              <a:latin typeface="Century Gothic"/>
              <a:cs typeface="Century Gothic"/>
            </a:rPr>
            <a:t>IP WHOIS Community Problem Reporting System</a:t>
          </a:r>
          <a:endParaRPr lang="en-US" sz="2000" kern="1200" dirty="0">
            <a:solidFill>
              <a:schemeClr val="tx1"/>
            </a:solidFill>
            <a:latin typeface="Century Gothic"/>
            <a:cs typeface="Century Gothic"/>
          </a:endParaRPr>
        </a:p>
      </dsp:txBody>
      <dsp:txXfrm>
        <a:off x="2977195" y="3285610"/>
        <a:ext cx="2463254" cy="147795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62A29C-08C6-DD4B-BF5A-5A5F0B5C34EA}" type="datetimeFigureOut">
              <a:rPr lang="en-US" smtClean="0"/>
              <a:t>4/21/12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2B9BE-2D4C-CD44-A3BF-C912F4904EDD}" type="slidenum">
              <a:rPr lang="en-US" smtClean="0"/>
              <a:t>‹#›</a:t>
            </a:fld>
            <a:endParaRPr lang="en-US"/>
          </a:p>
        </p:txBody>
      </p:sp>
    </p:spTree>
    <p:extLst>
      <p:ext uri="{BB962C8B-B14F-4D97-AF65-F5344CB8AC3E}">
        <p14:creationId xmlns:p14="http://schemas.microsoft.com/office/powerpoint/2010/main" val="2228659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F1197-CF94-EB46-BC99-D392D43CEBFD}" type="datetimeFigureOut">
              <a:rPr lang="en-US" smtClean="0"/>
              <a:t>4/21/12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905444-3B5C-CB4A-988A-EEADFFC2009C}" type="slidenum">
              <a:rPr lang="en-US" smtClean="0"/>
              <a:t>‹#›</a:t>
            </a:fld>
            <a:endParaRPr lang="en-US"/>
          </a:p>
        </p:txBody>
      </p:sp>
    </p:spTree>
    <p:extLst>
      <p:ext uri="{BB962C8B-B14F-4D97-AF65-F5344CB8AC3E}">
        <p14:creationId xmlns:p14="http://schemas.microsoft.com/office/powerpoint/2010/main" val="5648067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
        <p:nvSpPr>
          <p:cNvPr id="2" name="Title 1"/>
          <p:cNvSpPr>
            <a:spLocks noGrp="1"/>
          </p:cNvSpPr>
          <p:nvPr>
            <p:ph type="ctrTitle"/>
          </p:nvPr>
        </p:nvSpPr>
        <p:spPr>
          <a:xfrm>
            <a:off x="685800" y="3787026"/>
            <a:ext cx="7772400" cy="1470025"/>
          </a:xfrm>
        </p:spPr>
        <p:txBody>
          <a:bodyPr>
            <a:normAutofit/>
          </a:bodyPr>
          <a:lstStyle>
            <a:lvl1pPr>
              <a:defRPr sz="4200" b="1"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5631" y="5257051"/>
            <a:ext cx="7256127" cy="1159503"/>
          </a:xfrm>
        </p:spPr>
        <p:txBody>
          <a:bodyPr/>
          <a:lstStyle>
            <a:lvl1pPr marL="0" indent="0" algn="ctr">
              <a:buNone/>
              <a:defRPr>
                <a:solidFill>
                  <a:srgbClr val="FFFFFF"/>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273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2128" y="6173787"/>
            <a:ext cx="440217" cy="365125"/>
          </a:xfrm>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4150275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62" y="0"/>
            <a:ext cx="9150362" cy="6857999"/>
          </a:xfrm>
          <a:prstGeom prst="rect">
            <a:avLst/>
          </a:prstGeom>
        </p:spPr>
      </p:pic>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Gothic"/>
                <a:cs typeface="Century Gothic"/>
              </a:defRPr>
            </a:lvl1pPr>
            <a:lvl2pPr>
              <a:defRPr>
                <a:latin typeface="Century Gothic"/>
                <a:cs typeface="Century Gothic"/>
              </a:defRPr>
            </a:lvl2pPr>
            <a:lvl3pPr>
              <a:defRPr b="1">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2"/>
          </p:nvPr>
        </p:nvSpPr>
        <p:spPr>
          <a:xfrm>
            <a:off x="392128" y="6173787"/>
            <a:ext cx="440217" cy="365125"/>
          </a:xfrm>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139302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0A753-F8FB-2347-AFA5-F3BA184B92E5}" type="slidenum">
              <a:rPr lang="en-US" smtClean="0"/>
              <a:t>‹#›</a:t>
            </a:fld>
            <a:endParaRPr lang="en-US"/>
          </a:p>
        </p:txBody>
      </p:sp>
      <p:sp>
        <p:nvSpPr>
          <p:cNvPr id="7" name="Slide Number Placeholder 5"/>
          <p:cNvSpPr txBox="1">
            <a:spLocks/>
          </p:cNvSpPr>
          <p:nvPr userDrawn="1"/>
        </p:nvSpPr>
        <p:spPr>
          <a:xfrm>
            <a:off x="392128" y="6173787"/>
            <a:ext cx="440217"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F30A753-F8FB-2347-AFA5-F3BA184B92E5}" type="slidenum">
              <a:rPr lang="en-US" smtClean="0"/>
              <a:pPr/>
              <a:t>‹#›</a:t>
            </a:fld>
            <a:endParaRPr lang="en-US"/>
          </a:p>
        </p:txBody>
      </p:sp>
    </p:spTree>
    <p:extLst>
      <p:ext uri="{BB962C8B-B14F-4D97-AF65-F5344CB8AC3E}">
        <p14:creationId xmlns:p14="http://schemas.microsoft.com/office/powerpoint/2010/main" val="341879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Gothic"/>
                <a:cs typeface="Century Gothic"/>
              </a:defRPr>
            </a:lvl1pPr>
            <a:lvl2pPr>
              <a:defRPr sz="2400">
                <a:latin typeface="Century Gothic"/>
                <a:cs typeface="Century Gothic"/>
              </a:defRPr>
            </a:lvl2pPr>
            <a:lvl3pPr>
              <a:defRPr sz="2000">
                <a:latin typeface="Century Gothic"/>
                <a:cs typeface="Century Gothic"/>
              </a:defRPr>
            </a:lvl3pPr>
            <a:lvl4pPr>
              <a:defRPr sz="1800">
                <a:latin typeface="Century Gothic"/>
                <a:cs typeface="Century Gothic"/>
              </a:defRPr>
            </a:lvl4pPr>
            <a:lvl5pPr>
              <a:defRPr sz="1800">
                <a:latin typeface="Century Gothic"/>
                <a:cs typeface="Century Gothic"/>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CAFB1-C02C-7948-8E7F-0CE09353A245}" type="datetime1">
              <a:rPr lang="en-US" smtClean="0"/>
              <a:t>4/21/12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007405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entury Gothic"/>
                <a:cs typeface="Century Gothic"/>
              </a:defRPr>
            </a:lvl1pPr>
            <a:lvl2pPr>
              <a:defRPr sz="2000">
                <a:latin typeface="Century Gothic"/>
                <a:cs typeface="Century Gothic"/>
              </a:defRPr>
            </a:lvl2pPr>
            <a:lvl3pPr>
              <a:defRPr sz="1800">
                <a:latin typeface="Century Gothic"/>
                <a:cs typeface="Century Gothic"/>
              </a:defRPr>
            </a:lvl3pPr>
            <a:lvl4pPr>
              <a:defRPr sz="1600">
                <a:latin typeface="Century Gothic"/>
                <a:cs typeface="Century Gothic"/>
              </a:defRPr>
            </a:lvl4pPr>
            <a:lvl5pPr>
              <a:defRPr sz="1600">
                <a:latin typeface="Century Gothic"/>
                <a:cs typeface="Century Gothic"/>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3A138DA-0269-6A4B-818E-AE85A6ED1294}" type="datetime1">
              <a:rPr lang="en-US" smtClean="0"/>
              <a:t>4/21/12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273416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atin typeface="Century Gothic"/>
                <a:cs typeface="Century Gothic"/>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84ABF2B-0D4F-8D4C-B838-100B685ED1B6}" type="datetime1">
              <a:rPr lang="en-US" smtClean="0"/>
              <a:t>4/21/12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170836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0FCBB-36B7-B44B-AA48-9F35A090F2D1}" type="datetime1">
              <a:rPr lang="en-US" smtClean="0"/>
              <a:t>4/21/12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0A753-F8FB-2347-AFA5-F3BA184B92E5}" type="slidenum">
              <a:rPr lang="en-US" smtClean="0"/>
              <a:t>‹#›</a:t>
            </a:fld>
            <a:endParaRPr lang="en-US"/>
          </a:p>
        </p:txBody>
      </p:sp>
    </p:spTree>
    <p:extLst>
      <p:ext uri="{BB962C8B-B14F-4D97-AF65-F5344CB8AC3E}">
        <p14:creationId xmlns:p14="http://schemas.microsoft.com/office/powerpoint/2010/main" val="3433267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73A6A-F833-EF4D-ACC5-AE847A85AFD5}" type="datetime1">
              <a:rPr lang="en-US" smtClean="0"/>
              <a:t>4/21/12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0A753-F8FB-2347-AFA5-F3BA184B92E5}" type="slidenum">
              <a:rPr lang="en-US" smtClean="0"/>
              <a:t>‹#›</a:t>
            </a:fld>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0517" cy="6857999"/>
          </a:xfrm>
          <a:prstGeom prst="rect">
            <a:avLst/>
          </a:prstGeom>
        </p:spPr>
      </p:pic>
    </p:spTree>
    <p:extLst>
      <p:ext uri="{BB962C8B-B14F-4D97-AF65-F5344CB8AC3E}">
        <p14:creationId xmlns:p14="http://schemas.microsoft.com/office/powerpoint/2010/main" val="1723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4129" y="3875628"/>
            <a:ext cx="8417895" cy="1470025"/>
          </a:xfrm>
        </p:spPr>
        <p:txBody>
          <a:bodyPr/>
          <a:lstStyle/>
          <a:p>
            <a:r>
              <a:rPr lang="en-US" sz="4400" dirty="0" smtClean="0">
                <a:ea typeface="ＭＳ 明朝"/>
              </a:rPr>
              <a:t>ACSP Report – Review of Open Suggestions</a:t>
            </a:r>
            <a:r>
              <a:rPr lang="en-US" dirty="0" smtClean="0"/>
              <a:t> </a:t>
            </a:r>
            <a:endParaRPr lang="en-US" b="1" dirty="0">
              <a:solidFill>
                <a:schemeClr val="bg1"/>
              </a:solidFill>
            </a:endParaRPr>
          </a:p>
        </p:txBody>
      </p:sp>
      <p:sp>
        <p:nvSpPr>
          <p:cNvPr id="3" name="Subtitle 2"/>
          <p:cNvSpPr>
            <a:spLocks noGrp="1"/>
          </p:cNvSpPr>
          <p:nvPr>
            <p:ph type="subTitle" idx="1"/>
          </p:nvPr>
        </p:nvSpPr>
        <p:spPr>
          <a:xfrm>
            <a:off x="374129" y="5257051"/>
            <a:ext cx="8417895" cy="1159503"/>
          </a:xfrm>
        </p:spPr>
        <p:txBody>
          <a:bodyPr/>
          <a:lstStyle/>
          <a:p>
            <a:r>
              <a:rPr lang="en-US" dirty="0" smtClean="0">
                <a:solidFill>
                  <a:srgbClr val="FFFFFF"/>
                </a:solidFill>
                <a:latin typeface="Century Gothic"/>
                <a:cs typeface="Century Gothic"/>
              </a:rPr>
              <a:t>Nate Davis</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42473841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950"/>
            <a:ext cx="8229600" cy="1143000"/>
          </a:xfrm>
        </p:spPr>
        <p:txBody>
          <a:bodyPr>
            <a:normAutofit fontScale="90000"/>
          </a:bodyPr>
          <a:lstStyle/>
          <a:p>
            <a:r>
              <a:rPr lang="en-US" dirty="0" smtClean="0"/>
              <a:t>2011.17: </a:t>
            </a:r>
            <a:r>
              <a:rPr lang="en-US" dirty="0">
                <a:ea typeface="ＭＳ 明朝"/>
              </a:rPr>
              <a:t>Define </a:t>
            </a:r>
            <a:r>
              <a:rPr lang="en-US" dirty="0" smtClean="0">
                <a:ea typeface="ＭＳ 明朝"/>
              </a:rPr>
              <a:t>Access Restrictions </a:t>
            </a:r>
            <a:r>
              <a:rPr lang="en-US" dirty="0">
                <a:ea typeface="ＭＳ 明朝"/>
              </a:rPr>
              <a:t>for APIs</a:t>
            </a:r>
            <a:r>
              <a:rPr lang="en-US" dirty="0"/>
              <a:t> </a:t>
            </a:r>
          </a:p>
        </p:txBody>
      </p:sp>
      <p:sp>
        <p:nvSpPr>
          <p:cNvPr id="3" name="Content Placeholder 2"/>
          <p:cNvSpPr>
            <a:spLocks noGrp="1"/>
          </p:cNvSpPr>
          <p:nvPr>
            <p:ph idx="1"/>
          </p:nvPr>
        </p:nvSpPr>
        <p:spPr>
          <a:xfrm>
            <a:off x="457200" y="1755512"/>
            <a:ext cx="8229600" cy="4525963"/>
          </a:xfrm>
        </p:spPr>
        <p:txBody>
          <a:bodyPr>
            <a:normAutofit/>
          </a:bodyPr>
          <a:lstStyle/>
          <a:p>
            <a:r>
              <a:rPr lang="en-US" sz="1900" b="1" dirty="0" smtClean="0"/>
              <a:t>Summary: </a:t>
            </a:r>
            <a:r>
              <a:rPr lang="en-US" sz="1900" dirty="0" smtClean="0"/>
              <a:t>ARIN </a:t>
            </a:r>
            <a:r>
              <a:rPr lang="en-US" sz="1900" dirty="0"/>
              <a:t>develop an ability to define access restrictions for each API generated. These restrictions should allow the registrant to specify exactly which </a:t>
            </a:r>
            <a:r>
              <a:rPr lang="en-US" sz="1900" dirty="0" err="1"/>
              <a:t>RESTful</a:t>
            </a:r>
            <a:r>
              <a:rPr lang="en-US" sz="1900" dirty="0"/>
              <a:t> (and therefore template) actions may be performed using the key (including separation of read and write access for each type of modification)</a:t>
            </a:r>
            <a:r>
              <a:rPr lang="en-US" sz="1900" dirty="0" smtClean="0"/>
              <a:t>.  It </a:t>
            </a:r>
            <a:r>
              <a:rPr lang="en-US" sz="1900" dirty="0"/>
              <a:t>should also be possible to limit the API key to performing actions on behalf of a specific POC, rather than all POCs to which the ARIN online account is </a:t>
            </a:r>
            <a:r>
              <a:rPr lang="en-US" sz="1900" dirty="0" smtClean="0"/>
              <a:t>linked</a:t>
            </a:r>
          </a:p>
          <a:p>
            <a:r>
              <a:rPr lang="en-US" sz="1900" b="1" dirty="0" smtClean="0"/>
              <a:t>Estimate: </a:t>
            </a:r>
            <a:r>
              <a:rPr lang="en-US" sz="1900" dirty="0" smtClean="0"/>
              <a:t>Staff </a:t>
            </a:r>
            <a:r>
              <a:rPr lang="en-US" sz="1900" dirty="0"/>
              <a:t>has determined that it would cost approximately $1,458,000 in engineering efforts plus significant </a:t>
            </a:r>
            <a:r>
              <a:rPr lang="en-US" sz="1900" dirty="0" smtClean="0"/>
              <a:t>communications </a:t>
            </a:r>
            <a:r>
              <a:rPr lang="en-US" sz="1900" dirty="0"/>
              <a:t>work on current API documentation to implement. Adding access level restrictions to API functions will </a:t>
            </a:r>
            <a:r>
              <a:rPr lang="en-US" sz="1900" dirty="0" smtClean="0"/>
              <a:t>be very complex to implement and possibly lead to user </a:t>
            </a:r>
            <a:r>
              <a:rPr lang="en-US" sz="1900" dirty="0"/>
              <a:t>confusion. </a:t>
            </a:r>
          </a:p>
        </p:txBody>
      </p:sp>
      <p:sp>
        <p:nvSpPr>
          <p:cNvPr id="4" name="Slide Number Placeholder 3"/>
          <p:cNvSpPr>
            <a:spLocks noGrp="1"/>
          </p:cNvSpPr>
          <p:nvPr>
            <p:ph type="sldNum" sz="quarter" idx="12"/>
          </p:nvPr>
        </p:nvSpPr>
        <p:spPr/>
        <p:txBody>
          <a:bodyPr/>
          <a:lstStyle/>
          <a:p>
            <a:fld id="{AF30A753-F8FB-2347-AFA5-F3BA184B92E5}" type="slidenum">
              <a:rPr lang="en-US" smtClean="0"/>
              <a:t>10</a:t>
            </a:fld>
            <a:endParaRPr lang="en-US"/>
          </a:p>
        </p:txBody>
      </p:sp>
    </p:spTree>
    <p:extLst>
      <p:ext uri="{BB962C8B-B14F-4D97-AF65-F5344CB8AC3E}">
        <p14:creationId xmlns:p14="http://schemas.microsoft.com/office/powerpoint/2010/main" val="17360157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318"/>
            <a:ext cx="8229600" cy="1143000"/>
          </a:xfrm>
        </p:spPr>
        <p:txBody>
          <a:bodyPr>
            <a:normAutofit fontScale="90000"/>
          </a:bodyPr>
          <a:lstStyle/>
          <a:p>
            <a:r>
              <a:rPr lang="en-US" dirty="0" smtClean="0"/>
              <a:t>2011.7: </a:t>
            </a:r>
            <a:r>
              <a:rPr lang="en-US" dirty="0"/>
              <a:t>Display Agreements Associated with Organizations </a:t>
            </a:r>
          </a:p>
        </p:txBody>
      </p:sp>
      <p:sp>
        <p:nvSpPr>
          <p:cNvPr id="3" name="Content Placeholder 2"/>
          <p:cNvSpPr>
            <a:spLocks noGrp="1"/>
          </p:cNvSpPr>
          <p:nvPr>
            <p:ph idx="1"/>
          </p:nvPr>
        </p:nvSpPr>
        <p:spPr>
          <a:xfrm>
            <a:off x="457200" y="1645880"/>
            <a:ext cx="8229600" cy="4525963"/>
          </a:xfrm>
        </p:spPr>
        <p:txBody>
          <a:bodyPr>
            <a:noAutofit/>
          </a:bodyPr>
          <a:lstStyle/>
          <a:p>
            <a:r>
              <a:rPr lang="en-US" sz="2000" b="1" dirty="0" smtClean="0"/>
              <a:t>Summary: </a:t>
            </a:r>
            <a:r>
              <a:rPr lang="en-US" sz="2000" dirty="0" smtClean="0"/>
              <a:t>Include </a:t>
            </a:r>
            <a:r>
              <a:rPr lang="en-US" sz="2000" dirty="0"/>
              <a:t>which agreements have been signed in the Organization Data, i.e. RSA, LRSA for each AS and IP </a:t>
            </a:r>
            <a:r>
              <a:rPr lang="en-US" sz="2000" dirty="0" smtClean="0"/>
              <a:t>allocations, should not be displayed in </a:t>
            </a:r>
            <a:r>
              <a:rPr lang="en-US" sz="2000" dirty="0" err="1" smtClean="0"/>
              <a:t>Whois</a:t>
            </a:r>
            <a:r>
              <a:rPr lang="en-US" sz="2000" dirty="0" smtClean="0"/>
              <a:t> but rather</a:t>
            </a:r>
            <a:r>
              <a:rPr lang="en-US" sz="2000" dirty="0"/>
              <a:t> </a:t>
            </a:r>
            <a:r>
              <a:rPr lang="en-US" sz="2000" dirty="0" smtClean="0"/>
              <a:t>one should </a:t>
            </a:r>
            <a:r>
              <a:rPr lang="en-US" sz="2000" dirty="0"/>
              <a:t>able to sign </a:t>
            </a:r>
            <a:r>
              <a:rPr lang="en-US" sz="2000" dirty="0" smtClean="0"/>
              <a:t>on their </a:t>
            </a:r>
            <a:r>
              <a:rPr lang="en-US" sz="2000" dirty="0"/>
              <a:t>account and see what agreements </a:t>
            </a:r>
            <a:r>
              <a:rPr lang="en-US" sz="2000" dirty="0" smtClean="0"/>
              <a:t>they </a:t>
            </a:r>
            <a:r>
              <a:rPr lang="en-US" sz="2000" dirty="0"/>
              <a:t>have entered in to</a:t>
            </a:r>
            <a:r>
              <a:rPr lang="en-US" sz="2000" dirty="0" smtClean="0"/>
              <a:t>.</a:t>
            </a:r>
          </a:p>
          <a:p>
            <a:r>
              <a:rPr lang="en-US" sz="2000" b="1" dirty="0" smtClean="0"/>
              <a:t>Estimate: </a:t>
            </a:r>
            <a:r>
              <a:rPr lang="en-US" sz="2000" dirty="0" smtClean="0"/>
              <a:t>Staff </a:t>
            </a:r>
            <a:r>
              <a:rPr lang="en-US" sz="2000" dirty="0"/>
              <a:t>has determined that it would cost approximately $18,900 in engineering efforts plus limited registration services and communications efforts to </a:t>
            </a:r>
            <a:r>
              <a:rPr lang="en-US" sz="2000" dirty="0" smtClean="0"/>
              <a:t>implement. Implementation </a:t>
            </a:r>
            <a:r>
              <a:rPr lang="en-US" sz="2000" dirty="0"/>
              <a:t>will be as follows</a:t>
            </a:r>
            <a:r>
              <a:rPr lang="en-US" sz="2000" dirty="0" smtClean="0"/>
              <a:t>:</a:t>
            </a:r>
            <a:endParaRPr lang="en-US" sz="2000" dirty="0"/>
          </a:p>
          <a:p>
            <a:pPr lvl="1"/>
            <a:r>
              <a:rPr lang="en-US" sz="1600" dirty="0"/>
              <a:t>Only active </a:t>
            </a:r>
            <a:r>
              <a:rPr lang="en-US" sz="1600" dirty="0" smtClean="0"/>
              <a:t>Service Agreement (RSA/LRSA) information </a:t>
            </a:r>
            <a:r>
              <a:rPr lang="en-US" sz="1600" dirty="0"/>
              <a:t>will be included.</a:t>
            </a:r>
          </a:p>
          <a:p>
            <a:pPr lvl="1"/>
            <a:r>
              <a:rPr lang="en-US" sz="1600" dirty="0"/>
              <a:t>The agreement type shown will be either: </a:t>
            </a:r>
          </a:p>
          <a:p>
            <a:pPr lvl="2"/>
            <a:r>
              <a:rPr lang="en-US" sz="1600" dirty="0"/>
              <a:t>RSA (including version number)</a:t>
            </a:r>
          </a:p>
          <a:p>
            <a:pPr lvl="2"/>
            <a:r>
              <a:rPr lang="en-US" sz="1600" dirty="0"/>
              <a:t>LRSA</a:t>
            </a:r>
          </a:p>
          <a:p>
            <a:pPr lvl="2"/>
            <a:r>
              <a:rPr lang="en-US" sz="1600" dirty="0"/>
              <a:t>Not covered</a:t>
            </a:r>
          </a:p>
          <a:p>
            <a:pPr lvl="1"/>
            <a:r>
              <a:rPr lang="en-US" sz="1600" dirty="0"/>
              <a:t>RSA information will be shown for NETs and ASNs, not ORGs. </a:t>
            </a:r>
          </a:p>
        </p:txBody>
      </p:sp>
      <p:sp>
        <p:nvSpPr>
          <p:cNvPr id="4" name="Slide Number Placeholder 3"/>
          <p:cNvSpPr>
            <a:spLocks noGrp="1"/>
          </p:cNvSpPr>
          <p:nvPr>
            <p:ph type="sldNum" sz="quarter" idx="12"/>
          </p:nvPr>
        </p:nvSpPr>
        <p:spPr/>
        <p:txBody>
          <a:bodyPr/>
          <a:lstStyle/>
          <a:p>
            <a:fld id="{AF30A753-F8FB-2347-AFA5-F3BA184B92E5}" type="slidenum">
              <a:rPr lang="en-US" smtClean="0"/>
              <a:t>11</a:t>
            </a:fld>
            <a:endParaRPr lang="en-US"/>
          </a:p>
        </p:txBody>
      </p:sp>
    </p:spTree>
    <p:extLst>
      <p:ext uri="{BB962C8B-B14F-4D97-AF65-F5344CB8AC3E}">
        <p14:creationId xmlns:p14="http://schemas.microsoft.com/office/powerpoint/2010/main" val="233335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70"/>
            <a:ext cx="8229600" cy="1143000"/>
          </a:xfrm>
        </p:spPr>
        <p:txBody>
          <a:bodyPr>
            <a:normAutofit fontScale="90000"/>
          </a:bodyPr>
          <a:lstStyle/>
          <a:p>
            <a:r>
              <a:rPr lang="en-US" dirty="0" smtClean="0"/>
              <a:t>2010.7: </a:t>
            </a:r>
            <a:r>
              <a:rPr lang="en-US" dirty="0">
                <a:ea typeface="ＭＳ 明朝"/>
              </a:rPr>
              <a:t>IP WHOIS community problem reporting system</a:t>
            </a:r>
            <a:r>
              <a:rPr lang="en-US" dirty="0"/>
              <a:t> </a:t>
            </a:r>
          </a:p>
        </p:txBody>
      </p:sp>
      <p:sp>
        <p:nvSpPr>
          <p:cNvPr id="3" name="Content Placeholder 2"/>
          <p:cNvSpPr>
            <a:spLocks noGrp="1"/>
          </p:cNvSpPr>
          <p:nvPr>
            <p:ph idx="1"/>
          </p:nvPr>
        </p:nvSpPr>
        <p:spPr>
          <a:xfrm>
            <a:off x="457200" y="1709832"/>
            <a:ext cx="8229600" cy="4329319"/>
          </a:xfrm>
        </p:spPr>
        <p:txBody>
          <a:bodyPr>
            <a:normAutofit fontScale="92500" lnSpcReduction="10000"/>
          </a:bodyPr>
          <a:lstStyle/>
          <a:p>
            <a:r>
              <a:rPr lang="en-US" sz="2300" b="1" dirty="0" smtClean="0"/>
              <a:t>Summary:  </a:t>
            </a:r>
            <a:r>
              <a:rPr lang="en-US" sz="2300" dirty="0" smtClean="0"/>
              <a:t>ARIN </a:t>
            </a:r>
            <a:r>
              <a:rPr lang="en-US" sz="2300" dirty="0"/>
              <a:t>have a community accessible IP </a:t>
            </a:r>
            <a:r>
              <a:rPr lang="en-US" sz="2300" dirty="0" err="1"/>
              <a:t>W</a:t>
            </a:r>
            <a:r>
              <a:rPr lang="en-US" sz="2300" dirty="0" err="1" smtClean="0"/>
              <a:t>hois</a:t>
            </a:r>
            <a:r>
              <a:rPr lang="en-US" sz="2300" dirty="0" smtClean="0"/>
              <a:t> </a:t>
            </a:r>
            <a:r>
              <a:rPr lang="en-US" sz="2300" dirty="0"/>
              <a:t>problem reporting system comparable to ICANN's WDPRS system for </a:t>
            </a:r>
            <a:r>
              <a:rPr lang="en-US" sz="2300" dirty="0" err="1"/>
              <a:t>gTLD</a:t>
            </a:r>
            <a:r>
              <a:rPr lang="en-US" sz="2300" dirty="0"/>
              <a:t> domain names with domain </a:t>
            </a:r>
            <a:r>
              <a:rPr lang="en-US" sz="2300" dirty="0" err="1"/>
              <a:t>whois</a:t>
            </a:r>
            <a:r>
              <a:rPr lang="en-US" sz="2300" dirty="0"/>
              <a:t> problems? (See http://wdprs.internic.net/ </a:t>
            </a:r>
            <a:r>
              <a:rPr lang="en-US" sz="2300" dirty="0" smtClean="0"/>
              <a:t>).  It </a:t>
            </a:r>
            <a:r>
              <a:rPr lang="en-US" sz="2300" dirty="0"/>
              <a:t>would be great if there was somewhere where community members could proactively report stale or invalid point of contact data they may notice in ARIN IP or ASN </a:t>
            </a:r>
            <a:r>
              <a:rPr lang="en-US" sz="2300" dirty="0" err="1"/>
              <a:t>whois</a:t>
            </a:r>
            <a:r>
              <a:rPr lang="en-US" sz="2300" dirty="0"/>
              <a:t> data</a:t>
            </a:r>
            <a:r>
              <a:rPr lang="en-US" sz="2300" dirty="0" smtClean="0"/>
              <a:t>.</a:t>
            </a:r>
          </a:p>
          <a:p>
            <a:r>
              <a:rPr lang="en-US" sz="2300" b="1" dirty="0" smtClean="0"/>
              <a:t>Estimate: </a:t>
            </a:r>
            <a:r>
              <a:rPr lang="en-US" sz="2300" dirty="0" smtClean="0"/>
              <a:t>Staff </a:t>
            </a:r>
            <a:r>
              <a:rPr lang="en-US" sz="2300" dirty="0"/>
              <a:t>has determined that it would cost approximately $52,200 in engineering efforts plus limited registration services and communications efforts to implement. </a:t>
            </a:r>
            <a:r>
              <a:rPr lang="en-US" sz="2300" dirty="0" smtClean="0"/>
              <a:t>Implementation </a:t>
            </a:r>
            <a:r>
              <a:rPr lang="en-US" sz="2300" dirty="0"/>
              <a:t>will be as follows:</a:t>
            </a:r>
          </a:p>
          <a:p>
            <a:pPr lvl="1"/>
            <a:r>
              <a:rPr lang="en-US" sz="2300" dirty="0"/>
              <a:t>ARIN will provide a web form (outside of ARIN Online) for reporting stale and/or </a:t>
            </a:r>
            <a:r>
              <a:rPr lang="en-US" sz="2300" dirty="0" smtClean="0"/>
              <a:t>invalid </a:t>
            </a:r>
            <a:r>
              <a:rPr lang="en-US" sz="2300" dirty="0" err="1" smtClean="0"/>
              <a:t>Whois</a:t>
            </a:r>
            <a:r>
              <a:rPr lang="en-US" sz="2300" dirty="0" smtClean="0"/>
              <a:t> information</a:t>
            </a:r>
            <a:endParaRPr lang="en-US" sz="2300" dirty="0"/>
          </a:p>
          <a:p>
            <a:pPr marL="0" indent="0">
              <a:buNone/>
            </a:pPr>
            <a:endParaRPr lang="en-US" dirty="0"/>
          </a:p>
        </p:txBody>
      </p:sp>
      <p:sp>
        <p:nvSpPr>
          <p:cNvPr id="4" name="Slide Number Placeholder 3"/>
          <p:cNvSpPr>
            <a:spLocks noGrp="1"/>
          </p:cNvSpPr>
          <p:nvPr>
            <p:ph type="sldNum" sz="quarter" idx="12"/>
          </p:nvPr>
        </p:nvSpPr>
        <p:spPr/>
        <p:txBody>
          <a:bodyPr/>
          <a:lstStyle/>
          <a:p>
            <a:fld id="{AF30A753-F8FB-2347-AFA5-F3BA184B92E5}" type="slidenum">
              <a:rPr lang="en-US" smtClean="0"/>
              <a:t>12</a:t>
            </a:fld>
            <a:endParaRPr lang="en-US"/>
          </a:p>
        </p:txBody>
      </p:sp>
    </p:spTree>
    <p:extLst>
      <p:ext uri="{BB962C8B-B14F-4D97-AF65-F5344CB8AC3E}">
        <p14:creationId xmlns:p14="http://schemas.microsoft.com/office/powerpoint/2010/main" val="27832613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0094"/>
            <a:ext cx="8229600" cy="1143000"/>
          </a:xfrm>
        </p:spPr>
        <p:txBody>
          <a:bodyPr>
            <a:normAutofit/>
          </a:bodyPr>
          <a:lstStyle/>
          <a:p>
            <a:r>
              <a:rPr lang="en-US" dirty="0" smtClean="0"/>
              <a:t>Conclusion </a:t>
            </a:r>
            <a:endParaRPr lang="en-US" dirty="0"/>
          </a:p>
        </p:txBody>
      </p:sp>
      <p:sp>
        <p:nvSpPr>
          <p:cNvPr id="3" name="Content Placeholder 2"/>
          <p:cNvSpPr>
            <a:spLocks noGrp="1"/>
          </p:cNvSpPr>
          <p:nvPr>
            <p:ph idx="1"/>
          </p:nvPr>
        </p:nvSpPr>
        <p:spPr>
          <a:xfrm>
            <a:off x="457200" y="1783094"/>
            <a:ext cx="8229600" cy="2329779"/>
          </a:xfrm>
        </p:spPr>
        <p:txBody>
          <a:bodyPr>
            <a:normAutofit/>
          </a:bodyPr>
          <a:lstStyle/>
          <a:p>
            <a:pPr marL="0" indent="0" algn="ctr">
              <a:buNone/>
            </a:pPr>
            <a:r>
              <a:rPr lang="en-US" dirty="0" smtClean="0"/>
              <a:t>Feedback </a:t>
            </a:r>
            <a:r>
              <a:rPr lang="en-US" dirty="0" smtClean="0"/>
              <a:t>to </a:t>
            </a:r>
            <a:r>
              <a:rPr lang="en-US" b="1" u="sng" dirty="0" err="1" smtClean="0"/>
              <a:t>arin</a:t>
            </a:r>
            <a:r>
              <a:rPr lang="en-US" b="1" u="sng" dirty="0" smtClean="0"/>
              <a:t>-consult </a:t>
            </a:r>
            <a:r>
              <a:rPr lang="en-US" dirty="0" smtClean="0"/>
              <a:t>mailing list is welcome through 30 April 2012</a:t>
            </a:r>
          </a:p>
          <a:p>
            <a:pPr marL="0" indent="0" algn="ctr">
              <a:buNone/>
            </a:pPr>
            <a:endParaRPr lang="en-US" dirty="0"/>
          </a:p>
        </p:txBody>
      </p:sp>
      <p:sp>
        <p:nvSpPr>
          <p:cNvPr id="4" name="Slide Number Placeholder 3"/>
          <p:cNvSpPr>
            <a:spLocks noGrp="1"/>
          </p:cNvSpPr>
          <p:nvPr>
            <p:ph type="sldNum" sz="quarter" idx="12"/>
          </p:nvPr>
        </p:nvSpPr>
        <p:spPr/>
        <p:txBody>
          <a:bodyPr/>
          <a:lstStyle/>
          <a:p>
            <a:fld id="{AF30A753-F8FB-2347-AFA5-F3BA184B92E5}" type="slidenum">
              <a:rPr lang="en-US" smtClean="0"/>
              <a:t>13</a:t>
            </a:fld>
            <a:endParaRPr lang="en-US"/>
          </a:p>
        </p:txBody>
      </p:sp>
    </p:spTree>
    <p:extLst>
      <p:ext uri="{BB962C8B-B14F-4D97-AF65-F5344CB8AC3E}">
        <p14:creationId xmlns:p14="http://schemas.microsoft.com/office/powerpoint/2010/main" val="31586959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F30A753-F8FB-2347-AFA5-F3BA184B92E5}" type="slidenum">
              <a:rPr lang="en-US" smtClean="0"/>
              <a:t>14</a:t>
            </a:fld>
            <a:endParaRPr lang="en-US"/>
          </a:p>
        </p:txBody>
      </p:sp>
      <p:pic>
        <p:nvPicPr>
          <p:cNvPr id="5" name="Picture 4" descr="question_button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752" y="1165648"/>
            <a:ext cx="4566622" cy="4515718"/>
          </a:xfrm>
          <a:prstGeom prst="rect">
            <a:avLst/>
          </a:prstGeom>
        </p:spPr>
      </p:pic>
    </p:spTree>
    <p:extLst>
      <p:ext uri="{BB962C8B-B14F-4D97-AF65-F5344CB8AC3E}">
        <p14:creationId xmlns:p14="http://schemas.microsoft.com/office/powerpoint/2010/main" val="32012361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Background	</a:t>
            </a:r>
            <a:endParaRPr lang="en-US" sz="4000" dirty="0"/>
          </a:p>
        </p:txBody>
      </p:sp>
      <p:sp>
        <p:nvSpPr>
          <p:cNvPr id="3" name="Content Placeholder 2"/>
          <p:cNvSpPr>
            <a:spLocks noGrp="1"/>
          </p:cNvSpPr>
          <p:nvPr>
            <p:ph idx="1"/>
          </p:nvPr>
        </p:nvSpPr>
        <p:spPr>
          <a:xfrm>
            <a:off x="457200" y="1417638"/>
            <a:ext cx="8229600" cy="4708525"/>
          </a:xfrm>
        </p:spPr>
        <p:txBody>
          <a:bodyPr>
            <a:normAutofit fontScale="92500" lnSpcReduction="10000"/>
          </a:bodyPr>
          <a:lstStyle/>
          <a:p>
            <a:r>
              <a:rPr lang="en-US" sz="2800" b="1" dirty="0" smtClean="0"/>
              <a:t>Revised ARIN Consultation and Suggestion Process implemented on 15 February 2012 following 30 day community consultation</a:t>
            </a:r>
          </a:p>
          <a:p>
            <a:r>
              <a:rPr lang="en-US" sz="2800" b="1" dirty="0" smtClean="0"/>
              <a:t>Primary Changes</a:t>
            </a:r>
          </a:p>
          <a:p>
            <a:pPr lvl="1"/>
            <a:r>
              <a:rPr lang="en-US" sz="2400" dirty="0" smtClean="0"/>
              <a:t>Queue open </a:t>
            </a:r>
            <a:r>
              <a:rPr lang="en-US" sz="2400" dirty="0"/>
              <a:t>s</a:t>
            </a:r>
            <a:r>
              <a:rPr lang="en-US" sz="2400" dirty="0" smtClean="0"/>
              <a:t>uggestions </a:t>
            </a:r>
            <a:r>
              <a:rPr lang="en-US" sz="2400" dirty="0"/>
              <a:t>h</a:t>
            </a:r>
            <a:r>
              <a:rPr lang="en-US" sz="2400" dirty="0" smtClean="0"/>
              <a:t>aving </a:t>
            </a:r>
            <a:r>
              <a:rPr lang="en-US" sz="2400" dirty="0"/>
              <a:t>m</a:t>
            </a:r>
            <a:r>
              <a:rPr lang="en-US" sz="2400" dirty="0" smtClean="0"/>
              <a:t>erit, not immediately implementable, until each ARIN Public Policy and Member Meeting</a:t>
            </a:r>
          </a:p>
          <a:p>
            <a:pPr lvl="1"/>
            <a:r>
              <a:rPr lang="en-US" sz="2400" dirty="0" smtClean="0"/>
              <a:t>Survey community two weeks in advance of meeting to discuss and rank them in order of desired implementation</a:t>
            </a:r>
          </a:p>
          <a:p>
            <a:pPr lvl="1"/>
            <a:r>
              <a:rPr lang="en-US" sz="2400" dirty="0" smtClean="0"/>
              <a:t>Intended to aid ARIN in scheduling for implementations to coincide with ongoing strategic objectives</a:t>
            </a:r>
          </a:p>
        </p:txBody>
      </p:sp>
      <p:sp>
        <p:nvSpPr>
          <p:cNvPr id="4" name="Slide Number Placeholder 3"/>
          <p:cNvSpPr>
            <a:spLocks noGrp="1"/>
          </p:cNvSpPr>
          <p:nvPr>
            <p:ph type="sldNum" sz="quarter" idx="12"/>
          </p:nvPr>
        </p:nvSpPr>
        <p:spPr/>
        <p:txBody>
          <a:bodyPr/>
          <a:lstStyle/>
          <a:p>
            <a:fld id="{AF30A753-F8FB-2347-AFA5-F3BA184B92E5}" type="slidenum">
              <a:rPr lang="en-US" smtClean="0"/>
              <a:t>2</a:t>
            </a:fld>
            <a:endParaRPr lang="en-US"/>
          </a:p>
        </p:txBody>
      </p:sp>
    </p:spTree>
    <p:extLst>
      <p:ext uri="{BB962C8B-B14F-4D97-AF65-F5344CB8AC3E}">
        <p14:creationId xmlns:p14="http://schemas.microsoft.com/office/powerpoint/2010/main" val="34573053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344" y="274638"/>
            <a:ext cx="7854455" cy="1143000"/>
          </a:xfrm>
        </p:spPr>
        <p:txBody>
          <a:bodyPr>
            <a:normAutofit/>
          </a:bodyPr>
          <a:lstStyle/>
          <a:p>
            <a:r>
              <a:rPr lang="en-US" sz="4000" dirty="0" smtClean="0"/>
              <a:t>Overview</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74207914"/>
              </p:ext>
            </p:extLst>
          </p:nvPr>
        </p:nvGraphicFramePr>
        <p:xfrm>
          <a:off x="471907" y="1342028"/>
          <a:ext cx="8229600" cy="4765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F30A753-F8FB-2347-AFA5-F3BA184B92E5}" type="slidenum">
              <a:rPr lang="en-US" smtClean="0"/>
              <a:t>3</a:t>
            </a:fld>
            <a:endParaRPr lang="en-US"/>
          </a:p>
        </p:txBody>
      </p:sp>
    </p:spTree>
    <p:extLst>
      <p:ext uri="{BB962C8B-B14F-4D97-AF65-F5344CB8AC3E}">
        <p14:creationId xmlns:p14="http://schemas.microsoft.com/office/powerpoint/2010/main" val="20568677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75"/>
            <a:ext cx="8229600" cy="1143000"/>
          </a:xfrm>
        </p:spPr>
        <p:txBody>
          <a:bodyPr>
            <a:noAutofit/>
          </a:bodyPr>
          <a:lstStyle/>
          <a:p>
            <a:pPr algn="ctr"/>
            <a:r>
              <a:rPr lang="en-US" sz="2000" dirty="0"/>
              <a:t>You can view these </a:t>
            </a:r>
            <a:r>
              <a:rPr lang="en-US" sz="2000" dirty="0" smtClean="0"/>
              <a:t>active suggestions in your </a:t>
            </a:r>
            <a:r>
              <a:rPr lang="en-US" sz="2000" dirty="0" smtClean="0"/>
              <a:t/>
            </a:r>
            <a:br>
              <a:rPr lang="en-US" sz="2000" dirty="0" smtClean="0"/>
            </a:br>
            <a:r>
              <a:rPr lang="en-US" sz="2000" dirty="0" smtClean="0"/>
              <a:t>Meeting </a:t>
            </a:r>
            <a:r>
              <a:rPr lang="en-US" sz="2000" dirty="0" smtClean="0"/>
              <a:t>Folder Handout or online at: </a:t>
            </a:r>
            <a:r>
              <a:rPr lang="en-US" sz="2000" dirty="0"/>
              <a:t/>
            </a:r>
            <a:br>
              <a:rPr lang="en-US" sz="2000" dirty="0"/>
            </a:br>
            <a:r>
              <a:rPr lang="en-US" sz="2000" b="0" dirty="0" smtClean="0"/>
              <a:t>https</a:t>
            </a:r>
            <a:r>
              <a:rPr lang="en-US" sz="2000" b="0" dirty="0"/>
              <a:t>://</a:t>
            </a:r>
            <a:r>
              <a:rPr lang="en-US" sz="2000" b="0" dirty="0" err="1"/>
              <a:t>www.arin.net</a:t>
            </a:r>
            <a:r>
              <a:rPr lang="en-US" sz="2000" b="0" dirty="0"/>
              <a:t>/participate/</a:t>
            </a:r>
            <a:r>
              <a:rPr lang="en-US" sz="2000" b="0" dirty="0" err="1"/>
              <a:t>acsp</a:t>
            </a:r>
            <a:r>
              <a:rPr lang="en-US" sz="2000" b="0" dirty="0"/>
              <a:t>/</a:t>
            </a:r>
            <a:r>
              <a:rPr lang="en-US" sz="2000" b="0" dirty="0" err="1"/>
              <a:t>index.html</a:t>
            </a:r>
            <a:endParaRPr lang="en-US" sz="2000" b="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224" y="1527275"/>
            <a:ext cx="7433551" cy="4525963"/>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12"/>
          </p:nvPr>
        </p:nvSpPr>
        <p:spPr/>
        <p:txBody>
          <a:bodyPr/>
          <a:lstStyle/>
          <a:p>
            <a:fld id="{AF30A753-F8FB-2347-AFA5-F3BA184B92E5}" type="slidenum">
              <a:rPr lang="en-US" smtClean="0"/>
              <a:t>4</a:t>
            </a:fld>
            <a:endParaRPr lang="en-US"/>
          </a:p>
        </p:txBody>
      </p:sp>
    </p:spTree>
    <p:extLst>
      <p:ext uri="{BB962C8B-B14F-4D97-AF65-F5344CB8AC3E}">
        <p14:creationId xmlns:p14="http://schemas.microsoft.com/office/powerpoint/2010/main" val="12647766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462" y="274638"/>
            <a:ext cx="8056337" cy="1143000"/>
          </a:xfrm>
        </p:spPr>
        <p:txBody>
          <a:bodyPr/>
          <a:lstStyle/>
          <a:p>
            <a:r>
              <a:rPr lang="en-US" dirty="0" smtClean="0"/>
              <a:t>Suggestions for Review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6439627"/>
              </p:ext>
            </p:extLst>
          </p:nvPr>
        </p:nvGraphicFramePr>
        <p:xfrm>
          <a:off x="457200" y="1332443"/>
          <a:ext cx="8229600" cy="493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AF30A753-F8FB-2347-AFA5-F3BA184B92E5}" type="slidenum">
              <a:rPr lang="en-US" smtClean="0"/>
              <a:t>5</a:t>
            </a:fld>
            <a:endParaRPr lang="en-US"/>
          </a:p>
        </p:txBody>
      </p:sp>
    </p:spTree>
    <p:extLst>
      <p:ext uri="{BB962C8B-B14F-4D97-AF65-F5344CB8AC3E}">
        <p14:creationId xmlns:p14="http://schemas.microsoft.com/office/powerpoint/2010/main" val="2205439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726"/>
            <a:ext cx="8229600" cy="1143000"/>
          </a:xfrm>
        </p:spPr>
        <p:txBody>
          <a:bodyPr>
            <a:normAutofit fontScale="90000"/>
          </a:bodyPr>
          <a:lstStyle/>
          <a:p>
            <a:r>
              <a:rPr lang="en-US" dirty="0" smtClean="0"/>
              <a:t>2012.2: </a:t>
            </a:r>
            <a:r>
              <a:rPr lang="en-US" dirty="0" smtClean="0">
                <a:ea typeface="Times New Roman"/>
              </a:rPr>
              <a:t>Web-Based </a:t>
            </a:r>
            <a:r>
              <a:rPr lang="en-US" dirty="0" err="1" smtClean="0">
                <a:ea typeface="Times New Roman"/>
              </a:rPr>
              <a:t>Whois</a:t>
            </a:r>
            <a:r>
              <a:rPr lang="en-US" dirty="0" smtClean="0">
                <a:ea typeface="Times New Roman"/>
              </a:rPr>
              <a:t> Results Improvement</a:t>
            </a:r>
            <a:r>
              <a:rPr lang="en-US" dirty="0" smtClean="0"/>
              <a:t> </a:t>
            </a:r>
            <a:endParaRPr lang="en-US" dirty="0"/>
          </a:p>
        </p:txBody>
      </p:sp>
      <p:sp>
        <p:nvSpPr>
          <p:cNvPr id="3" name="Content Placeholder 2"/>
          <p:cNvSpPr>
            <a:spLocks noGrp="1"/>
          </p:cNvSpPr>
          <p:nvPr>
            <p:ph idx="1"/>
          </p:nvPr>
        </p:nvSpPr>
        <p:spPr>
          <a:xfrm>
            <a:off x="457200" y="1600200"/>
            <a:ext cx="7738821" cy="4525963"/>
          </a:xfrm>
        </p:spPr>
        <p:txBody>
          <a:bodyPr>
            <a:normAutofit/>
          </a:bodyPr>
          <a:lstStyle/>
          <a:p>
            <a:pPr marL="0" indent="0">
              <a:buNone/>
            </a:pPr>
            <a:r>
              <a:rPr lang="en-US" sz="2100" dirty="0" smtClean="0">
                <a:latin typeface="Times"/>
                <a:cs typeface="Times"/>
              </a:rPr>
              <a:t>- </a:t>
            </a:r>
            <a:r>
              <a:rPr lang="en-US" sz="2100" b="1" dirty="0" smtClean="0"/>
              <a:t>Summary: </a:t>
            </a:r>
            <a:r>
              <a:rPr lang="en-US" sz="2100" dirty="0" smtClean="0"/>
              <a:t>Proposes that web based </a:t>
            </a:r>
            <a:r>
              <a:rPr lang="en-US" sz="2100" dirty="0" err="1"/>
              <a:t>W</a:t>
            </a:r>
            <a:r>
              <a:rPr lang="en-US" sz="2100" dirty="0" err="1" smtClean="0"/>
              <a:t>hois</a:t>
            </a:r>
            <a:r>
              <a:rPr lang="en-US" sz="2100" dirty="0" smtClean="0"/>
              <a:t> </a:t>
            </a:r>
            <a:r>
              <a:rPr lang="en-US" sz="2100" dirty="0"/>
              <a:t>search, display the item that you searched for at the top of the results </a:t>
            </a:r>
            <a:r>
              <a:rPr lang="en-US" sz="2100" dirty="0" smtClean="0"/>
              <a:t>page</a:t>
            </a:r>
          </a:p>
          <a:p>
            <a:pPr marL="0" indent="0">
              <a:buNone/>
            </a:pPr>
            <a:r>
              <a:rPr lang="en-US" sz="2100" dirty="0" smtClean="0">
                <a:ea typeface="Times New Roman"/>
              </a:rPr>
              <a:t>- </a:t>
            </a:r>
            <a:r>
              <a:rPr lang="en-US" sz="2100" b="1" dirty="0" smtClean="0">
                <a:ea typeface="Times New Roman"/>
              </a:rPr>
              <a:t>Estimate: </a:t>
            </a:r>
            <a:r>
              <a:rPr lang="en-US" sz="2100" dirty="0" smtClean="0">
                <a:ea typeface="Times New Roman"/>
              </a:rPr>
              <a:t>Staff </a:t>
            </a:r>
            <a:r>
              <a:rPr lang="en-US" sz="2100" dirty="0">
                <a:ea typeface="Times New Roman"/>
              </a:rPr>
              <a:t>has determined that it will cost approximately $268,200 in engineering efforts plus limited communications efforts to implement this. This will involve a significant amount re-engineering and re-testing the web proxy to reflect the actual query along with the results (either through the search box or advanced search box).</a:t>
            </a:r>
            <a:r>
              <a:rPr lang="en-US" sz="2100" dirty="0"/>
              <a:t> </a:t>
            </a:r>
          </a:p>
        </p:txBody>
      </p:sp>
      <p:sp>
        <p:nvSpPr>
          <p:cNvPr id="4" name="Slide Number Placeholder 3"/>
          <p:cNvSpPr>
            <a:spLocks noGrp="1"/>
          </p:cNvSpPr>
          <p:nvPr>
            <p:ph type="sldNum" sz="quarter" idx="12"/>
          </p:nvPr>
        </p:nvSpPr>
        <p:spPr/>
        <p:txBody>
          <a:bodyPr/>
          <a:lstStyle/>
          <a:p>
            <a:fld id="{AF30A753-F8FB-2347-AFA5-F3BA184B92E5}" type="slidenum">
              <a:rPr lang="en-US" smtClean="0"/>
              <a:t>6</a:t>
            </a:fld>
            <a:endParaRPr lang="en-US"/>
          </a:p>
        </p:txBody>
      </p:sp>
    </p:spTree>
    <p:extLst>
      <p:ext uri="{BB962C8B-B14F-4D97-AF65-F5344CB8AC3E}">
        <p14:creationId xmlns:p14="http://schemas.microsoft.com/office/powerpoint/2010/main" val="20713966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42"/>
            <a:ext cx="8229600" cy="1143000"/>
          </a:xfrm>
        </p:spPr>
        <p:txBody>
          <a:bodyPr>
            <a:normAutofit fontScale="90000"/>
          </a:bodyPr>
          <a:lstStyle/>
          <a:p>
            <a:r>
              <a:rPr lang="en-US" dirty="0" smtClean="0"/>
              <a:t>2012.1: </a:t>
            </a:r>
            <a:r>
              <a:rPr lang="en-US" dirty="0">
                <a:ea typeface="ＭＳ 明朝"/>
              </a:rPr>
              <a:t>Restore </a:t>
            </a:r>
            <a:r>
              <a:rPr lang="en-US" dirty="0" smtClean="0">
                <a:ea typeface="ＭＳ 明朝"/>
              </a:rPr>
              <a:t>Some Email Functionality</a:t>
            </a:r>
            <a:r>
              <a:rPr lang="en-US" dirty="0" smtClean="0"/>
              <a:t> </a:t>
            </a:r>
            <a:endParaRPr lang="en-US" dirty="0"/>
          </a:p>
        </p:txBody>
      </p:sp>
      <p:sp>
        <p:nvSpPr>
          <p:cNvPr id="3" name="Content Placeholder 2"/>
          <p:cNvSpPr>
            <a:spLocks noGrp="1"/>
          </p:cNvSpPr>
          <p:nvPr>
            <p:ph idx="1"/>
          </p:nvPr>
        </p:nvSpPr>
        <p:spPr>
          <a:xfrm>
            <a:off x="457200" y="1728104"/>
            <a:ext cx="8229600" cy="4525963"/>
          </a:xfrm>
        </p:spPr>
        <p:txBody>
          <a:bodyPr>
            <a:normAutofit fontScale="55000" lnSpcReduction="20000"/>
          </a:bodyPr>
          <a:lstStyle/>
          <a:p>
            <a:r>
              <a:rPr lang="en-US" sz="3800" b="1" dirty="0" smtClean="0"/>
              <a:t>Summary: </a:t>
            </a:r>
            <a:r>
              <a:rPr lang="en-US" sz="3800" dirty="0" smtClean="0"/>
              <a:t>Requests email </a:t>
            </a:r>
            <a:r>
              <a:rPr lang="en-US" sz="3800" dirty="0"/>
              <a:t>confirmation of submitted IP </a:t>
            </a:r>
            <a:r>
              <a:rPr lang="en-US" sz="3800" dirty="0" smtClean="0"/>
              <a:t>requests, full </a:t>
            </a:r>
            <a:r>
              <a:rPr lang="en-US" sz="3800" dirty="0"/>
              <a:t>text updates sent to my email when the ticket is </a:t>
            </a:r>
            <a:r>
              <a:rPr lang="en-US" sz="3800" dirty="0" smtClean="0"/>
              <a:t>updated.  Additionally, includes the </a:t>
            </a:r>
            <a:r>
              <a:rPr lang="en-US" sz="3800" dirty="0"/>
              <a:t>ability to reply to the email in order to interact with ARIN rather than forcing </a:t>
            </a:r>
            <a:r>
              <a:rPr lang="en-US" sz="3800" dirty="0" smtClean="0"/>
              <a:t>the user through </a:t>
            </a:r>
            <a:r>
              <a:rPr lang="en-US" sz="3800" dirty="0"/>
              <a:t>the web interface</a:t>
            </a:r>
            <a:r>
              <a:rPr lang="en-US" sz="3800" dirty="0" smtClean="0"/>
              <a:t>.</a:t>
            </a:r>
          </a:p>
          <a:p>
            <a:r>
              <a:rPr lang="en-US" sz="3800" b="1" dirty="0" smtClean="0"/>
              <a:t>Estimate</a:t>
            </a:r>
            <a:r>
              <a:rPr lang="en-US" sz="3800" dirty="0" smtClean="0"/>
              <a:t>: Staff </a:t>
            </a:r>
            <a:r>
              <a:rPr lang="en-US" sz="3800" dirty="0"/>
              <a:t>has determined that it will cost approximately $36,900 in engineering efforts plus limited registration services and communications efforts to implement this suggestion, given the following limited scope:</a:t>
            </a:r>
          </a:p>
          <a:p>
            <a:pPr lvl="1"/>
            <a:r>
              <a:rPr lang="en-US" sz="2900" dirty="0"/>
              <a:t>ARIN Online users would have the option to receive email from ARIN Online in addition to the messages that are posted to the message center.</a:t>
            </a:r>
          </a:p>
          <a:p>
            <a:pPr lvl="1"/>
            <a:r>
              <a:rPr lang="en-US" sz="2900" dirty="0"/>
              <a:t>These additional emails will not include attachments.</a:t>
            </a:r>
          </a:p>
          <a:p>
            <a:pPr lvl="1"/>
            <a:r>
              <a:rPr lang="en-US" sz="2900" dirty="0"/>
              <a:t>The ARIN Online user will not be able to reply to the email. Any follow-up must be conducted through ARIN </a:t>
            </a:r>
            <a:r>
              <a:rPr lang="en-US" sz="2900" dirty="0" err="1"/>
              <a:t>Online's</a:t>
            </a:r>
            <a:r>
              <a:rPr lang="en-US" sz="2900" dirty="0"/>
              <a:t> web interface</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AF30A753-F8FB-2347-AFA5-F3BA184B92E5}" type="slidenum">
              <a:rPr lang="en-US" smtClean="0"/>
              <a:t>7</a:t>
            </a:fld>
            <a:endParaRPr lang="en-US"/>
          </a:p>
        </p:txBody>
      </p:sp>
    </p:spTree>
    <p:extLst>
      <p:ext uri="{BB962C8B-B14F-4D97-AF65-F5344CB8AC3E}">
        <p14:creationId xmlns:p14="http://schemas.microsoft.com/office/powerpoint/2010/main" val="3790264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42"/>
            <a:ext cx="8229600" cy="1143000"/>
          </a:xfrm>
        </p:spPr>
        <p:txBody>
          <a:bodyPr>
            <a:normAutofit fontScale="90000"/>
          </a:bodyPr>
          <a:lstStyle/>
          <a:p>
            <a:r>
              <a:rPr lang="en-US" dirty="0" smtClean="0"/>
              <a:t>2011.29: </a:t>
            </a:r>
            <a:r>
              <a:rPr lang="en-US" dirty="0">
                <a:ea typeface="ＭＳ 明朝"/>
              </a:rPr>
              <a:t>Add links to Query </a:t>
            </a:r>
            <a:r>
              <a:rPr lang="en-US" dirty="0" smtClean="0">
                <a:ea typeface="ＭＳ 明朝"/>
              </a:rPr>
              <a:t>Response</a:t>
            </a:r>
            <a:r>
              <a:rPr lang="en-US" dirty="0" smtClean="0"/>
              <a:t>  </a:t>
            </a:r>
            <a:r>
              <a:rPr lang="en-US" dirty="0"/>
              <a:t>    </a:t>
            </a:r>
          </a:p>
        </p:txBody>
      </p:sp>
      <p:sp>
        <p:nvSpPr>
          <p:cNvPr id="3" name="Content Placeholder 2"/>
          <p:cNvSpPr>
            <a:spLocks noGrp="1"/>
          </p:cNvSpPr>
          <p:nvPr>
            <p:ph idx="1"/>
          </p:nvPr>
        </p:nvSpPr>
        <p:spPr>
          <a:xfrm>
            <a:off x="457200" y="1728104"/>
            <a:ext cx="8229600" cy="4525963"/>
          </a:xfrm>
        </p:spPr>
        <p:txBody>
          <a:bodyPr>
            <a:normAutofit/>
          </a:bodyPr>
          <a:lstStyle/>
          <a:p>
            <a:r>
              <a:rPr lang="en-US" sz="2300" b="1" dirty="0" smtClean="0"/>
              <a:t>Summary: </a:t>
            </a:r>
            <a:r>
              <a:rPr lang="en-US" sz="2300" dirty="0" smtClean="0"/>
              <a:t>Requests if </a:t>
            </a:r>
            <a:r>
              <a:rPr lang="en-US" sz="2300" dirty="0"/>
              <a:t>a query came back at RIPE for example there was a link to click on which took you there. Now there is no such link and it would be nice to have </a:t>
            </a:r>
            <a:r>
              <a:rPr lang="en-US" sz="2300" dirty="0" smtClean="0"/>
              <a:t>again</a:t>
            </a:r>
          </a:p>
          <a:p>
            <a:r>
              <a:rPr lang="en-US" sz="2300" b="1" dirty="0" smtClean="0"/>
              <a:t>Estimate: </a:t>
            </a:r>
            <a:r>
              <a:rPr lang="en-US" sz="2300" dirty="0" smtClean="0"/>
              <a:t>Staff </a:t>
            </a:r>
            <a:r>
              <a:rPr lang="en-US" sz="2300" dirty="0"/>
              <a:t>has determined that it would cost approximately $99,000 in engineering efforts plus limited registration services and communications efforts. </a:t>
            </a:r>
            <a:r>
              <a:rPr lang="en-US" sz="2300" dirty="0" smtClean="0"/>
              <a:t> Implementation </a:t>
            </a:r>
            <a:r>
              <a:rPr lang="en-US" sz="2300" dirty="0"/>
              <a:t>will be as follows:</a:t>
            </a:r>
          </a:p>
          <a:p>
            <a:pPr lvl="1"/>
            <a:r>
              <a:rPr lang="en-US" sz="1900" dirty="0"/>
              <a:t>Upon entering a </a:t>
            </a:r>
            <a:r>
              <a:rPr lang="en-US" sz="1900" dirty="0" err="1"/>
              <a:t>Whois</a:t>
            </a:r>
            <a:r>
              <a:rPr lang="en-US" sz="1900" dirty="0"/>
              <a:t> query for a block administered by another RIR, a user receives a hyperlink to that RIR's </a:t>
            </a:r>
            <a:r>
              <a:rPr lang="en-US" sz="1900" dirty="0" err="1"/>
              <a:t>Whois</a:t>
            </a:r>
            <a:r>
              <a:rPr lang="en-US" sz="1900" dirty="0"/>
              <a:t> record search rather than the specific record from that RIR's </a:t>
            </a:r>
            <a:r>
              <a:rPr lang="en-US" sz="1900" dirty="0" err="1"/>
              <a:t>Whois</a:t>
            </a:r>
            <a:r>
              <a:rPr lang="en-US" sz="1900" dirty="0"/>
              <a:t>.</a:t>
            </a:r>
          </a:p>
          <a:p>
            <a:pPr marL="0" indent="0">
              <a:buNone/>
            </a:pPr>
            <a:endParaRPr lang="en-US" dirty="0"/>
          </a:p>
        </p:txBody>
      </p:sp>
      <p:sp>
        <p:nvSpPr>
          <p:cNvPr id="4" name="Slide Number Placeholder 3"/>
          <p:cNvSpPr>
            <a:spLocks noGrp="1"/>
          </p:cNvSpPr>
          <p:nvPr>
            <p:ph type="sldNum" sz="quarter" idx="12"/>
          </p:nvPr>
        </p:nvSpPr>
        <p:spPr/>
        <p:txBody>
          <a:bodyPr/>
          <a:lstStyle/>
          <a:p>
            <a:fld id="{AF30A753-F8FB-2347-AFA5-F3BA184B92E5}" type="slidenum">
              <a:rPr lang="en-US" smtClean="0"/>
              <a:t>8</a:t>
            </a:fld>
            <a:endParaRPr lang="en-US"/>
          </a:p>
        </p:txBody>
      </p:sp>
    </p:spTree>
    <p:extLst>
      <p:ext uri="{BB962C8B-B14F-4D97-AF65-F5344CB8AC3E}">
        <p14:creationId xmlns:p14="http://schemas.microsoft.com/office/powerpoint/2010/main" val="516103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542"/>
            <a:ext cx="8229600" cy="1143000"/>
          </a:xfrm>
        </p:spPr>
        <p:txBody>
          <a:bodyPr>
            <a:normAutofit fontScale="90000"/>
          </a:bodyPr>
          <a:lstStyle/>
          <a:p>
            <a:r>
              <a:rPr lang="en-US" dirty="0" smtClean="0">
                <a:ea typeface="ＭＳ 明朝"/>
              </a:rPr>
              <a:t>2011.21 ARIN </a:t>
            </a:r>
            <a:r>
              <a:rPr lang="en-US" dirty="0">
                <a:ea typeface="ＭＳ 明朝"/>
              </a:rPr>
              <a:t>Online User Interface</a:t>
            </a:r>
            <a:r>
              <a:rPr lang="en-US" dirty="0"/>
              <a:t> </a:t>
            </a:r>
          </a:p>
        </p:txBody>
      </p:sp>
      <p:sp>
        <p:nvSpPr>
          <p:cNvPr id="3" name="Content Placeholder 2"/>
          <p:cNvSpPr>
            <a:spLocks noGrp="1"/>
          </p:cNvSpPr>
          <p:nvPr>
            <p:ph idx="1"/>
          </p:nvPr>
        </p:nvSpPr>
        <p:spPr>
          <a:xfrm>
            <a:off x="457200" y="1728104"/>
            <a:ext cx="8229600" cy="4525963"/>
          </a:xfrm>
        </p:spPr>
        <p:txBody>
          <a:bodyPr>
            <a:noAutofit/>
          </a:bodyPr>
          <a:lstStyle/>
          <a:p>
            <a:r>
              <a:rPr lang="en-US" sz="1900" b="1" dirty="0" smtClean="0"/>
              <a:t>Summary: </a:t>
            </a:r>
            <a:r>
              <a:rPr lang="en-US" sz="1900" dirty="0"/>
              <a:t>I</a:t>
            </a:r>
            <a:r>
              <a:rPr lang="en-US" sz="1900" dirty="0" smtClean="0"/>
              <a:t>mmediately </a:t>
            </a:r>
            <a:r>
              <a:rPr lang="en-US" sz="1900" dirty="0"/>
              <a:t>bring back resource request templates for the </a:t>
            </a:r>
            <a:r>
              <a:rPr lang="en-US" sz="1900" dirty="0" smtClean="0"/>
              <a:t>convenience of </a:t>
            </a:r>
            <a:r>
              <a:rPr lang="en-US" sz="1900" dirty="0"/>
              <a:t>those of </a:t>
            </a:r>
            <a:r>
              <a:rPr lang="en-US" sz="1900" dirty="0" smtClean="0"/>
              <a:t>us who </a:t>
            </a:r>
            <a:r>
              <a:rPr lang="en-US" sz="1900" dirty="0"/>
              <a:t>understand and liked them</a:t>
            </a:r>
            <a:r>
              <a:rPr lang="en-US" sz="1900" dirty="0" smtClean="0"/>
              <a:t>.  Also, fix </a:t>
            </a:r>
            <a:r>
              <a:rPr lang="en-US" sz="1900" dirty="0"/>
              <a:t>the deficiencies </a:t>
            </a:r>
            <a:r>
              <a:rPr lang="en-US" sz="1900" dirty="0" smtClean="0"/>
              <a:t>in </a:t>
            </a:r>
            <a:r>
              <a:rPr lang="en-US" sz="1900" dirty="0"/>
              <a:t>ARIN on-line </a:t>
            </a:r>
            <a:r>
              <a:rPr lang="en-US" sz="1900" dirty="0" smtClean="0"/>
              <a:t>process.  Lastly, spend </a:t>
            </a:r>
            <a:r>
              <a:rPr lang="en-US" sz="1900" dirty="0"/>
              <a:t>some time having a good UI designer go through ARIN on-line </a:t>
            </a:r>
            <a:r>
              <a:rPr lang="en-US" sz="1900" dirty="0" smtClean="0"/>
              <a:t>with a </a:t>
            </a:r>
            <a:r>
              <a:rPr lang="en-US" sz="1900" dirty="0"/>
              <a:t>fine-</a:t>
            </a:r>
            <a:r>
              <a:rPr lang="en-US" sz="1900" dirty="0" smtClean="0"/>
              <a:t>tooth comb </a:t>
            </a:r>
            <a:r>
              <a:rPr lang="en-US" sz="1900" dirty="0"/>
              <a:t>and generally improve the over all user experience</a:t>
            </a:r>
            <a:r>
              <a:rPr lang="en-US" sz="1900" dirty="0" smtClean="0"/>
              <a:t>.</a:t>
            </a:r>
          </a:p>
          <a:p>
            <a:r>
              <a:rPr lang="en-US" sz="1900" b="1" dirty="0" smtClean="0"/>
              <a:t>Estimate: </a:t>
            </a:r>
            <a:r>
              <a:rPr lang="en-US" sz="1900" dirty="0" smtClean="0"/>
              <a:t>ARIN </a:t>
            </a:r>
            <a:r>
              <a:rPr lang="en-US" sz="1900" dirty="0"/>
              <a:t>is unable to provide a level of effort for implementation at this time. </a:t>
            </a:r>
            <a:r>
              <a:rPr lang="en-US" sz="1900" dirty="0" smtClean="0"/>
              <a:t>Pending budget approval, ARIN </a:t>
            </a:r>
            <a:r>
              <a:rPr lang="en-US" sz="1900" dirty="0"/>
              <a:t>plans to bring in a UI design consultant next year and will be seeking further customer experience input from the community at a later date in a separate </a:t>
            </a:r>
            <a:r>
              <a:rPr lang="en-US" sz="1900" dirty="0" smtClean="0"/>
              <a:t>consultation.  With regard to reinstating resource requests templates, note than an estimate of staff effort is not currently available. Some discussion has taken place on the members-only </a:t>
            </a:r>
            <a:r>
              <a:rPr lang="en-US" sz="1900" dirty="0" err="1" smtClean="0"/>
              <a:t>arin</a:t>
            </a:r>
            <a:r>
              <a:rPr lang="en-US" sz="1900" dirty="0" smtClean="0"/>
              <a:t>-discuss list and is welcome on the open </a:t>
            </a:r>
            <a:r>
              <a:rPr lang="en-US" sz="1900" dirty="0" err="1" smtClean="0"/>
              <a:t>arin</a:t>
            </a:r>
            <a:r>
              <a:rPr lang="en-US" sz="1900" dirty="0" smtClean="0"/>
              <a:t>-consult mailing list.</a:t>
            </a:r>
            <a:endParaRPr lang="en-US" sz="1900" dirty="0"/>
          </a:p>
        </p:txBody>
      </p:sp>
      <p:sp>
        <p:nvSpPr>
          <p:cNvPr id="4" name="Slide Number Placeholder 3"/>
          <p:cNvSpPr>
            <a:spLocks noGrp="1"/>
          </p:cNvSpPr>
          <p:nvPr>
            <p:ph type="sldNum" sz="quarter" idx="12"/>
          </p:nvPr>
        </p:nvSpPr>
        <p:spPr/>
        <p:txBody>
          <a:bodyPr/>
          <a:lstStyle/>
          <a:p>
            <a:fld id="{AF30A753-F8FB-2347-AFA5-F3BA184B92E5}" type="slidenum">
              <a:rPr lang="en-US" smtClean="0"/>
              <a:t>9</a:t>
            </a:fld>
            <a:endParaRPr lang="en-US"/>
          </a:p>
        </p:txBody>
      </p:sp>
    </p:spTree>
    <p:extLst>
      <p:ext uri="{BB962C8B-B14F-4D97-AF65-F5344CB8AC3E}">
        <p14:creationId xmlns:p14="http://schemas.microsoft.com/office/powerpoint/2010/main" val="32496493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9178</TotalTime>
  <Words>1124</Words>
  <Application>Microsoft Macintosh PowerPoint</Application>
  <PresentationFormat>On-screen Show (4:3)</PresentationFormat>
  <Paragraphs>69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ACSP Report – Review of Open Suggestions </vt:lpstr>
      <vt:lpstr>Background </vt:lpstr>
      <vt:lpstr>Overview</vt:lpstr>
      <vt:lpstr>You can view these active suggestions in your  Meeting Folder Handout or online at:  https://www.arin.net/participate/acsp/index.html</vt:lpstr>
      <vt:lpstr>Suggestions for Review</vt:lpstr>
      <vt:lpstr>2012.2: Web-Based Whois Results Improvement </vt:lpstr>
      <vt:lpstr>2012.1: Restore Some Email Functionality </vt:lpstr>
      <vt:lpstr>2011.29: Add links to Query Response      </vt:lpstr>
      <vt:lpstr>2011.21 ARIN Online User Interface </vt:lpstr>
      <vt:lpstr>2011.17: Define Access Restrictions for APIs </vt:lpstr>
      <vt:lpstr>2011.7: Display Agreements Associated with Organizations </vt:lpstr>
      <vt:lpstr>2010.7: IP WHOIS community problem reporting system </vt:lpstr>
      <vt:lpstr>Conclusion </vt:lpstr>
      <vt:lpstr>PowerPoint Presentation</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Sellers</dc:creator>
  <cp:lastModifiedBy>Erin Sellers</cp:lastModifiedBy>
  <cp:revision>49</cp:revision>
  <dcterms:created xsi:type="dcterms:W3CDTF">2012-02-16T19:19:44Z</dcterms:created>
  <dcterms:modified xsi:type="dcterms:W3CDTF">2012-04-21T15:00:09Z</dcterms:modified>
</cp:coreProperties>
</file>