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32"/>
  </p:notesMasterIdLst>
  <p:handoutMasterIdLst>
    <p:handoutMasterId r:id="rId33"/>
  </p:handoutMasterIdLst>
  <p:sldIdLst>
    <p:sldId id="314" r:id="rId2"/>
    <p:sldId id="315" r:id="rId3"/>
    <p:sldId id="318" r:id="rId4"/>
    <p:sldId id="301" r:id="rId5"/>
    <p:sldId id="304" r:id="rId6"/>
    <p:sldId id="305" r:id="rId7"/>
    <p:sldId id="327" r:id="rId8"/>
    <p:sldId id="303" r:id="rId9"/>
    <p:sldId id="306" r:id="rId10"/>
    <p:sldId id="307" r:id="rId11"/>
    <p:sldId id="308" r:id="rId12"/>
    <p:sldId id="309" r:id="rId13"/>
    <p:sldId id="310" r:id="rId14"/>
    <p:sldId id="311" r:id="rId15"/>
    <p:sldId id="276" r:id="rId16"/>
    <p:sldId id="277" r:id="rId17"/>
    <p:sldId id="278" r:id="rId18"/>
    <p:sldId id="279" r:id="rId19"/>
    <p:sldId id="280" r:id="rId20"/>
    <p:sldId id="323" r:id="rId21"/>
    <p:sldId id="290" r:id="rId22"/>
    <p:sldId id="292" r:id="rId23"/>
    <p:sldId id="312" r:id="rId24"/>
    <p:sldId id="325" r:id="rId25"/>
    <p:sldId id="333" r:id="rId26"/>
    <p:sldId id="320" r:id="rId27"/>
    <p:sldId id="321" r:id="rId28"/>
    <p:sldId id="330" r:id="rId29"/>
    <p:sldId id="331" r:id="rId30"/>
    <p:sldId id="332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8691" autoAdjust="0"/>
    <p:restoredTop sz="94685" autoAdjust="0"/>
  </p:normalViewPr>
  <p:slideViewPr>
    <p:cSldViewPr snapToGrid="0" snapToObjects="1" showGuides="1">
      <p:cViewPr varScale="1">
        <p:scale>
          <a:sx n="75" d="100"/>
          <a:sy n="75" d="100"/>
        </p:scale>
        <p:origin x="-133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1698C-B8EC-4747-8C83-13A15E994677}" type="datetimeFigureOut">
              <a:rPr lang="en-US" smtClean="0"/>
              <a:pPr/>
              <a:t>4/23/12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0AADB-981F-6845-8056-AC18216A6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82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CCB81-7ABD-794D-976B-9F8637ED5FBB}" type="datetimeFigureOut">
              <a:rPr lang="en-US" smtClean="0"/>
              <a:t>4/23/12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A6E3F-4047-014E-B0D1-1B1A12459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787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255713" algn="l"/>
                <a:tab pos="1652588" algn="l"/>
                <a:tab pos="2060575" algn="l"/>
              </a:tabLst>
            </a:pPr>
            <a:endParaRPr kumimoji="0" lang="en-US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utura Hv BT" pitchFamily="34" charset="0"/>
              <a:ea typeface="ＭＳ Ｐゴシック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255713" algn="l"/>
                <a:tab pos="1652588" algn="l"/>
                <a:tab pos="20605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utura Hv BT" pitchFamily="34" charset="0"/>
                <a:ea typeface="ＭＳ Ｐゴシック" charset="-128"/>
                <a:cs typeface="Arial" pitchFamily="34" charset="0"/>
              </a:rPr>
              <a:t/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utura Hv BT" pitchFamily="34" charset="0"/>
                <a:ea typeface="ＭＳ Ｐゴシック" charset="-128"/>
                <a:cs typeface="Arial" pitchFamily="34" charset="0"/>
              </a:rPr>
            </a:br>
            <a:endParaRPr lang="en-US" dirty="0" smtClean="0"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825A5B-F53F-4FED-A2AF-A7250379AAA9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2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FD8BE9F-DC2F-EE4A-94AB-3523540A2877}" type="slidenum">
              <a:rPr lang="en-US" sz="1200">
                <a:latin typeface="Calibri" charset="0"/>
                <a:cs typeface="Arial" charset="0"/>
              </a:rPr>
              <a:pPr eaLnBrk="1" hangingPunct="1"/>
              <a:t>16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4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D4079D0-7F8A-EB40-8AFC-9FFBD3DB7C51}" type="slidenum">
              <a:rPr lang="en-US" sz="1200"/>
              <a:pPr eaLnBrk="1" hangingPunct="1"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6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3D0F90C-B53E-A94D-85E3-240A3AB0FBB0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8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</a:pPr>
            <a:r>
              <a:rPr lang="en-US" sz="3600" dirty="0" smtClean="0">
                <a:latin typeface="Century Gothic" charset="0"/>
                <a:ea typeface="ＭＳ Ｐゴシック" charset="0"/>
                <a:cs typeface="Century Gothic" charset="0"/>
              </a:rPr>
              <a:t>*Anyone dissatisfied with a decision by the AC can petition in order to keep a proposal moving forward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300" dirty="0" smtClean="0">
                <a:latin typeface="Century Gothic" charset="0"/>
                <a:ea typeface="ＭＳ Ｐゴシック" charset="0"/>
                <a:cs typeface="Century Gothic" charset="0"/>
              </a:rPr>
              <a:t>Occurs between proposal and draft policy stage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300" dirty="0" smtClean="0">
                <a:latin typeface="Century Gothic" charset="0"/>
                <a:ea typeface="ＭＳ Ｐゴシック" charset="0"/>
                <a:cs typeface="Century Gothic" charset="0"/>
              </a:rPr>
              <a:t>5 day petition period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300" dirty="0" smtClean="0">
                <a:latin typeface="Century Gothic" charset="0"/>
                <a:ea typeface="ＭＳ Ｐゴシック" charset="0"/>
                <a:cs typeface="Century Gothic" charset="0"/>
              </a:rPr>
              <a:t>Needs 10 different people from 10 different organizations to publicly support the petition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300" dirty="0" smtClean="0">
                <a:latin typeface="Century Gothic" charset="0"/>
                <a:ea typeface="ＭＳ Ｐゴシック" charset="0"/>
                <a:cs typeface="Century Gothic" charset="0"/>
              </a:rPr>
              <a:t>There have been</a:t>
            </a:r>
            <a:r>
              <a:rPr lang="en-US" sz="2300" baseline="0" dirty="0" smtClean="0">
                <a:latin typeface="Century Gothic" charset="0"/>
                <a:ea typeface="ＭＳ Ｐゴシック" charset="0"/>
                <a:cs typeface="Century Gothic" charset="0"/>
              </a:rPr>
              <a:t> 8 petitions to date, 1 successful ??</a:t>
            </a:r>
            <a:endParaRPr lang="en-US" sz="2300" dirty="0" smtClean="0">
              <a:latin typeface="Century Gothic" charset="0"/>
              <a:ea typeface="ＭＳ Ｐゴシック" charset="0"/>
              <a:cs typeface="Century Gothic" charset="0"/>
            </a:endParaRPr>
          </a:p>
          <a:p>
            <a:pPr marL="914400" lvl="2" indent="0">
              <a:lnSpc>
                <a:spcPct val="90000"/>
              </a:lnSpc>
              <a:spcAft>
                <a:spcPts val="600"/>
              </a:spcAft>
              <a:buFont typeface="Arial" charset="0"/>
              <a:buNone/>
            </a:pPr>
            <a:r>
              <a:rPr lang="en-US" sz="1800" dirty="0" smtClean="0">
                <a:latin typeface="Century Gothic" charset="0"/>
                <a:ea typeface="ＭＳ Ｐゴシック" charset="0"/>
                <a:cs typeface="Century Gothic" charset="0"/>
              </a:rPr>
              <a:t>	</a:t>
            </a:r>
            <a:r>
              <a:rPr lang="en-US" sz="1800" dirty="0" smtClean="0">
                <a:solidFill>
                  <a:srgbClr val="000000"/>
                </a:solidFill>
                <a:latin typeface="Century Gothic" charset="0"/>
                <a:ea typeface="ＭＳ Ｐゴシック" charset="0"/>
                <a:cs typeface="Century Gothic" charset="0"/>
              </a:rPr>
              <a:t> </a:t>
            </a:r>
            <a:endParaRPr lang="en-US" sz="1300" dirty="0" smtClean="0">
              <a:solidFill>
                <a:srgbClr val="000000"/>
              </a:solidFill>
              <a:latin typeface="Century Gothic" charset="0"/>
              <a:ea typeface="ＭＳ Ｐゴシック" charset="0"/>
              <a:cs typeface="Century Gothic" charset="0"/>
            </a:endParaRPr>
          </a:p>
          <a:p>
            <a:pPr marL="914400" lvl="2" indent="0">
              <a:lnSpc>
                <a:spcPct val="80000"/>
              </a:lnSpc>
              <a:spcAft>
                <a:spcPts val="600"/>
              </a:spcAft>
              <a:buFont typeface="Arial" charset="0"/>
              <a:buNone/>
            </a:pPr>
            <a:endParaRPr lang="en-US" sz="1300" dirty="0" smtClean="0">
              <a:solidFill>
                <a:srgbClr val="000000"/>
              </a:solidFill>
              <a:latin typeface="Century Gothic" charset="0"/>
              <a:ea typeface="ＭＳ Ｐゴシック" charset="0"/>
              <a:cs typeface="Century Gothic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F8846B-C57B-C543-89B9-495C1FF0C82B}" type="slidenum">
              <a:rPr lang="en-US" sz="1200">
                <a:latin typeface="Calibri" charset="0"/>
              </a:rPr>
              <a:pPr eaLnBrk="1" hangingPunct="1"/>
              <a:t>19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1380E9B-56DD-F544-B413-68FC10A281AB}" type="slidenum">
              <a:rPr lang="en-US" sz="1200">
                <a:latin typeface="Calibri" charset="0"/>
              </a:rPr>
              <a:pPr eaLnBrk="1" hangingPunct="1"/>
              <a:t>20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84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8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99545D5-5F14-574F-A8BA-DC47797332BB}" type="slidenum">
              <a:rPr lang="en-US" sz="1200">
                <a:latin typeface="Calibri" charset="0"/>
              </a:rPr>
              <a:pPr eaLnBrk="1" hangingPunct="1"/>
              <a:t>21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8A737-4A02-6142-BF51-24947126D5C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F6C84C-0D2E-41B7-9621-9A803D649C6C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F6C84C-0D2E-41B7-9621-9A803D649C6C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486A19-FE39-4E3F-936F-8A38CF4573BD}" type="slidenum">
              <a:rPr lang="en-US"/>
              <a:pPr/>
              <a:t>5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4B81F2-BC1E-4FED-9899-E683028E9CCB}" type="slidenum">
              <a:rPr lang="en-US"/>
              <a:pPr/>
              <a:t>6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127B80-1A85-4183-94BC-1CB191EFD251}" type="slidenum">
              <a:rPr lang="en-US"/>
              <a:pPr/>
              <a:t>7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charset="-128"/>
              </a:rPr>
              <a:t>These are the organizations responsible for the distribution of IP number resources.  The IANA (Internet Assigned Numbers Authority) is actually a US Government contract held by ICANN (Internet Corporation for Assigned Names and Numbers).  IANA has always been responsible for the global pool of IP number resources.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A6E3F-4047-014E-B0D1-1B1A12459A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04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41E0F0-2934-484F-B6CF-CBB9B96805ED}" type="slidenum">
              <a:rPr lang="en-US"/>
              <a:pPr/>
              <a:t>9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D1EB93-85C5-4900-97AD-4F00FD6888EC}" type="slidenum">
              <a:rPr lang="en-US">
                <a:latin typeface="Arial" pitchFamily="34" charset="0"/>
              </a:rPr>
              <a:pPr/>
              <a:t>12</a:t>
            </a:fld>
            <a:endParaRPr lang="en-US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C005B9-FDDC-453F-B72D-9CA4957906DD}" type="slidenum">
              <a:rPr lang="en-US">
                <a:latin typeface="Arial" pitchFamily="34" charset="0"/>
              </a:rPr>
              <a:pPr/>
              <a:t>14</a:t>
            </a:fld>
            <a:endParaRPr lang="en-US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0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CE65637-E2B3-634C-A87B-F5FDC054E67C}" type="slidenum">
              <a:rPr lang="en-US" sz="1200">
                <a:latin typeface="Calibri" charset="0"/>
              </a:rPr>
              <a:pPr eaLnBrk="1" hangingPunct="1"/>
              <a:t>15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51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87026"/>
            <a:ext cx="7772400" cy="1470025"/>
          </a:xfrm>
        </p:spPr>
        <p:txBody>
          <a:bodyPr>
            <a:normAutofit/>
          </a:bodyPr>
          <a:lstStyle>
            <a:lvl1pPr>
              <a:defRPr sz="42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5631" y="5257051"/>
            <a:ext cx="7256127" cy="1159503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711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/>
                <a:cs typeface="Century Gothic"/>
              </a:defRPr>
            </a:lvl1pPr>
            <a:lvl2pPr>
              <a:defRPr>
                <a:latin typeface="Century Gothic"/>
                <a:cs typeface="Century Gothic"/>
              </a:defRPr>
            </a:lvl2pPr>
            <a:lvl3pPr>
              <a:defRPr b="1"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2506" y="6217925"/>
            <a:ext cx="447218" cy="365125"/>
          </a:xfrm>
        </p:spPr>
        <p:txBody>
          <a:bodyPr/>
          <a:lstStyle/>
          <a:p>
            <a:fld id="{AF30A753-F8FB-2347-AFA5-F3BA184B92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9669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2" y="0"/>
            <a:ext cx="9150362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/>
                <a:cs typeface="Century Gothic"/>
              </a:defRPr>
            </a:lvl1pPr>
            <a:lvl2pPr>
              <a:defRPr>
                <a:latin typeface="Century Gothic"/>
                <a:cs typeface="Century Gothic"/>
              </a:defRPr>
            </a:lvl2pPr>
            <a:lvl3pPr>
              <a:defRPr b="1"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2506" y="6217925"/>
            <a:ext cx="447218" cy="365125"/>
          </a:xfrm>
        </p:spPr>
        <p:txBody>
          <a:bodyPr/>
          <a:lstStyle/>
          <a:p>
            <a:fld id="{AF30A753-F8FB-2347-AFA5-F3BA184B92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416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A753-F8FB-2347-AFA5-F3BA184B92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22506" y="6217925"/>
            <a:ext cx="4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30A753-F8FB-2347-AFA5-F3BA184B92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68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Century Gothic"/>
                <a:cs typeface="Century Gothic"/>
              </a:defRPr>
            </a:lvl1pPr>
            <a:lvl2pPr>
              <a:defRPr sz="2400">
                <a:latin typeface="Century Gothic"/>
                <a:cs typeface="Century Gothic"/>
              </a:defRPr>
            </a:lvl2pPr>
            <a:lvl3pPr>
              <a:defRPr sz="2000">
                <a:latin typeface="Century Gothic"/>
                <a:cs typeface="Century Gothic"/>
              </a:defRPr>
            </a:lvl3pPr>
            <a:lvl4pPr>
              <a:defRPr sz="1800">
                <a:latin typeface="Century Gothic"/>
                <a:cs typeface="Century Gothic"/>
              </a:defRPr>
            </a:lvl4pPr>
            <a:lvl5pPr>
              <a:defRPr sz="1800">
                <a:latin typeface="Century Gothic"/>
                <a:cs typeface="Century Gothi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A753-F8FB-2347-AFA5-F3BA184B92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22506" y="6217925"/>
            <a:ext cx="4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30A753-F8FB-2347-AFA5-F3BA184B92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353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Century Gothic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entury Gothic"/>
                <a:cs typeface="Century Gothic"/>
              </a:defRPr>
            </a:lvl1pPr>
            <a:lvl2pPr>
              <a:defRPr sz="2000">
                <a:latin typeface="Century Gothic"/>
                <a:cs typeface="Century Gothic"/>
              </a:defRPr>
            </a:lvl2pPr>
            <a:lvl3pPr>
              <a:defRPr sz="1800">
                <a:latin typeface="Century Gothic"/>
                <a:cs typeface="Century Gothic"/>
              </a:defRPr>
            </a:lvl3pPr>
            <a:lvl4pPr>
              <a:defRPr sz="1600">
                <a:latin typeface="Century Gothic"/>
                <a:cs typeface="Century Gothic"/>
              </a:defRPr>
            </a:lvl4pPr>
            <a:lvl5pPr>
              <a:defRPr sz="16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Century Gothic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entury Gothic"/>
                <a:cs typeface="Century Gothic"/>
              </a:defRPr>
            </a:lvl1pPr>
            <a:lvl2pPr>
              <a:defRPr sz="2000">
                <a:latin typeface="Century Gothic"/>
                <a:cs typeface="Century Gothic"/>
              </a:defRPr>
            </a:lvl2pPr>
            <a:lvl3pPr>
              <a:defRPr sz="1800">
                <a:latin typeface="Century Gothic"/>
                <a:cs typeface="Century Gothic"/>
              </a:defRPr>
            </a:lvl3pPr>
            <a:lvl4pPr>
              <a:defRPr sz="1600">
                <a:latin typeface="Century Gothic"/>
                <a:cs typeface="Century Gothic"/>
              </a:defRPr>
            </a:lvl4pPr>
            <a:lvl5pPr>
              <a:defRPr sz="16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A753-F8FB-2347-AFA5-F3BA184B92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22506" y="6217925"/>
            <a:ext cx="4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30A753-F8FB-2347-AFA5-F3BA184B92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428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A753-F8FB-2347-AFA5-F3BA184B92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322506" y="6217925"/>
            <a:ext cx="4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30A753-F8FB-2347-AFA5-F3BA184B92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3766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A753-F8FB-2347-AFA5-F3BA184B92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322506" y="6217925"/>
            <a:ext cx="4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30A753-F8FB-2347-AFA5-F3BA184B92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265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8DF1A-492B-214D-B2F2-D660C3B81D1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4/23/12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0A753-F8FB-2347-AFA5-F3BA184B92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51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6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129" y="4196002"/>
            <a:ext cx="8417895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First Timers’ Breakfast</a:t>
            </a:r>
            <a:br>
              <a:rPr lang="en-US" b="1" dirty="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sz="2700" dirty="0" smtClean="0"/>
              <a:t>Susan Hamlin</a:t>
            </a:r>
            <a:br>
              <a:rPr lang="en-US" sz="2700" dirty="0" smtClean="0"/>
            </a:br>
            <a:r>
              <a:rPr lang="en-US" sz="2700" dirty="0" smtClean="0"/>
              <a:t>Director, Communications and Member Services</a:t>
            </a:r>
            <a:endParaRPr lang="en-US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68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04191"/>
            <a:ext cx="8229600" cy="42672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dirty="0" smtClean="0">
                <a:latin typeface="Century Gothic" pitchFamily="34" charset="0"/>
                <a:ea typeface="ＭＳ Ｐゴシック" charset="-128"/>
              </a:rPr>
              <a:t>Applying the principles of stewardship, ARIN, a nonprofit corporation:</a:t>
            </a:r>
          </a:p>
          <a:p>
            <a:pPr lvl="3" eaLnBrk="1" hangingPunct="1">
              <a:lnSpc>
                <a:spcPct val="85000"/>
              </a:lnSpc>
            </a:pPr>
            <a:endParaRPr lang="en-US" dirty="0" smtClean="0">
              <a:latin typeface="Century Gothic" pitchFamily="34" charset="0"/>
              <a:ea typeface="ＭＳ Ｐゴシック" charset="-128"/>
            </a:endParaRPr>
          </a:p>
          <a:p>
            <a:pPr lvl="1" eaLnBrk="1" hangingPunct="1">
              <a:lnSpc>
                <a:spcPct val="85000"/>
              </a:lnSpc>
            </a:pPr>
            <a:r>
              <a:rPr lang="en-US" dirty="0" smtClean="0">
                <a:latin typeface="Century Gothic" pitchFamily="34" charset="0"/>
                <a:ea typeface="ＭＳ Ｐゴシック" charset="-128"/>
              </a:rPr>
              <a:t>allocates Internet Protocol resources; </a:t>
            </a:r>
          </a:p>
          <a:p>
            <a:pPr lvl="3" eaLnBrk="1" hangingPunct="1">
              <a:lnSpc>
                <a:spcPct val="85000"/>
              </a:lnSpc>
            </a:pPr>
            <a:endParaRPr lang="en-US" dirty="0" smtClean="0">
              <a:latin typeface="Century Gothic" pitchFamily="34" charset="0"/>
              <a:ea typeface="ＭＳ Ｐゴシック" charset="-128"/>
            </a:endParaRPr>
          </a:p>
          <a:p>
            <a:pPr lvl="1" eaLnBrk="1" hangingPunct="1">
              <a:lnSpc>
                <a:spcPct val="85000"/>
              </a:lnSpc>
            </a:pPr>
            <a:r>
              <a:rPr lang="en-US" dirty="0" smtClean="0">
                <a:latin typeface="Century Gothic" pitchFamily="34" charset="0"/>
                <a:ea typeface="ＭＳ Ｐゴシック" charset="-128"/>
              </a:rPr>
              <a:t>develops consensus-based policies; and</a:t>
            </a:r>
          </a:p>
          <a:p>
            <a:pPr lvl="3" eaLnBrk="1" hangingPunct="1">
              <a:lnSpc>
                <a:spcPct val="85000"/>
              </a:lnSpc>
            </a:pPr>
            <a:endParaRPr lang="en-US" dirty="0" smtClean="0">
              <a:latin typeface="Century Gothic" pitchFamily="34" charset="0"/>
              <a:ea typeface="ＭＳ Ｐゴシック" charset="-128"/>
            </a:endParaRPr>
          </a:p>
          <a:p>
            <a:pPr lvl="1" eaLnBrk="1" hangingPunct="1">
              <a:lnSpc>
                <a:spcPct val="85000"/>
              </a:lnSpc>
            </a:pPr>
            <a:r>
              <a:rPr lang="en-US" dirty="0" smtClean="0">
                <a:latin typeface="Century Gothic" pitchFamily="34" charset="0"/>
                <a:ea typeface="ＭＳ Ｐゴシック" charset="-128"/>
              </a:rPr>
              <a:t>facilitates the advancement of the Internet through information and educational outreach. </a:t>
            </a:r>
          </a:p>
        </p:txBody>
      </p:sp>
      <p:sp>
        <p:nvSpPr>
          <p:cNvPr id="14339" name="Rectangle 2"/>
          <p:cNvSpPr txBox="1">
            <a:spLocks noChangeArrowheads="1"/>
          </p:cNvSpPr>
          <p:nvPr/>
        </p:nvSpPr>
        <p:spPr bwMode="auto">
          <a:xfrm>
            <a:off x="457200" y="8611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05183A"/>
                </a:solidFill>
                <a:latin typeface="Century Gothic" pitchFamily="34" charset="0"/>
              </a:rPr>
              <a:t>ARIN</a:t>
            </a:r>
            <a:r>
              <a:rPr lang="ja-JP" altLang="en-US" sz="4400" b="1" dirty="0">
                <a:solidFill>
                  <a:srgbClr val="05183A"/>
                </a:solidFill>
                <a:latin typeface="Century Gothic" pitchFamily="34" charset="0"/>
              </a:rPr>
              <a:t>’</a:t>
            </a:r>
            <a:r>
              <a:rPr lang="en-US" altLang="ja-JP" sz="4400" b="1" dirty="0">
                <a:solidFill>
                  <a:srgbClr val="05183A"/>
                </a:solidFill>
                <a:latin typeface="Century Gothic" pitchFamily="34" charset="0"/>
              </a:rPr>
              <a:t>s Mission</a:t>
            </a:r>
            <a:endParaRPr lang="en-US" sz="4400" b="1" dirty="0">
              <a:solidFill>
                <a:srgbClr val="05183A"/>
              </a:solidFill>
              <a:latin typeface="Century Gothic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A753-F8FB-2347-AFA5-F3BA184B92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7057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023" y="451865"/>
            <a:ext cx="7836777" cy="605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8811" y="612966"/>
            <a:ext cx="4267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latin typeface="Century Gothic" pitchFamily="34" charset="0"/>
                <a:ea typeface="ＭＳ Ｐゴシック" charset="-128"/>
              </a:rPr>
              <a:t>Organizational Chart</a:t>
            </a:r>
          </a:p>
        </p:txBody>
      </p:sp>
    </p:spTree>
    <p:extLst>
      <p:ext uri="{BB962C8B-B14F-4D97-AF65-F5344CB8AC3E}">
        <p14:creationId xmlns:p14="http://schemas.microsoft.com/office/powerpoint/2010/main" val="20028643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75069" y="578201"/>
            <a:ext cx="9143999" cy="159957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entury Gothic" pitchFamily="34" charset="0"/>
                <a:ea typeface="ＭＳ Ｐゴシック" charset="-128"/>
              </a:rPr>
              <a:t>Registration Services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69640" y="2131044"/>
            <a:ext cx="8061325" cy="3886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ts val="0"/>
              </a:spcBef>
            </a:pPr>
            <a:r>
              <a:rPr lang="en-US" sz="2800" dirty="0" smtClean="0">
                <a:latin typeface="Century Gothic" pitchFamily="34" charset="0"/>
                <a:ea typeface="ＭＳ Ｐゴシック" charset="-128"/>
              </a:rPr>
              <a:t>Coordination &amp; management of Internet number resources</a:t>
            </a:r>
          </a:p>
          <a:p>
            <a:pPr eaLnBrk="1" hangingPunct="1">
              <a:spcBef>
                <a:spcPts val="0"/>
              </a:spcBef>
            </a:pPr>
            <a:endParaRPr lang="en-US" sz="2800" dirty="0" smtClean="0">
              <a:latin typeface="Century Gothic" pitchFamily="34" charset="0"/>
              <a:ea typeface="ＭＳ Ｐゴシック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sz="2800" dirty="0" smtClean="0">
                <a:latin typeface="Century Gothic" pitchFamily="34" charset="0"/>
                <a:ea typeface="ＭＳ Ｐゴシック" charset="-128"/>
              </a:rPr>
              <a:t>Internet number resource transfers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sz="2800" dirty="0" smtClean="0">
                <a:latin typeface="Century Gothic" pitchFamily="34" charset="0"/>
                <a:ea typeface="ＭＳ Ｐゴシック" charset="-128"/>
              </a:rPr>
              <a:t>Directory Services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sz="2800" dirty="0" smtClean="0">
                <a:latin typeface="Century Gothic" pitchFamily="34" charset="0"/>
                <a:ea typeface="ＭＳ Ｐゴシック" charset="-128"/>
              </a:rPr>
              <a:t>Registration </a:t>
            </a:r>
            <a:r>
              <a:rPr lang="en-US" sz="2800" dirty="0">
                <a:latin typeface="Century Gothic" pitchFamily="34" charset="0"/>
                <a:ea typeface="ＭＳ Ｐゴシック" charset="-128"/>
              </a:rPr>
              <a:t>transaction information (</a:t>
            </a:r>
            <a:r>
              <a:rPr lang="en-US" sz="2800" dirty="0" err="1">
                <a:latin typeface="Century Gothic" pitchFamily="34" charset="0"/>
                <a:ea typeface="ＭＳ Ｐゴシック" charset="-128"/>
              </a:rPr>
              <a:t>Whois</a:t>
            </a:r>
            <a:r>
              <a:rPr lang="en-US" sz="2800" dirty="0">
                <a:latin typeface="Century Gothic" pitchFamily="34" charset="0"/>
                <a:ea typeface="ＭＳ Ｐゴシック" charset="-128"/>
              </a:rPr>
              <a:t>)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sz="2800" dirty="0">
                <a:latin typeface="Century Gothic" pitchFamily="34" charset="0"/>
                <a:ea typeface="ＭＳ Ｐゴシック" charset="-128"/>
              </a:rPr>
              <a:t>Record maintenance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sz="2800" dirty="0">
                <a:latin typeface="Century Gothic" pitchFamily="34" charset="0"/>
                <a:ea typeface="ＭＳ Ｐゴシック" charset="-128"/>
              </a:rPr>
              <a:t>Routing information (Internet Routing Registry)</a:t>
            </a:r>
          </a:p>
          <a:p>
            <a:pPr eaLnBrk="1" hangingPunct="1"/>
            <a:endParaRPr lang="en-US" dirty="0" smtClean="0">
              <a:latin typeface="Century Gothic" pitchFamily="34" charset="0"/>
              <a:ea typeface="ＭＳ Ｐゴシック" charset="-128"/>
            </a:endParaRPr>
          </a:p>
        </p:txBody>
      </p:sp>
      <p:pic>
        <p:nvPicPr>
          <p:cNvPr id="17412" name="Picture 6" descr="MCj025007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1141" y="578201"/>
            <a:ext cx="1370440" cy="136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29547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99519" y="831442"/>
            <a:ext cx="9143999" cy="1599578"/>
          </a:xfrm>
        </p:spPr>
        <p:txBody>
          <a:bodyPr/>
          <a:lstStyle/>
          <a:p>
            <a:r>
              <a:rPr lang="en-US" dirty="0" smtClean="0">
                <a:latin typeface="Century Gothic" pitchFamily="34" charset="0"/>
                <a:ea typeface="ＭＳ Ｐゴシック" charset="-128"/>
              </a:rPr>
              <a:t>Technical Services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599519" y="2263579"/>
            <a:ext cx="84582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>
                <a:latin typeface="Century Gothic" pitchFamily="34" charset="0"/>
              </a:rPr>
              <a:t> ARIN </a:t>
            </a:r>
            <a:r>
              <a:rPr lang="en-US" sz="2800" dirty="0" err="1">
                <a:latin typeface="Century Gothic" pitchFamily="34" charset="0"/>
              </a:rPr>
              <a:t>Whois</a:t>
            </a:r>
            <a:r>
              <a:rPr lang="en-US" sz="2800" dirty="0">
                <a:latin typeface="Century Gothic" pitchFamily="34" charset="0"/>
              </a:rPr>
              <a:t>/</a:t>
            </a:r>
            <a:r>
              <a:rPr lang="en-US" sz="2800" dirty="0" err="1">
                <a:latin typeface="Century Gothic" pitchFamily="34" charset="0"/>
              </a:rPr>
              <a:t>RWhois</a:t>
            </a:r>
            <a:endParaRPr lang="en-US" sz="2800" dirty="0">
              <a:latin typeface="Century Gothic" pitchFamily="34" charset="0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>
                <a:latin typeface="Century Gothic" pitchFamily="34" charset="0"/>
              </a:rPr>
              <a:t> ARIN Online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>
                <a:latin typeface="Century Gothic" pitchFamily="34" charset="0"/>
              </a:rPr>
              <a:t> Internet Routing Registry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>
                <a:latin typeface="Century Gothic" pitchFamily="34" charset="0"/>
              </a:rPr>
              <a:t> Reverse DNS Services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Century Gothic" pitchFamily="34" charset="0"/>
              </a:rPr>
              <a:t> IT </a:t>
            </a:r>
            <a:r>
              <a:rPr lang="en-US" sz="2800" dirty="0">
                <a:latin typeface="Century Gothic" pitchFamily="34" charset="0"/>
              </a:rPr>
              <a:t>support for organization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>
                <a:latin typeface="Century Gothic" pitchFamily="34" charset="0"/>
              </a:rPr>
              <a:t> Emerging Technologies: </a:t>
            </a:r>
            <a:r>
              <a:rPr lang="en-US" sz="2400" dirty="0" smtClean="0">
                <a:latin typeface="Century Gothic" pitchFamily="34" charset="0"/>
              </a:rPr>
              <a:t>DNSSEC, RPKI</a:t>
            </a:r>
            <a:endParaRPr lang="en-US" sz="2400" dirty="0">
              <a:latin typeface="Century Gothic" pitchFamily="34" charset="0"/>
            </a:endParaRPr>
          </a:p>
          <a:p>
            <a:endParaRPr lang="en-US" sz="2800" dirty="0">
              <a:latin typeface="Century Gothic" pitchFamily="34" charset="0"/>
            </a:endParaRPr>
          </a:p>
        </p:txBody>
      </p:sp>
      <p:pic>
        <p:nvPicPr>
          <p:cNvPr id="1843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9487" y="631529"/>
            <a:ext cx="1827584" cy="16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4315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20493"/>
            <a:ext cx="9143999" cy="159957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entury Gothic" pitchFamily="34" charset="0"/>
                <a:ea typeface="ＭＳ Ｐゴシック" charset="-128"/>
              </a:rPr>
              <a:t>Organization Services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2212975"/>
            <a:ext cx="8001000" cy="3886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entury Gothic" pitchFamily="34" charset="0"/>
                <a:ea typeface="ＭＳ Ｐゴシック" charset="-128"/>
              </a:rPr>
              <a:t>Information publication and dissemination</a:t>
            </a:r>
          </a:p>
          <a:p>
            <a:pPr eaLnBrk="1" hangingPunct="1"/>
            <a:r>
              <a:rPr lang="en-US" dirty="0" smtClean="0">
                <a:latin typeface="Century Gothic" pitchFamily="34" charset="0"/>
                <a:ea typeface="ＭＳ Ｐゴシック" charset="-128"/>
              </a:rPr>
              <a:t>Education &amp; outreach</a:t>
            </a:r>
          </a:p>
          <a:p>
            <a:pPr eaLnBrk="1" hangingPunct="1"/>
            <a:r>
              <a:rPr lang="en-US" dirty="0" smtClean="0">
                <a:latin typeface="Century Gothic" pitchFamily="34" charset="0"/>
                <a:ea typeface="ＭＳ Ｐゴシック" charset="-128"/>
              </a:rPr>
              <a:t>Elections (Board, AC, NRO NC)</a:t>
            </a:r>
          </a:p>
          <a:p>
            <a:pPr eaLnBrk="1" hangingPunct="1"/>
            <a:r>
              <a:rPr lang="en-US" dirty="0" smtClean="0">
                <a:latin typeface="Century Gothic" pitchFamily="34" charset="0"/>
                <a:ea typeface="ＭＳ Ｐゴシック" charset="-128"/>
              </a:rPr>
              <a:t>Policy development process</a:t>
            </a:r>
          </a:p>
          <a:p>
            <a:pPr eaLnBrk="1" hangingPunct="1"/>
            <a:r>
              <a:rPr lang="en-US" dirty="0" smtClean="0">
                <a:latin typeface="Century Gothic" pitchFamily="34" charset="0"/>
                <a:ea typeface="ＭＳ Ｐゴシック" charset="-128"/>
              </a:rPr>
              <a:t>Public Policy and Member Meetings</a:t>
            </a:r>
          </a:p>
          <a:p>
            <a:pPr eaLnBrk="1" hangingPunct="1"/>
            <a:endParaRPr lang="en-US" dirty="0" smtClean="0">
              <a:latin typeface="Century Gothic" pitchFamily="34" charset="0"/>
              <a:ea typeface="ＭＳ Ｐゴシック" charset="-128"/>
            </a:endParaRPr>
          </a:p>
          <a:p>
            <a:pPr eaLnBrk="1" hangingPunct="1"/>
            <a:endParaRPr lang="en-US" dirty="0" smtClean="0">
              <a:latin typeface="Century Gothic" pitchFamily="34" charset="0"/>
              <a:ea typeface="ＭＳ Ｐゴシック" charset="-128"/>
            </a:endParaRPr>
          </a:p>
          <a:p>
            <a:pPr eaLnBrk="1" hangingPunct="1"/>
            <a:endParaRPr lang="en-US" dirty="0" smtClean="0">
              <a:latin typeface="Century Gothic" pitchFamily="34" charset="0"/>
              <a:ea typeface="ＭＳ Ｐゴシック" charset="-128"/>
            </a:endParaRPr>
          </a:p>
          <a:p>
            <a:pPr eaLnBrk="1" hangingPunct="1"/>
            <a:endParaRPr lang="en-US" dirty="0" smtClean="0">
              <a:latin typeface="Century Gothic" pitchFamily="34" charset="0"/>
              <a:ea typeface="ＭＳ Ｐゴシック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dirty="0" smtClean="0">
              <a:latin typeface="Century Gothic" pitchFamily="34" charset="0"/>
              <a:ea typeface="ＭＳ Ｐゴシック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dirty="0" smtClean="0">
              <a:latin typeface="Century Gothic" pitchFamily="34" charset="0"/>
              <a:ea typeface="ＭＳ Ｐゴシック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dirty="0" smtClean="0">
              <a:latin typeface="Century Gothic" pitchFamily="34" charset="0"/>
              <a:ea typeface="ＭＳ Ｐゴシック" charset="-128"/>
            </a:endParaRPr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685800" y="3886200"/>
            <a:ext cx="556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5938" indent="-515938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>
                <a:srgbClr val="FFCC00"/>
              </a:buClr>
              <a:buSzPct val="75000"/>
              <a:tabLst>
                <a:tab pos="0" algn="l"/>
                <a:tab pos="515938" algn="l"/>
              </a:tabLst>
              <a:defRPr/>
            </a:pPr>
            <a:endParaRPr lang="en-US" sz="3200" dirty="0" smtClean="0">
              <a:latin typeface="Century Gothic" pitchFamily="34" charset="0"/>
              <a:ea typeface="+mn-ea"/>
              <a:cs typeface="Arial" charset="0"/>
            </a:endParaRPr>
          </a:p>
          <a:p>
            <a:pPr marL="515938" indent="-515938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>
                <a:srgbClr val="FFCC00"/>
              </a:buClr>
              <a:buSzPct val="75000"/>
              <a:tabLst>
                <a:tab pos="0" algn="l"/>
                <a:tab pos="515938" algn="l"/>
              </a:tabLst>
              <a:defRPr/>
            </a:pPr>
            <a:endParaRPr lang="en-US" sz="3200" dirty="0">
              <a:latin typeface="Century Gothic" pitchFamily="34" charset="0"/>
              <a:ea typeface="+mn-ea"/>
              <a:cs typeface="Arial" charset="0"/>
            </a:endParaRPr>
          </a:p>
          <a:p>
            <a:pPr marL="515938" indent="-515938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>
                <a:srgbClr val="FFCC00"/>
              </a:buClr>
              <a:buSzPct val="75000"/>
              <a:buFont typeface="Wingdings 2" pitchFamily="-106" charset="2"/>
              <a:buChar char=""/>
              <a:tabLst>
                <a:tab pos="0" algn="l"/>
                <a:tab pos="515938" algn="l"/>
              </a:tabLst>
              <a:defRPr/>
            </a:pP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0759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Title 1"/>
          <p:cNvSpPr>
            <a:spLocks noGrp="1"/>
          </p:cNvSpPr>
          <p:nvPr>
            <p:ph type="title" idx="4294967295"/>
          </p:nvPr>
        </p:nvSpPr>
        <p:spPr>
          <a:xfrm>
            <a:off x="685800" y="460375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Century Gothic"/>
                <a:ea typeface="ＭＳ Ｐゴシック" charset="0"/>
                <a:cs typeface="Century Gothic"/>
              </a:rPr>
              <a:t>Policy Development Process (PDP)</a:t>
            </a:r>
          </a:p>
        </p:txBody>
      </p:sp>
      <p:pic>
        <p:nvPicPr>
          <p:cNvPr id="159746" name="Content Placeholder 3" descr="ARIN Policy Development Process_1280351305286.pn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567" y="1603375"/>
            <a:ext cx="4976573" cy="3986778"/>
          </a:xfrm>
        </p:spPr>
      </p:pic>
      <p:sp>
        <p:nvSpPr>
          <p:cNvPr id="159747" name="Text Placeholder 5"/>
          <p:cNvSpPr>
            <a:spLocks noGrp="1"/>
          </p:cNvSpPr>
          <p:nvPr>
            <p:ph type="body" idx="4294967295"/>
          </p:nvPr>
        </p:nvSpPr>
        <p:spPr>
          <a:xfrm>
            <a:off x="5449077" y="1828800"/>
            <a:ext cx="3554923" cy="5029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 b="1" dirty="0">
                <a:latin typeface="Century Gothic"/>
                <a:ea typeface="ＭＳ Ｐゴシック" charset="0"/>
                <a:cs typeface="Century Gothic"/>
              </a:rPr>
              <a:t>Flowchart</a:t>
            </a:r>
          </a:p>
          <a:p>
            <a:pPr>
              <a:buFont typeface="Arial" charset="0"/>
              <a:buNone/>
            </a:pPr>
            <a:r>
              <a:rPr lang="en-US" sz="2800" b="1" dirty="0">
                <a:latin typeface="Century Gothic"/>
                <a:ea typeface="ＭＳ Ｐゴシック" charset="0"/>
                <a:cs typeface="Century Gothic"/>
              </a:rPr>
              <a:t>Proposal Template</a:t>
            </a:r>
          </a:p>
          <a:p>
            <a:pPr>
              <a:buFont typeface="Arial" charset="0"/>
              <a:buNone/>
            </a:pPr>
            <a:r>
              <a:rPr lang="en-US" sz="2800" b="1" dirty="0">
                <a:latin typeface="Century Gothic"/>
                <a:ea typeface="ＭＳ Ｐゴシック" charset="0"/>
                <a:cs typeface="Century Gothic"/>
              </a:rPr>
              <a:t>Archive</a:t>
            </a:r>
          </a:p>
          <a:p>
            <a:pPr>
              <a:buFont typeface="Arial" charset="0"/>
              <a:buNone/>
            </a:pPr>
            <a:r>
              <a:rPr lang="en-US" sz="2800" b="1" dirty="0">
                <a:latin typeface="Century Gothic"/>
                <a:ea typeface="ＭＳ Ｐゴシック" charset="0"/>
                <a:cs typeface="Century Gothic"/>
              </a:rPr>
              <a:t>Movie</a:t>
            </a:r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0" y="5715793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>
                <a:latin typeface="Century Gothic" charset="0"/>
              </a:rPr>
              <a:t>https://</a:t>
            </a:r>
            <a:r>
              <a:rPr lang="en-US" sz="2400" b="1" dirty="0" err="1">
                <a:latin typeface="Century Gothic" charset="0"/>
              </a:rPr>
              <a:t>www.arin.net</a:t>
            </a:r>
            <a:r>
              <a:rPr lang="en-US" sz="2400" b="1" dirty="0">
                <a:latin typeface="Century Gothic" charset="0"/>
              </a:rPr>
              <a:t>/policy/</a:t>
            </a:r>
            <a:r>
              <a:rPr lang="en-US" sz="2400" b="1" dirty="0" err="1">
                <a:latin typeface="Century Gothic" charset="0"/>
              </a:rPr>
              <a:t>pdp.html</a:t>
            </a:r>
            <a:endParaRPr lang="en-US" sz="2400" b="1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883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Title 1"/>
          <p:cNvSpPr>
            <a:spLocks noGrp="1"/>
          </p:cNvSpPr>
          <p:nvPr>
            <p:ph type="title"/>
          </p:nvPr>
        </p:nvSpPr>
        <p:spPr>
          <a:xfrm>
            <a:off x="457200" y="405613"/>
            <a:ext cx="8229600" cy="868362"/>
          </a:xfrm>
        </p:spPr>
        <p:txBody>
          <a:bodyPr/>
          <a:lstStyle/>
          <a:p>
            <a:pPr algn="l" eaLnBrk="1" hangingPunct="1"/>
            <a:r>
              <a:rPr lang="en-US" sz="4000" dirty="0">
                <a:latin typeface="Century Gothic" charset="0"/>
                <a:ea typeface="ＭＳ Ｐゴシック" charset="0"/>
                <a:cs typeface="Century Gothic" charset="0"/>
              </a:rPr>
              <a:t>Policy Development Principles</a:t>
            </a:r>
          </a:p>
        </p:txBody>
      </p:sp>
      <p:sp>
        <p:nvSpPr>
          <p:cNvPr id="161794" name="Content Placeholder 2"/>
          <p:cNvSpPr>
            <a:spLocks noGrp="1"/>
          </p:cNvSpPr>
          <p:nvPr>
            <p:ph idx="1"/>
          </p:nvPr>
        </p:nvSpPr>
        <p:spPr>
          <a:xfrm>
            <a:off x="457200" y="1197775"/>
            <a:ext cx="8229600" cy="54102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3000" b="1" dirty="0">
                <a:solidFill>
                  <a:srgbClr val="0099D0"/>
                </a:solidFill>
                <a:latin typeface="Century Gothic" charset="0"/>
                <a:ea typeface="ＭＳ Ｐゴシック" charset="0"/>
                <a:cs typeface="Century Gothic" charset="0"/>
              </a:rPr>
              <a:t>Open</a:t>
            </a:r>
            <a:endParaRPr lang="en-US" sz="3000" dirty="0">
              <a:latin typeface="Century Gothic" charset="0"/>
              <a:ea typeface="ＭＳ Ｐゴシック" charset="0"/>
              <a:cs typeface="Century Gothic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entury Gothic" charset="0"/>
                <a:ea typeface="ＭＳ Ｐゴシック" charset="0"/>
                <a:cs typeface="Century Gothic" charset="0"/>
              </a:rPr>
              <a:t>Developed in open forum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Century Gothic" charset="0"/>
                <a:ea typeface="ＭＳ Ｐゴシック" charset="0"/>
                <a:cs typeface="Century Gothic" charset="0"/>
              </a:rPr>
              <a:t>Public Policy Mailing List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Century Gothic" charset="0"/>
                <a:ea typeface="ＭＳ Ｐゴシック" charset="0"/>
                <a:cs typeface="Century Gothic" charset="0"/>
              </a:rPr>
              <a:t>Public Policy Meetings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entury Gothic" charset="0"/>
                <a:ea typeface="ＭＳ Ｐゴシック" charset="0"/>
                <a:cs typeface="Century Gothic" charset="0"/>
              </a:rPr>
              <a:t>Anyone can participate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3000" b="1" dirty="0">
                <a:solidFill>
                  <a:srgbClr val="0099D0"/>
                </a:solidFill>
                <a:latin typeface="Century Gothic" charset="0"/>
                <a:ea typeface="ＭＳ Ｐゴシック" charset="0"/>
                <a:cs typeface="Century Gothic" charset="0"/>
              </a:rPr>
              <a:t>Transparent</a:t>
            </a:r>
            <a:endParaRPr lang="en-US" sz="3000" dirty="0">
              <a:latin typeface="Century Gothic" charset="0"/>
              <a:ea typeface="ＭＳ Ｐゴシック" charset="0"/>
              <a:cs typeface="Century Gothic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entury Gothic" charset="0"/>
                <a:ea typeface="ＭＳ Ｐゴシック" charset="0"/>
                <a:cs typeface="Century Gothic" charset="0"/>
              </a:rPr>
              <a:t>All aspects documented and available on website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Century Gothic" charset="0"/>
                <a:ea typeface="ＭＳ Ｐゴシック" charset="0"/>
                <a:cs typeface="Century Gothic" charset="0"/>
              </a:rPr>
              <a:t>Policy process, meetings, and policies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3000" b="1" dirty="0">
                <a:solidFill>
                  <a:srgbClr val="0099D0"/>
                </a:solidFill>
                <a:latin typeface="Century Gothic" charset="0"/>
                <a:ea typeface="ＭＳ Ｐゴシック" charset="0"/>
                <a:cs typeface="Century Gothic" charset="0"/>
              </a:rPr>
              <a:t>Bottom-up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entury Gothic" charset="0"/>
                <a:ea typeface="ＭＳ Ｐゴシック" charset="0"/>
                <a:cs typeface="Century Gothic" charset="0"/>
              </a:rPr>
              <a:t>Policies developed by the community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entury Gothic" charset="0"/>
                <a:ea typeface="ＭＳ Ｐゴシック" charset="0"/>
                <a:cs typeface="Century Gothic" charset="0"/>
              </a:rPr>
              <a:t>Staff implements, but does not make policy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Century Gothic" charset="0"/>
              <a:ea typeface="ＭＳ Ｐゴシック" charset="0"/>
              <a:cs typeface="Century Gothic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3000" dirty="0">
              <a:latin typeface="Century Gothic" charset="0"/>
              <a:ea typeface="ＭＳ Ｐゴシック" charset="0"/>
              <a:cs typeface="Century Gothic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22506" y="5967900"/>
            <a:ext cx="447218" cy="365125"/>
          </a:xfrm>
        </p:spPr>
        <p:txBody>
          <a:bodyPr/>
          <a:lstStyle/>
          <a:p>
            <a:fld id="{AF30A753-F8FB-2347-AFA5-F3BA184B92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24396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Title 1"/>
          <p:cNvSpPr>
            <a:spLocks noGrp="1"/>
          </p:cNvSpPr>
          <p:nvPr>
            <p:ph type="title" idx="4294967295"/>
          </p:nvPr>
        </p:nvSpPr>
        <p:spPr>
          <a:xfrm>
            <a:off x="241300" y="560041"/>
            <a:ext cx="8902700" cy="1498947"/>
          </a:xfrm>
        </p:spPr>
        <p:txBody>
          <a:bodyPr>
            <a:noAutofit/>
          </a:bodyPr>
          <a:lstStyle/>
          <a:p>
            <a:r>
              <a:rPr lang="en-US" sz="3800" b="1" dirty="0">
                <a:latin typeface="Century Gothic" charset="0"/>
                <a:ea typeface="ＭＳ Ｐゴシック" charset="0"/>
                <a:cs typeface="ＭＳ Ｐゴシック" charset="0"/>
              </a:rPr>
              <a:t>Who Plays a Role in the </a:t>
            </a:r>
            <a:r>
              <a:rPr lang="en-US" sz="3800" b="1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3800" b="1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3800" b="1" dirty="0" smtClean="0">
                <a:latin typeface="Century Gothic" charset="0"/>
                <a:ea typeface="ＭＳ Ｐゴシック" charset="0"/>
                <a:cs typeface="ＭＳ Ｐゴシック" charset="0"/>
              </a:rPr>
              <a:t>Policy </a:t>
            </a:r>
            <a:r>
              <a:rPr lang="en-US" sz="3800" b="1" dirty="0">
                <a:latin typeface="Century Gothic" charset="0"/>
                <a:ea typeface="ＭＳ Ｐゴシック" charset="0"/>
                <a:cs typeface="ＭＳ Ｐゴシック" charset="0"/>
              </a:rPr>
              <a:t>Process?</a:t>
            </a:r>
          </a:p>
        </p:txBody>
      </p:sp>
      <p:sp>
        <p:nvSpPr>
          <p:cNvPr id="163842" name="Content Placeholder 2"/>
          <p:cNvSpPr>
            <a:spLocks noGrp="1"/>
          </p:cNvSpPr>
          <p:nvPr>
            <p:ph idx="4294967295"/>
          </p:nvPr>
        </p:nvSpPr>
        <p:spPr>
          <a:xfrm>
            <a:off x="447194" y="2123532"/>
            <a:ext cx="8201025" cy="4191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b="1" dirty="0">
                <a:latin typeface="Century Gothic" charset="0"/>
                <a:ea typeface="ＭＳ Ｐゴシック" charset="0"/>
                <a:cs typeface="ＭＳ Ｐゴシック" charset="0"/>
              </a:rPr>
              <a:t>Community</a:t>
            </a:r>
          </a:p>
          <a:p>
            <a:pPr lvl="1"/>
            <a:r>
              <a:rPr lang="en-US" sz="2400" dirty="0">
                <a:latin typeface="Century Gothic" charset="0"/>
                <a:ea typeface="ＭＳ Ｐゴシック" charset="0"/>
              </a:rPr>
              <a:t>Participate in discussions and petitions</a:t>
            </a:r>
            <a:endParaRPr lang="en-US" sz="2400" dirty="0" smtClean="0">
              <a:latin typeface="Century Gothic" charset="0"/>
              <a:ea typeface="ＭＳ Ｐゴシック" charset="0"/>
            </a:endParaRPr>
          </a:p>
          <a:p>
            <a:pPr lvl="1"/>
            <a:r>
              <a:rPr lang="en-US" sz="2400" dirty="0" smtClean="0">
                <a:latin typeface="Century Gothic" charset="0"/>
                <a:ea typeface="ＭＳ Ｐゴシック" charset="0"/>
              </a:rPr>
              <a:t>Submit </a:t>
            </a:r>
            <a:r>
              <a:rPr lang="en-US" sz="2400" dirty="0">
                <a:latin typeface="Century Gothic" charset="0"/>
                <a:ea typeface="ＭＳ Ｐゴシック" charset="0"/>
              </a:rPr>
              <a:t>proposals </a:t>
            </a:r>
          </a:p>
          <a:p>
            <a:pPr>
              <a:buFont typeface="Arial" charset="0"/>
              <a:buNone/>
            </a:pPr>
            <a:r>
              <a:rPr lang="en-US" b="1" dirty="0">
                <a:latin typeface="Century Gothic" charset="0"/>
                <a:ea typeface="ＭＳ Ｐゴシック" charset="0"/>
                <a:cs typeface="ＭＳ Ｐゴシック" charset="0"/>
              </a:rPr>
              <a:t>Advisory Council</a:t>
            </a:r>
            <a:r>
              <a:rPr lang="en-US" altLang="ja-JP" b="1" dirty="0">
                <a:latin typeface="Century Gothic" charset="0"/>
                <a:ea typeface="ＭＳ Ｐゴシック" charset="0"/>
                <a:cs typeface="ＭＳ Ｐゴシック" charset="0"/>
              </a:rPr>
              <a:t> (elected volunteers</a:t>
            </a:r>
            <a:r>
              <a:rPr lang="en-US" altLang="ja-JP" b="1" dirty="0" smtClean="0">
                <a:latin typeface="Century Gothic" charset="0"/>
                <a:ea typeface="ＭＳ Ｐゴシック" charset="0"/>
                <a:cs typeface="ＭＳ Ｐゴシック" charset="0"/>
              </a:rPr>
              <a:t>)</a:t>
            </a:r>
            <a:endParaRPr lang="en-US" sz="2400" dirty="0">
              <a:latin typeface="Century Gothic" charset="0"/>
              <a:ea typeface="ＭＳ Ｐゴシック" charset="0"/>
            </a:endParaRPr>
          </a:p>
          <a:p>
            <a:pPr lvl="1"/>
            <a:r>
              <a:rPr lang="en-US" sz="2400" dirty="0">
                <a:latin typeface="Century Gothic" charset="0"/>
                <a:ea typeface="ＭＳ Ｐゴシック" charset="0"/>
              </a:rPr>
              <a:t>Develop policy </a:t>
            </a:r>
            <a:r>
              <a:rPr lang="en-US" sz="2400" dirty="0" smtClean="0">
                <a:latin typeface="Century Gothic" charset="0"/>
                <a:ea typeface="ＭＳ Ｐゴシック" charset="0"/>
              </a:rPr>
              <a:t>from proposals; goal is </a:t>
            </a:r>
            <a:r>
              <a:rPr lang="ja-JP" altLang="en-US" sz="2400" dirty="0">
                <a:latin typeface="Century Gothic" charset="0"/>
                <a:ea typeface="ＭＳ Ｐゴシック" charset="0"/>
              </a:rPr>
              <a:t>“</a:t>
            </a:r>
            <a:r>
              <a:rPr lang="en-US" altLang="ja-JP" sz="2400" dirty="0">
                <a:latin typeface="Century Gothic" charset="0"/>
                <a:ea typeface="ＭＳ Ｐゴシック" charset="0"/>
              </a:rPr>
              <a:t>clear, technically sound and useful</a:t>
            </a:r>
            <a:r>
              <a:rPr lang="ja-JP" altLang="en-US" sz="2400" dirty="0" smtClean="0">
                <a:latin typeface="Century Gothic" charset="0"/>
                <a:ea typeface="ＭＳ Ｐゴシック" charset="0"/>
              </a:rPr>
              <a:t>”</a:t>
            </a:r>
            <a:r>
              <a:rPr lang="en-US" altLang="ja-JP" sz="2400" dirty="0" smtClean="0">
                <a:latin typeface="Century Gothic" charset="0"/>
                <a:ea typeface="ＭＳ Ｐゴシック" charset="0"/>
              </a:rPr>
              <a:t> policy</a:t>
            </a:r>
            <a:endParaRPr lang="en-US" altLang="ja-JP" sz="2400" dirty="0">
              <a:latin typeface="Century Gothic" charset="0"/>
              <a:ea typeface="ＭＳ Ｐゴシック" charset="0"/>
            </a:endParaRPr>
          </a:p>
          <a:p>
            <a:pPr lvl="1"/>
            <a:r>
              <a:rPr lang="en-US" sz="2400" dirty="0">
                <a:latin typeface="Century Gothic" charset="0"/>
                <a:ea typeface="ＭＳ Ｐゴシック" charset="0"/>
              </a:rPr>
              <a:t>Determine consensus based on community input</a:t>
            </a:r>
          </a:p>
        </p:txBody>
      </p:sp>
    </p:spTree>
    <p:extLst>
      <p:ext uri="{BB962C8B-B14F-4D97-AF65-F5344CB8AC3E}">
        <p14:creationId xmlns:p14="http://schemas.microsoft.com/office/powerpoint/2010/main" val="3682114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Title 1"/>
          <p:cNvSpPr>
            <a:spLocks noGrp="1"/>
          </p:cNvSpPr>
          <p:nvPr>
            <p:ph type="title" idx="4294967295"/>
          </p:nvPr>
        </p:nvSpPr>
        <p:spPr>
          <a:xfrm>
            <a:off x="0" y="574675"/>
            <a:ext cx="8229600" cy="1143000"/>
          </a:xfrm>
        </p:spPr>
        <p:txBody>
          <a:bodyPr/>
          <a:lstStyle/>
          <a:p>
            <a:r>
              <a:rPr lang="en-US" b="1" dirty="0">
                <a:latin typeface="Century Gothic" charset="0"/>
                <a:ea typeface="ＭＳ Ｐゴシック" charset="0"/>
                <a:cs typeface="ＭＳ Ｐゴシック" charset="0"/>
              </a:rPr>
              <a:t>Roles…</a:t>
            </a:r>
          </a:p>
        </p:txBody>
      </p:sp>
      <p:sp>
        <p:nvSpPr>
          <p:cNvPr id="165890" name="Content Placeholder 2"/>
          <p:cNvSpPr>
            <a:spLocks noGrp="1"/>
          </p:cNvSpPr>
          <p:nvPr>
            <p:ph idx="4294967295"/>
          </p:nvPr>
        </p:nvSpPr>
        <p:spPr>
          <a:xfrm>
            <a:off x="320340" y="1574389"/>
            <a:ext cx="8686800" cy="525780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sz="2400" b="1" dirty="0">
                <a:latin typeface="Century Gothic" charset="0"/>
                <a:ea typeface="ＭＳ Ｐゴシック" charset="0"/>
                <a:cs typeface="ＭＳ Ｐゴシック" charset="0"/>
              </a:rPr>
              <a:t>ARIN </a:t>
            </a:r>
            <a:r>
              <a:rPr lang="en-US" altLang="ja-JP" sz="2400" b="1" dirty="0">
                <a:latin typeface="Century Gothic" charset="0"/>
                <a:ea typeface="ＭＳ Ｐゴシック" charset="0"/>
                <a:cs typeface="ＭＳ Ｐゴシック" charset="0"/>
              </a:rPr>
              <a:t>Board of Trustees (elected volunteers)</a:t>
            </a:r>
          </a:p>
          <a:p>
            <a:pPr lvl="1"/>
            <a:r>
              <a:rPr lang="en-US" sz="2400" dirty="0">
                <a:latin typeface="Century Gothic" charset="0"/>
                <a:ea typeface="ＭＳ Ｐゴシック" charset="0"/>
              </a:rPr>
              <a:t>Provide corporate fiduciary oversight</a:t>
            </a:r>
          </a:p>
          <a:p>
            <a:pPr lvl="1"/>
            <a:r>
              <a:rPr lang="en-US" sz="2400" dirty="0">
                <a:latin typeface="Century Gothic" charset="0"/>
                <a:ea typeface="ＭＳ Ｐゴシック" charset="0"/>
              </a:rPr>
              <a:t>Ensure the policy process has been followed</a:t>
            </a:r>
          </a:p>
          <a:p>
            <a:pPr lvl="1"/>
            <a:r>
              <a:rPr lang="en-US" sz="2400" dirty="0">
                <a:latin typeface="Century Gothic" charset="0"/>
                <a:ea typeface="ＭＳ Ｐゴシック" charset="0"/>
              </a:rPr>
              <a:t>Ratify policies</a:t>
            </a:r>
          </a:p>
          <a:p>
            <a:pPr>
              <a:buFont typeface="Arial" charset="0"/>
              <a:buNone/>
            </a:pPr>
            <a:r>
              <a:rPr lang="en-US" sz="2400" b="1" dirty="0">
                <a:latin typeface="Century Gothic" charset="0"/>
                <a:ea typeface="ＭＳ Ｐゴシック" charset="0"/>
                <a:cs typeface="ＭＳ Ｐゴシック" charset="0"/>
              </a:rPr>
              <a:t>ARIN Staff</a:t>
            </a:r>
          </a:p>
          <a:p>
            <a:pPr lvl="1"/>
            <a:r>
              <a:rPr lang="en-US" sz="2400" dirty="0">
                <a:latin typeface="Century Gothic" charset="0"/>
                <a:ea typeface="ＭＳ Ｐゴシック" charset="0"/>
              </a:rPr>
              <a:t>Provide feedback to </a:t>
            </a:r>
            <a:r>
              <a:rPr lang="en-US" sz="2400" dirty="0" smtClean="0">
                <a:latin typeface="Century Gothic" charset="0"/>
                <a:ea typeface="ＭＳ Ｐゴシック" charset="0"/>
              </a:rPr>
              <a:t>community/AC</a:t>
            </a:r>
            <a:endParaRPr lang="en-US" sz="2400" dirty="0">
              <a:latin typeface="Century Gothic" charset="0"/>
              <a:ea typeface="ＭＳ Ｐゴシック" charset="0"/>
            </a:endParaRPr>
          </a:p>
          <a:p>
            <a:pPr lvl="2"/>
            <a:r>
              <a:rPr lang="en-US" dirty="0" smtClean="0">
                <a:latin typeface="Century Gothic" charset="0"/>
                <a:ea typeface="ＭＳ Ｐゴシック" charset="0"/>
              </a:rPr>
              <a:t>Clarity and Understanding Reports</a:t>
            </a:r>
          </a:p>
          <a:p>
            <a:pPr lvl="2"/>
            <a:r>
              <a:rPr lang="en-US" dirty="0" smtClean="0">
                <a:latin typeface="Century Gothic" charset="0"/>
                <a:ea typeface="ＭＳ Ｐゴシック" charset="0"/>
              </a:rPr>
              <a:t>Staff </a:t>
            </a:r>
            <a:r>
              <a:rPr lang="en-US" dirty="0">
                <a:latin typeface="Century Gothic" charset="0"/>
                <a:ea typeface="ＭＳ Ｐゴシック" charset="0"/>
              </a:rPr>
              <a:t>and legal </a:t>
            </a:r>
            <a:r>
              <a:rPr lang="en-US" dirty="0" smtClean="0">
                <a:latin typeface="Century Gothic" charset="0"/>
                <a:ea typeface="ＭＳ Ｐゴシック" charset="0"/>
              </a:rPr>
              <a:t>assessments</a:t>
            </a:r>
            <a:endParaRPr lang="en-US" dirty="0">
              <a:latin typeface="Century Gothic" charset="0"/>
              <a:ea typeface="ＭＳ Ｐゴシック" charset="0"/>
            </a:endParaRPr>
          </a:p>
          <a:p>
            <a:pPr lvl="2"/>
            <a:r>
              <a:rPr lang="en-US" dirty="0">
                <a:latin typeface="Century Gothic" charset="0"/>
                <a:ea typeface="ＭＳ Ｐゴシック" charset="0"/>
              </a:rPr>
              <a:t>Policy experience reports </a:t>
            </a:r>
          </a:p>
          <a:p>
            <a:pPr lvl="1"/>
            <a:r>
              <a:rPr lang="en-US" sz="2400" dirty="0">
                <a:latin typeface="Century Gothic" charset="0"/>
                <a:ea typeface="ＭＳ Ｐゴシック" charset="0"/>
              </a:rPr>
              <a:t>Implement ratified policies</a:t>
            </a:r>
          </a:p>
        </p:txBody>
      </p:sp>
    </p:spTree>
    <p:extLst>
      <p:ext uri="{BB962C8B-B14F-4D97-AF65-F5344CB8AC3E}">
        <p14:creationId xmlns:p14="http://schemas.microsoft.com/office/powerpoint/2010/main" val="662212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Title 1"/>
          <p:cNvSpPr>
            <a:spLocks noGrp="1"/>
          </p:cNvSpPr>
          <p:nvPr>
            <p:ph type="title" idx="4294967295"/>
          </p:nvPr>
        </p:nvSpPr>
        <p:spPr>
          <a:xfrm>
            <a:off x="533400" y="509980"/>
            <a:ext cx="6934200" cy="990600"/>
          </a:xfrm>
        </p:spPr>
        <p:txBody>
          <a:bodyPr/>
          <a:lstStyle/>
          <a:p>
            <a:pPr algn="l"/>
            <a:r>
              <a:rPr lang="en-US" b="1" dirty="0">
                <a:latin typeface="Century Gothic" charset="0"/>
                <a:ea typeface="ＭＳ Ｐゴシック" charset="0"/>
                <a:cs typeface="Century Gothic" charset="0"/>
              </a:rPr>
              <a:t>Basic Steps</a:t>
            </a:r>
          </a:p>
        </p:txBody>
      </p:sp>
      <p:sp>
        <p:nvSpPr>
          <p:cNvPr id="167938" name="Content Placeholder 2"/>
          <p:cNvSpPr>
            <a:spLocks noGrp="1"/>
          </p:cNvSpPr>
          <p:nvPr>
            <p:ph idx="4294967295"/>
          </p:nvPr>
        </p:nvSpPr>
        <p:spPr>
          <a:xfrm>
            <a:off x="395695" y="1476375"/>
            <a:ext cx="8610600" cy="5334000"/>
          </a:xfrm>
        </p:spPr>
        <p:txBody>
          <a:bodyPr/>
          <a:lstStyle/>
          <a:p>
            <a:pPr marL="514350" indent="-514350">
              <a:lnSpc>
                <a:spcPct val="110000"/>
              </a:lnSpc>
              <a:buFont typeface="Calibri" charset="0"/>
              <a:buAutoNum type="arabicPeriod"/>
            </a:pPr>
            <a:r>
              <a:rPr lang="en-US" sz="2700" dirty="0">
                <a:latin typeface="Century Gothic" charset="0"/>
                <a:ea typeface="ＭＳ Ｐゴシック" charset="0"/>
                <a:cs typeface="Century Gothic" charset="0"/>
              </a:rPr>
              <a:t>Community member submits a proposal</a:t>
            </a:r>
          </a:p>
          <a:p>
            <a:pPr marL="514350" indent="-514350">
              <a:lnSpc>
                <a:spcPct val="110000"/>
              </a:lnSpc>
              <a:buFont typeface="Calibri" charset="0"/>
              <a:buAutoNum type="arabicPeriod"/>
            </a:pPr>
            <a:r>
              <a:rPr lang="en-US" sz="2700" dirty="0">
                <a:latin typeface="Century Gothic" charset="0"/>
                <a:ea typeface="ＭＳ Ｐゴシック" charset="0"/>
                <a:cs typeface="Century Gothic" charset="0"/>
              </a:rPr>
              <a:t>Community discusses the proposal on the </a:t>
            </a:r>
            <a:r>
              <a:rPr lang="ja-JP" altLang="en-US" sz="2700" dirty="0">
                <a:latin typeface="Century Gothic" charset="0"/>
                <a:ea typeface="ＭＳ Ｐゴシック" charset="0"/>
                <a:cs typeface="Century Gothic" charset="0"/>
              </a:rPr>
              <a:t>“</a:t>
            </a:r>
            <a:r>
              <a:rPr lang="en-US" altLang="ja-JP" sz="2700" dirty="0">
                <a:latin typeface="Century Gothic" charset="0"/>
                <a:ea typeface="ＭＳ Ｐゴシック" charset="0"/>
                <a:cs typeface="Century Gothic" charset="0"/>
              </a:rPr>
              <a:t>List</a:t>
            </a:r>
            <a:r>
              <a:rPr lang="ja-JP" altLang="en-US" sz="2700" dirty="0">
                <a:latin typeface="Century Gothic" charset="0"/>
                <a:ea typeface="ＭＳ Ｐゴシック" charset="0"/>
                <a:cs typeface="Century Gothic" charset="0"/>
              </a:rPr>
              <a:t>”</a:t>
            </a:r>
            <a:endParaRPr lang="en-US" altLang="ja-JP" sz="2700" dirty="0">
              <a:latin typeface="Century Gothic" charset="0"/>
              <a:ea typeface="ＭＳ Ｐゴシック" charset="0"/>
              <a:cs typeface="Century Gothic" charset="0"/>
            </a:endParaRPr>
          </a:p>
          <a:p>
            <a:pPr marL="514350" indent="-514350">
              <a:lnSpc>
                <a:spcPct val="110000"/>
              </a:lnSpc>
              <a:buFont typeface="Calibri" charset="0"/>
              <a:buAutoNum type="arabicPeriod"/>
            </a:pPr>
            <a:r>
              <a:rPr lang="en-US" sz="2700" dirty="0">
                <a:latin typeface="Century Gothic" charset="0"/>
                <a:ea typeface="ＭＳ Ｐゴシック" charset="0"/>
                <a:cs typeface="Century Gothic" charset="0"/>
              </a:rPr>
              <a:t>AC creates a draft </a:t>
            </a:r>
            <a:r>
              <a:rPr lang="en-US" sz="2700" dirty="0" smtClean="0">
                <a:latin typeface="Century Gothic" charset="0"/>
                <a:ea typeface="ＭＳ Ｐゴシック" charset="0"/>
                <a:cs typeface="Century Gothic" charset="0"/>
              </a:rPr>
              <a:t>policy (*petition process)</a:t>
            </a:r>
            <a:endParaRPr lang="en-US" sz="2700" dirty="0">
              <a:latin typeface="Century Gothic" charset="0"/>
              <a:ea typeface="ＭＳ Ｐゴシック" charset="0"/>
              <a:cs typeface="Century Gothic" charset="0"/>
            </a:endParaRPr>
          </a:p>
          <a:p>
            <a:pPr marL="514350" indent="-514350">
              <a:lnSpc>
                <a:spcPct val="110000"/>
              </a:lnSpc>
              <a:buFont typeface="Calibri" charset="0"/>
              <a:buAutoNum type="arabicPeriod"/>
            </a:pPr>
            <a:r>
              <a:rPr lang="en-US" sz="2700" dirty="0">
                <a:latin typeface="Century Gothic" charset="0"/>
                <a:ea typeface="ＭＳ Ｐゴシック" charset="0"/>
                <a:cs typeface="Century Gothic" charset="0"/>
              </a:rPr>
              <a:t>Community discusses the draft policy on the </a:t>
            </a:r>
            <a:r>
              <a:rPr lang="ja-JP" altLang="en-US" sz="2700" dirty="0">
                <a:latin typeface="Century Gothic" charset="0"/>
                <a:ea typeface="ＭＳ Ｐゴシック" charset="0"/>
                <a:cs typeface="Century Gothic" charset="0"/>
              </a:rPr>
              <a:t>“</a:t>
            </a:r>
            <a:r>
              <a:rPr lang="en-US" altLang="ja-JP" sz="2700" dirty="0">
                <a:latin typeface="Century Gothic" charset="0"/>
                <a:ea typeface="ＭＳ Ｐゴシック" charset="0"/>
                <a:cs typeface="Century Gothic" charset="0"/>
              </a:rPr>
              <a:t>List</a:t>
            </a:r>
            <a:r>
              <a:rPr lang="ja-JP" altLang="en-US" sz="2700" dirty="0">
                <a:latin typeface="Century Gothic" charset="0"/>
                <a:ea typeface="ＭＳ Ｐゴシック" charset="0"/>
                <a:cs typeface="Century Gothic" charset="0"/>
              </a:rPr>
              <a:t>”</a:t>
            </a:r>
            <a:r>
              <a:rPr lang="en-US" altLang="ja-JP" sz="2700" dirty="0">
                <a:latin typeface="Century Gothic" charset="0"/>
                <a:ea typeface="ＭＳ Ｐゴシック" charset="0"/>
                <a:cs typeface="Century Gothic" charset="0"/>
              </a:rPr>
              <a:t> and at the meeting</a:t>
            </a:r>
          </a:p>
          <a:p>
            <a:pPr marL="514350" indent="-514350">
              <a:lnSpc>
                <a:spcPct val="110000"/>
              </a:lnSpc>
              <a:buFont typeface="Calibri" charset="0"/>
              <a:buAutoNum type="arabicPeriod"/>
            </a:pPr>
            <a:r>
              <a:rPr lang="en-US" sz="2700" dirty="0">
                <a:latin typeface="Century Gothic" charset="0"/>
                <a:ea typeface="ＭＳ Ｐゴシック" charset="0"/>
                <a:cs typeface="Century Gothic" charset="0"/>
              </a:rPr>
              <a:t>AC conducts its consensus review</a:t>
            </a:r>
          </a:p>
          <a:p>
            <a:pPr marL="514350" indent="-514350">
              <a:lnSpc>
                <a:spcPct val="110000"/>
              </a:lnSpc>
              <a:buFont typeface="Calibri" charset="0"/>
              <a:buAutoNum type="arabicPeriod"/>
            </a:pPr>
            <a:r>
              <a:rPr lang="en-US" sz="2700" dirty="0">
                <a:latin typeface="Century Gothic" charset="0"/>
                <a:ea typeface="ＭＳ Ｐゴシック" charset="0"/>
                <a:cs typeface="Century Gothic" charset="0"/>
              </a:rPr>
              <a:t>Community performs last call</a:t>
            </a:r>
          </a:p>
          <a:p>
            <a:pPr marL="514350" indent="-514350">
              <a:lnSpc>
                <a:spcPct val="110000"/>
              </a:lnSpc>
              <a:buFont typeface="Calibri" charset="0"/>
              <a:buAutoNum type="arabicPeriod"/>
            </a:pPr>
            <a:r>
              <a:rPr lang="en-US" sz="2700" dirty="0">
                <a:latin typeface="Century Gothic" charset="0"/>
                <a:ea typeface="ＭＳ Ｐゴシック" charset="0"/>
                <a:cs typeface="Century Gothic" charset="0"/>
              </a:rPr>
              <a:t>Board adopts</a:t>
            </a:r>
          </a:p>
          <a:p>
            <a:pPr marL="514350" indent="-514350">
              <a:lnSpc>
                <a:spcPct val="110000"/>
              </a:lnSpc>
              <a:buFont typeface="Calibri" charset="0"/>
              <a:buAutoNum type="arabicPeriod"/>
            </a:pPr>
            <a:r>
              <a:rPr lang="en-US" sz="2700" dirty="0">
                <a:latin typeface="Century Gothic" charset="0"/>
                <a:ea typeface="ＭＳ Ｐゴシック" charset="0"/>
                <a:cs typeface="Century Gothic" charset="0"/>
              </a:rPr>
              <a:t>Staff implements</a:t>
            </a:r>
          </a:p>
        </p:txBody>
      </p:sp>
    </p:spTree>
    <p:extLst>
      <p:ext uri="{BB962C8B-B14F-4D97-AF65-F5344CB8AC3E}">
        <p14:creationId xmlns:p14="http://schemas.microsoft.com/office/powerpoint/2010/main" val="859743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First Timers Breakfast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Brief introductions</a:t>
            </a:r>
            <a:endParaRPr lang="en-US" dirty="0"/>
          </a:p>
          <a:p>
            <a:r>
              <a:rPr lang="en-US" dirty="0" smtClean="0"/>
              <a:t>Introduction to ARIN and the Internet registry system</a:t>
            </a:r>
          </a:p>
          <a:p>
            <a:r>
              <a:rPr lang="en-US" dirty="0" smtClean="0"/>
              <a:t>Policy development at a glance</a:t>
            </a:r>
          </a:p>
          <a:p>
            <a:r>
              <a:rPr lang="en-US" dirty="0"/>
              <a:t>What to expect </a:t>
            </a:r>
            <a:r>
              <a:rPr lang="en-US" dirty="0" smtClean="0"/>
              <a:t>and how to participate at </a:t>
            </a:r>
            <a:r>
              <a:rPr lang="en-US" dirty="0"/>
              <a:t>this meeting</a:t>
            </a:r>
            <a:endParaRPr lang="en-US" dirty="0" smtClean="0"/>
          </a:p>
          <a:p>
            <a:r>
              <a:rPr lang="en-US" dirty="0" smtClean="0"/>
              <a:t>Q&amp;A at your table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A753-F8FB-2347-AFA5-F3BA184B92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4700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 idx="4294967295"/>
          </p:nvPr>
        </p:nvSpPr>
        <p:spPr>
          <a:xfrm>
            <a:off x="533400" y="944563"/>
            <a:ext cx="8610600" cy="884237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4000" b="1">
                <a:latin typeface="Century Gothic" charset="0"/>
                <a:ea typeface="ＭＳ Ｐゴシック" charset="0"/>
                <a:cs typeface="Century Gothic" charset="0"/>
              </a:rPr>
              <a:t>Number Resource Policy Manual</a:t>
            </a:r>
            <a:r>
              <a:rPr lang="en-US" b="1">
                <a:latin typeface="Century Gothic" charset="0"/>
                <a:ea typeface="ＭＳ Ｐゴシック" charset="0"/>
                <a:cs typeface="Century Gothic" charset="0"/>
              </a:rPr>
              <a:t/>
            </a:r>
            <a:br>
              <a:rPr lang="en-US" b="1">
                <a:latin typeface="Century Gothic" charset="0"/>
                <a:ea typeface="ＭＳ Ｐゴシック" charset="0"/>
                <a:cs typeface="Century Gothic" charset="0"/>
              </a:rPr>
            </a:b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4294967295"/>
          </p:nvPr>
        </p:nvSpPr>
        <p:spPr>
          <a:xfrm>
            <a:off x="533400" y="1676400"/>
            <a:ext cx="8153400" cy="4953000"/>
          </a:xfrm>
        </p:spPr>
        <p:txBody>
          <a:bodyPr/>
          <a:lstStyle/>
          <a:p>
            <a:pPr marL="457200" lvl="1" indent="0">
              <a:lnSpc>
                <a:spcPct val="75000"/>
              </a:lnSpc>
              <a:buNone/>
            </a:pPr>
            <a:endParaRPr lang="en-US" sz="2600" dirty="0">
              <a:latin typeface="Century Gothic" charset="0"/>
              <a:ea typeface="ＭＳ Ｐゴシック" charset="0"/>
            </a:endParaRPr>
          </a:p>
          <a:p>
            <a:pPr>
              <a:lnSpc>
                <a:spcPct val="75000"/>
              </a:lnSpc>
              <a:buFont typeface="Arial" charset="0"/>
              <a:buNone/>
            </a:pPr>
            <a:endParaRPr lang="en-US" i="1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786120" y="2389209"/>
            <a:ext cx="290068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76092"/>
                </a:solidFill>
                <a:latin typeface="Century Gothic" charset="0"/>
                <a:ea typeface="ＭＳ Ｐゴシック" charset="0"/>
                <a:cs typeface="Century Gothic" charset="0"/>
              </a:rPr>
              <a:t>Policies Covered:</a:t>
            </a:r>
          </a:p>
          <a:p>
            <a:r>
              <a:rPr lang="en-US" dirty="0" smtClean="0">
                <a:solidFill>
                  <a:srgbClr val="376092"/>
                </a:solidFill>
                <a:latin typeface="Century Gothic" charset="0"/>
                <a:ea typeface="ＭＳ Ｐゴシック" charset="0"/>
                <a:cs typeface="Century Gothic" charset="0"/>
              </a:rPr>
              <a:t>IPv4 </a:t>
            </a:r>
            <a:r>
              <a:rPr lang="en-US" dirty="0">
                <a:solidFill>
                  <a:srgbClr val="376092"/>
                </a:solidFill>
                <a:latin typeface="Century Gothic" charset="0"/>
                <a:ea typeface="ＭＳ Ｐゴシック" charset="0"/>
                <a:cs typeface="Century Gothic" charset="0"/>
              </a:rPr>
              <a:t>Address Space</a:t>
            </a:r>
          </a:p>
          <a:p>
            <a:r>
              <a:rPr lang="en-US" dirty="0">
                <a:solidFill>
                  <a:srgbClr val="376092"/>
                </a:solidFill>
                <a:latin typeface="Century Gothic" charset="0"/>
                <a:ea typeface="ＭＳ Ｐゴシック" charset="0"/>
                <a:cs typeface="Century Gothic" charset="0"/>
              </a:rPr>
              <a:t>IPv6 Address Space</a:t>
            </a:r>
          </a:p>
          <a:p>
            <a:r>
              <a:rPr lang="en-US" dirty="0">
                <a:solidFill>
                  <a:srgbClr val="376092"/>
                </a:solidFill>
                <a:latin typeface="Century Gothic" charset="0"/>
                <a:ea typeface="ＭＳ Ｐゴシック" charset="0"/>
                <a:cs typeface="Century Gothic" charset="0"/>
              </a:rPr>
              <a:t>Autonomous System Numbers (ASNs)</a:t>
            </a:r>
          </a:p>
          <a:p>
            <a:r>
              <a:rPr lang="en-US" dirty="0">
                <a:solidFill>
                  <a:srgbClr val="376092"/>
                </a:solidFill>
                <a:latin typeface="Century Gothic" charset="0"/>
                <a:ea typeface="ＭＳ Ｐゴシック" charset="0"/>
                <a:cs typeface="Century Gothic" charset="0"/>
              </a:rPr>
              <a:t>Directory Services (WHOIS)</a:t>
            </a:r>
          </a:p>
          <a:p>
            <a:r>
              <a:rPr lang="en-US" dirty="0">
                <a:solidFill>
                  <a:srgbClr val="376092"/>
                </a:solidFill>
                <a:latin typeface="Century Gothic" charset="0"/>
                <a:ea typeface="ＭＳ Ｐゴシック" charset="0"/>
                <a:cs typeface="Century Gothic" charset="0"/>
              </a:rPr>
              <a:t>Reverse DNS (in-</a:t>
            </a:r>
            <a:r>
              <a:rPr lang="en-US" dirty="0" err="1">
                <a:solidFill>
                  <a:srgbClr val="376092"/>
                </a:solidFill>
                <a:latin typeface="Century Gothic" charset="0"/>
                <a:ea typeface="ＭＳ Ｐゴシック" charset="0"/>
                <a:cs typeface="Century Gothic" charset="0"/>
              </a:rPr>
              <a:t>addr</a:t>
            </a:r>
            <a:r>
              <a:rPr lang="en-US" dirty="0">
                <a:solidFill>
                  <a:srgbClr val="376092"/>
                </a:solidFill>
                <a:latin typeface="Century Gothic" charset="0"/>
                <a:ea typeface="ＭＳ Ｐゴシック" charset="0"/>
                <a:cs typeface="Century Gothic" charset="0"/>
              </a:rPr>
              <a:t>)</a:t>
            </a:r>
          </a:p>
          <a:p>
            <a:r>
              <a:rPr lang="en-US" dirty="0">
                <a:solidFill>
                  <a:srgbClr val="376092"/>
                </a:solidFill>
                <a:latin typeface="Century Gothic" charset="0"/>
                <a:ea typeface="ＭＳ Ｐゴシック" charset="0"/>
                <a:cs typeface="Century Gothic" charset="0"/>
              </a:rPr>
              <a:t>Transfers</a:t>
            </a:r>
          </a:p>
          <a:p>
            <a:r>
              <a:rPr lang="en-US" dirty="0">
                <a:solidFill>
                  <a:srgbClr val="376092"/>
                </a:solidFill>
                <a:latin typeface="Century Gothic" charset="0"/>
                <a:ea typeface="ＭＳ Ｐゴシック" charset="0"/>
                <a:cs typeface="Century Gothic" charset="0"/>
              </a:rPr>
              <a:t>Experimental Assignments</a:t>
            </a:r>
          </a:p>
          <a:p>
            <a:r>
              <a:rPr lang="en-US" dirty="0">
                <a:solidFill>
                  <a:srgbClr val="376092"/>
                </a:solidFill>
                <a:latin typeface="Century Gothic" charset="0"/>
                <a:ea typeface="ＭＳ Ｐゴシック" charset="0"/>
                <a:cs typeface="Century Gothic" charset="0"/>
              </a:rPr>
              <a:t>Resource Review Policy</a:t>
            </a:r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964477" y="1291679"/>
            <a:ext cx="601980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i="1" dirty="0" smtClean="0">
                <a:latin typeface="Century Gothic" charset="0"/>
              </a:rPr>
              <a:t>http:/</a:t>
            </a:r>
            <a:r>
              <a:rPr lang="en-US" i="1" dirty="0">
                <a:latin typeface="Century Gothic" charset="0"/>
              </a:rPr>
              <a:t>/</a:t>
            </a:r>
            <a:r>
              <a:rPr lang="en-US" i="1" dirty="0" err="1">
                <a:latin typeface="Century Gothic" charset="0"/>
              </a:rPr>
              <a:t>www.arin.net</a:t>
            </a:r>
            <a:r>
              <a:rPr lang="en-US" i="1" dirty="0">
                <a:latin typeface="Century Gothic" charset="0"/>
              </a:rPr>
              <a:t>/policy/</a:t>
            </a:r>
            <a:r>
              <a:rPr lang="en-US" i="1" dirty="0" err="1">
                <a:latin typeface="Century Gothic" charset="0"/>
              </a:rPr>
              <a:t>nrpm.html</a:t>
            </a:r>
            <a:endParaRPr lang="en-US" i="1" dirty="0">
              <a:latin typeface="Century Gothic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828800"/>
            <a:ext cx="5128678" cy="397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40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Title 1"/>
          <p:cNvSpPr>
            <a:spLocks noGrp="1"/>
          </p:cNvSpPr>
          <p:nvPr>
            <p:ph type="title"/>
          </p:nvPr>
        </p:nvSpPr>
        <p:spPr>
          <a:xfrm>
            <a:off x="564808" y="432886"/>
            <a:ext cx="73914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entury Gothic" charset="0"/>
                <a:ea typeface="ＭＳ Ｐゴシック" charset="0"/>
                <a:cs typeface="Century Gothic" charset="0"/>
              </a:rPr>
              <a:t>Draft </a:t>
            </a:r>
            <a:r>
              <a:rPr lang="en-US" dirty="0" smtClean="0">
                <a:latin typeface="Century Gothic" charset="0"/>
                <a:ea typeface="ＭＳ Ｐゴシック" charset="0"/>
                <a:cs typeface="Century Gothic" charset="0"/>
              </a:rPr>
              <a:t>policies at this meeting:</a:t>
            </a:r>
            <a:endParaRPr lang="en-US" dirty="0">
              <a:latin typeface="Century Gothic" charset="0"/>
              <a:ea typeface="ＭＳ Ｐゴシック" charset="0"/>
              <a:cs typeface="Century Gothic" charset="0"/>
            </a:endParaRPr>
          </a:p>
        </p:txBody>
      </p:sp>
      <p:sp>
        <p:nvSpPr>
          <p:cNvPr id="187394" name="Content Placeholder 2"/>
          <p:cNvSpPr>
            <a:spLocks noGrp="1"/>
          </p:cNvSpPr>
          <p:nvPr>
            <p:ph idx="1"/>
          </p:nvPr>
        </p:nvSpPr>
        <p:spPr>
          <a:xfrm>
            <a:off x="322506" y="1156052"/>
            <a:ext cx="8507755" cy="5069871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Aft>
                <a:spcPts val="1200"/>
              </a:spcAft>
              <a:buNone/>
            </a:pPr>
            <a:endParaRPr lang="en-US" sz="2400" b="1" dirty="0" smtClean="0">
              <a:latin typeface="Century Gothic" charset="0"/>
              <a:ea typeface="ＭＳ Ｐゴシック" charset="0"/>
              <a:cs typeface="Century Gothic" charset="0"/>
            </a:endParaRP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400" b="1" dirty="0" smtClean="0">
                <a:latin typeface="Century Gothic" charset="0"/>
                <a:ea typeface="ＭＳ Ｐゴシック" charset="0"/>
                <a:cs typeface="Century Gothic" charset="0"/>
              </a:rPr>
              <a:t>ARIN</a:t>
            </a:r>
            <a:r>
              <a:rPr lang="en-US" sz="2400" b="1" dirty="0">
                <a:latin typeface="Century Gothic" charset="0"/>
                <a:ea typeface="ＭＳ Ｐゴシック" charset="0"/>
                <a:cs typeface="Century Gothic" charset="0"/>
              </a:rPr>
              <a:t>-2011-1</a:t>
            </a:r>
            <a:r>
              <a:rPr lang="en-US" sz="2400" dirty="0">
                <a:latin typeface="Century Gothic" charset="0"/>
                <a:ea typeface="ＭＳ Ｐゴシック" charset="0"/>
                <a:cs typeface="Century Gothic" charset="0"/>
              </a:rPr>
              <a:t>: ARIN Inter-RIR </a:t>
            </a:r>
            <a:r>
              <a:rPr lang="en-US" sz="2400" dirty="0" smtClean="0">
                <a:latin typeface="Century Gothic" charset="0"/>
                <a:ea typeface="ＭＳ Ｐゴシック" charset="0"/>
                <a:cs typeface="Century Gothic" charset="0"/>
              </a:rPr>
              <a:t/>
            </a:r>
            <a:br>
              <a:rPr lang="en-US" sz="2400" dirty="0" smtClean="0">
                <a:latin typeface="Century Gothic" charset="0"/>
                <a:ea typeface="ＭＳ Ｐゴシック" charset="0"/>
                <a:cs typeface="Century Gothic" charset="0"/>
              </a:rPr>
            </a:br>
            <a:r>
              <a:rPr lang="en-US" sz="2400" dirty="0" smtClean="0">
                <a:latin typeface="Century Gothic" charset="0"/>
                <a:ea typeface="ＭＳ Ｐゴシック" charset="0"/>
                <a:cs typeface="Century Gothic" charset="0"/>
              </a:rPr>
              <a:t>					Transfers</a:t>
            </a:r>
            <a:endParaRPr lang="en-US" sz="2400" dirty="0">
              <a:latin typeface="Century Gothic" charset="0"/>
              <a:ea typeface="ＭＳ Ｐゴシック" charset="0"/>
              <a:cs typeface="Century Gothic" charset="0"/>
            </a:endParaRP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400" b="1" dirty="0" smtClean="0">
                <a:latin typeface="Century Gothic" charset="0"/>
                <a:ea typeface="ＭＳ Ｐゴシック" charset="0"/>
                <a:cs typeface="Century Gothic" charset="0"/>
              </a:rPr>
              <a:t>ARIN</a:t>
            </a:r>
            <a:r>
              <a:rPr lang="en-US" sz="2400" b="1" dirty="0">
                <a:latin typeface="Century Gothic" charset="0"/>
                <a:ea typeface="ＭＳ Ｐゴシック" charset="0"/>
                <a:cs typeface="Century Gothic" charset="0"/>
              </a:rPr>
              <a:t>-2011-7: </a:t>
            </a:r>
            <a:r>
              <a:rPr lang="en-US" sz="2400" dirty="0">
                <a:latin typeface="Century Gothic" charset="0"/>
                <a:ea typeface="ＭＳ Ｐゴシック" charset="0"/>
                <a:cs typeface="Century Gothic" charset="0"/>
              </a:rPr>
              <a:t>Compliance </a:t>
            </a:r>
            <a:r>
              <a:rPr lang="en-US" sz="2400" dirty="0" smtClean="0">
                <a:latin typeface="Century Gothic" charset="0"/>
                <a:ea typeface="ＭＳ Ｐゴシック" charset="0"/>
                <a:cs typeface="Century Gothic" charset="0"/>
              </a:rPr>
              <a:t/>
            </a:r>
            <a:br>
              <a:rPr lang="en-US" sz="2400" dirty="0" smtClean="0">
                <a:latin typeface="Century Gothic" charset="0"/>
                <a:ea typeface="ＭＳ Ｐゴシック" charset="0"/>
                <a:cs typeface="Century Gothic" charset="0"/>
              </a:rPr>
            </a:br>
            <a:r>
              <a:rPr lang="en-US" sz="2400" dirty="0" smtClean="0">
                <a:latin typeface="Century Gothic" charset="0"/>
                <a:ea typeface="ＭＳ Ｐゴシック" charset="0"/>
                <a:cs typeface="Century Gothic" charset="0"/>
              </a:rPr>
              <a:t>					Requirement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400" b="1" dirty="0" smtClean="0">
                <a:latin typeface="Century Gothic" charset="0"/>
                <a:ea typeface="ＭＳ Ｐゴシック" charset="0"/>
                <a:cs typeface="Century Gothic" charset="0"/>
              </a:rPr>
              <a:t>ARIN-2012-3</a:t>
            </a:r>
            <a:r>
              <a:rPr lang="en-US" sz="2400" dirty="0" smtClean="0">
                <a:latin typeface="Century Gothic" charset="0"/>
                <a:ea typeface="ＭＳ Ｐゴシック" charset="0"/>
                <a:cs typeface="Century Gothic" charset="0"/>
              </a:rPr>
              <a:t>: ASN Transfers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400" b="1" dirty="0" smtClean="0">
                <a:latin typeface="Century Gothic" charset="0"/>
                <a:ea typeface="ＭＳ Ｐゴシック" charset="0"/>
                <a:cs typeface="Century Gothic" charset="0"/>
              </a:rPr>
              <a:t>ARIN-2012-1</a:t>
            </a:r>
            <a:r>
              <a:rPr lang="en-US" sz="2400" dirty="0" smtClean="0">
                <a:latin typeface="Century Gothic" charset="0"/>
                <a:ea typeface="ＭＳ Ｐゴシック" charset="0"/>
                <a:cs typeface="Century Gothic" charset="0"/>
              </a:rPr>
              <a:t>: Clarifying Requirements for IPv4 Transfers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400" b="1" dirty="0" smtClean="0">
                <a:latin typeface="Century Gothic" charset="0"/>
                <a:ea typeface="ＭＳ Ｐゴシック" charset="0"/>
                <a:cs typeface="Century Gothic" charset="0"/>
              </a:rPr>
              <a:t>ARIN-2012-2</a:t>
            </a:r>
            <a:r>
              <a:rPr lang="en-US" sz="2400" dirty="0" smtClean="0">
                <a:latin typeface="Century Gothic" charset="0"/>
                <a:ea typeface="ＭＳ Ｐゴシック" charset="0"/>
                <a:cs typeface="Century Gothic" charset="0"/>
              </a:rPr>
              <a:t>: IPv6 Subsequent Allocations Utilization Requirements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400" b="1" dirty="0" smtClean="0">
                <a:latin typeface="Century Gothic" charset="0"/>
                <a:ea typeface="ＭＳ Ｐゴシック" charset="0"/>
                <a:cs typeface="Century Gothic" charset="0"/>
              </a:rPr>
              <a:t>ARIN-2012-4</a:t>
            </a:r>
            <a:r>
              <a:rPr lang="en-US" sz="2400" dirty="0" smtClean="0">
                <a:latin typeface="Century Gothic" charset="0"/>
                <a:ea typeface="ＭＳ Ｐゴシック" charset="0"/>
                <a:cs typeface="Century Gothic" charset="0"/>
              </a:rPr>
              <a:t>: Return to 12 Month Supply and Reset Trigger to /8 in Free Pool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b="1" dirty="0" smtClean="0">
              <a:latin typeface="Century Gothic" charset="0"/>
              <a:ea typeface="ＭＳ Ｐゴシック" charset="0"/>
              <a:cs typeface="Century Gothic" charset="0"/>
            </a:endParaRPr>
          </a:p>
          <a:p>
            <a:pPr>
              <a:lnSpc>
                <a:spcPct val="80000"/>
              </a:lnSpc>
            </a:pPr>
            <a:endParaRPr lang="en-US" sz="2400" b="1" dirty="0">
              <a:latin typeface="Century Gothic" charset="0"/>
              <a:ea typeface="ＭＳ Ｐゴシック" charset="0"/>
              <a:cs typeface="Century Gothic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400" b="1" dirty="0">
              <a:latin typeface="Century Gothic" charset="0"/>
              <a:ea typeface="ＭＳ Ｐゴシック" charset="0"/>
              <a:cs typeface="Century Gothic" charset="0"/>
            </a:endParaRPr>
          </a:p>
          <a:p>
            <a:pPr>
              <a:lnSpc>
                <a:spcPct val="80000"/>
              </a:lnSpc>
            </a:pPr>
            <a:endParaRPr lang="en-US" sz="2400" b="1" dirty="0">
              <a:latin typeface="Century Gothic" charset="0"/>
              <a:ea typeface="ＭＳ Ｐゴシック" charset="0"/>
              <a:cs typeface="Century Gothic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US" sz="2000" dirty="0">
              <a:latin typeface="Century Gothic" charset="0"/>
              <a:ea typeface="ＭＳ Ｐゴシック" charset="0"/>
              <a:cs typeface="Century Gothic" charset="0"/>
            </a:endParaRPr>
          </a:p>
        </p:txBody>
      </p:sp>
      <p:pic>
        <p:nvPicPr>
          <p:cNvPr id="4" name="Picture 3" descr="Screen Shot 2012-04-16 at 10.47.51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44"/>
          <a:stretch/>
        </p:blipFill>
        <p:spPr>
          <a:xfrm>
            <a:off x="5276993" y="1575887"/>
            <a:ext cx="3212318" cy="1664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A753-F8FB-2347-AFA5-F3BA184B92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0676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11175" y="358267"/>
            <a:ext cx="9032875" cy="11430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Century Gothic"/>
                <a:cs typeface="Century Gothic"/>
              </a:rPr>
              <a:t>How to monitor and not be overwhelmed?</a:t>
            </a:r>
            <a:endParaRPr lang="en-US" sz="2800" b="1" dirty="0">
              <a:latin typeface="Century Gothic"/>
              <a:cs typeface="Century Gothic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511175" y="1368531"/>
            <a:ext cx="8175625" cy="47477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atin typeface="Century Gothic"/>
                <a:cs typeface="Century Gothic"/>
              </a:rPr>
              <a:t>Once a month:</a:t>
            </a:r>
          </a:p>
          <a:p>
            <a:r>
              <a:rPr lang="en-US" sz="2000" dirty="0" smtClean="0">
                <a:latin typeface="Century Gothic"/>
                <a:cs typeface="Century Gothic"/>
              </a:rPr>
              <a:t>Front page of the website leads to proposals and draft policies under discussion</a:t>
            </a:r>
          </a:p>
          <a:p>
            <a:pPr lvl="1"/>
            <a:r>
              <a:rPr lang="en-US" sz="1600" b="0" dirty="0" smtClean="0">
                <a:latin typeface="Century Gothic"/>
                <a:cs typeface="Century Gothic"/>
              </a:rPr>
              <a:t>New proposals need feedback for the AC’s initial decision</a:t>
            </a:r>
          </a:p>
          <a:p>
            <a:pPr lvl="1"/>
            <a:r>
              <a:rPr lang="en-US" sz="1600" b="0" dirty="0" smtClean="0">
                <a:latin typeface="Century Gothic"/>
                <a:cs typeface="Century Gothic"/>
              </a:rPr>
              <a:t>Web site can help you focus on what’s important to you and your company</a:t>
            </a:r>
          </a:p>
          <a:p>
            <a:pPr>
              <a:buNone/>
            </a:pPr>
            <a:r>
              <a:rPr lang="en-US" sz="2400" b="1" dirty="0" smtClean="0">
                <a:latin typeface="Century Gothic"/>
                <a:cs typeface="Century Gothic"/>
              </a:rPr>
              <a:t>Twice per year:</a:t>
            </a:r>
          </a:p>
          <a:p>
            <a:r>
              <a:rPr lang="en-US" sz="2000" dirty="0" smtClean="0">
                <a:latin typeface="Century Gothic"/>
                <a:cs typeface="Century Gothic"/>
              </a:rPr>
              <a:t>Check the ARIN Public Policy Meeting site in the weeks leading up to the meeting</a:t>
            </a:r>
          </a:p>
          <a:p>
            <a:pPr lvl="1"/>
            <a:r>
              <a:rPr lang="en-US" sz="1600" b="0" dirty="0" smtClean="0">
                <a:latin typeface="Century Gothic"/>
                <a:cs typeface="Century Gothic"/>
              </a:rPr>
              <a:t>Proposals/Draft Policies on Agenda</a:t>
            </a:r>
          </a:p>
          <a:p>
            <a:pPr lvl="1"/>
            <a:r>
              <a:rPr lang="en-US" sz="1600" b="0" dirty="0" smtClean="0">
                <a:latin typeface="Century Gothic"/>
                <a:cs typeface="Century Gothic"/>
              </a:rPr>
              <a:t>Discussion Guide (summaries, text, staff assessments)</a:t>
            </a:r>
          </a:p>
          <a:p>
            <a:pPr lvl="1"/>
            <a:r>
              <a:rPr lang="en-US" sz="1600" b="0" dirty="0" smtClean="0">
                <a:latin typeface="Century Gothic"/>
                <a:cs typeface="Century Gothic"/>
              </a:rPr>
              <a:t>Attend in Person/Remote</a:t>
            </a:r>
          </a:p>
          <a:p>
            <a:r>
              <a:rPr lang="en-US" sz="2000" dirty="0" smtClean="0">
                <a:latin typeface="Century Gothic"/>
                <a:cs typeface="Century Gothic"/>
              </a:rPr>
              <a:t>AC meeting last day: </a:t>
            </a:r>
            <a:r>
              <a:rPr lang="en-US" sz="1946" b="0" dirty="0" smtClean="0">
                <a:latin typeface="Century Gothic"/>
                <a:cs typeface="Century Gothic"/>
              </a:rPr>
              <a:t>Watch list for AC’s decisions, Last Calls – </a:t>
            </a:r>
            <a:br>
              <a:rPr lang="en-US" sz="1946" b="0" dirty="0" smtClean="0">
                <a:latin typeface="Century Gothic"/>
                <a:cs typeface="Century Gothic"/>
              </a:rPr>
            </a:br>
            <a:r>
              <a:rPr lang="en-US" sz="1946" b="0" dirty="0" smtClean="0">
                <a:latin typeface="Century Gothic"/>
                <a:cs typeface="Century Gothic"/>
              </a:rPr>
              <a:t>State your opinion, are you For or Against?</a:t>
            </a:r>
          </a:p>
        </p:txBody>
      </p:sp>
    </p:spTree>
    <p:extLst>
      <p:ext uri="{BB962C8B-B14F-4D97-AF65-F5344CB8AC3E}">
        <p14:creationId xmlns:p14="http://schemas.microsoft.com/office/powerpoint/2010/main" val="2594976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457200" y="625387"/>
            <a:ext cx="8534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5183A"/>
                </a:solidFill>
                <a:latin typeface="Century Gothic" pitchFamily="34" charset="0"/>
              </a:rPr>
              <a:t>What</a:t>
            </a:r>
            <a:r>
              <a:rPr lang="en-US" altLang="en-US" sz="4400" b="1" dirty="0">
                <a:solidFill>
                  <a:srgbClr val="05183A"/>
                </a:solidFill>
                <a:latin typeface="Century Gothic" pitchFamily="34" charset="0"/>
              </a:rPr>
              <a:t>’</a:t>
            </a:r>
            <a:r>
              <a:rPr lang="en-US" altLang="ja-JP" sz="4400" b="1" dirty="0">
                <a:solidFill>
                  <a:srgbClr val="05183A"/>
                </a:solidFill>
                <a:latin typeface="Century Gothic" pitchFamily="34" charset="0"/>
              </a:rPr>
              <a:t>s Ahead </a:t>
            </a:r>
            <a:r>
              <a:rPr lang="en-US" altLang="ja-JP" sz="4400" b="1" dirty="0" smtClean="0">
                <a:solidFill>
                  <a:srgbClr val="05183A"/>
                </a:solidFill>
                <a:latin typeface="Century Gothic" pitchFamily="34" charset="0"/>
              </a:rPr>
              <a:t>this week</a:t>
            </a:r>
            <a:endParaRPr lang="en-US" sz="4400" b="1" dirty="0">
              <a:solidFill>
                <a:srgbClr val="05183A"/>
              </a:solidFill>
              <a:latin typeface="Century Gothic" pitchFamily="34" charset="0"/>
            </a:endParaRP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457200" y="1667235"/>
            <a:ext cx="81534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dirty="0" smtClean="0">
                <a:latin typeface="Century Gothic" pitchFamily="34" charset="0"/>
              </a:rPr>
              <a:t>Today: </a:t>
            </a:r>
            <a:r>
              <a:rPr lang="en-US" sz="2000" dirty="0" smtClean="0">
                <a:solidFill>
                  <a:srgbClr val="05183A"/>
                </a:solidFill>
                <a:latin typeface="Century Gothic" pitchFamily="34" charset="0"/>
              </a:rPr>
              <a:t>ARIN Public Policy Meeting, 9:00AM – 5:00 PM</a:t>
            </a:r>
          </a:p>
          <a:p>
            <a:pPr>
              <a:spcAft>
                <a:spcPts val="1800"/>
              </a:spcAft>
            </a:pPr>
            <a:r>
              <a:rPr lang="en-US" sz="2000" dirty="0">
                <a:solidFill>
                  <a:srgbClr val="05183A"/>
                </a:solidFill>
                <a:latin typeface="Century Gothic" pitchFamily="34" charset="0"/>
              </a:rPr>
              <a:t>	</a:t>
            </a:r>
            <a:r>
              <a:rPr lang="en-US" sz="2000" b="1" dirty="0" smtClean="0">
                <a:solidFill>
                  <a:srgbClr val="05183A"/>
                </a:solidFill>
                <a:latin typeface="Century Gothic" pitchFamily="34" charset="0"/>
              </a:rPr>
              <a:t>ARIN social tonight – Grouse Mountain</a:t>
            </a:r>
          </a:p>
          <a:p>
            <a:pPr>
              <a:spcAft>
                <a:spcPts val="1800"/>
              </a:spcAft>
            </a:pPr>
            <a:endParaRPr lang="en-US" sz="2000" dirty="0" smtClean="0">
              <a:solidFill>
                <a:srgbClr val="05183A"/>
              </a:solidFill>
              <a:latin typeface="Century Gothic" pitchFamily="34" charset="0"/>
            </a:endParaRPr>
          </a:p>
          <a:p>
            <a:pPr>
              <a:spcAft>
                <a:spcPts val="1800"/>
              </a:spcAft>
            </a:pPr>
            <a:endParaRPr lang="en-US" sz="2000" dirty="0" smtClean="0">
              <a:solidFill>
                <a:srgbClr val="05183A"/>
              </a:solidFill>
              <a:latin typeface="Century Gothic" pitchFamily="34" charset="0"/>
            </a:endParaRPr>
          </a:p>
          <a:p>
            <a:pPr>
              <a:spcAft>
                <a:spcPts val="1800"/>
              </a:spcAft>
            </a:pPr>
            <a:endParaRPr lang="en-US" sz="2400" b="1" dirty="0" smtClean="0">
              <a:latin typeface="Century Gothic" pitchFamily="34" charset="0"/>
            </a:endParaRPr>
          </a:p>
          <a:p>
            <a:pPr>
              <a:spcAft>
                <a:spcPts val="1800"/>
              </a:spcAft>
            </a:pPr>
            <a:r>
              <a:rPr lang="en-US" sz="2400" b="1" dirty="0" smtClean="0">
                <a:latin typeface="Century Gothic" pitchFamily="34" charset="0"/>
              </a:rPr>
              <a:t>Tuesday:  </a:t>
            </a:r>
            <a:r>
              <a:rPr lang="en-US" sz="2000" dirty="0">
                <a:latin typeface="Century Gothic" pitchFamily="34" charset="0"/>
              </a:rPr>
              <a:t>ARIN Public Policy Meeting, 9:00 AM - 5:30 PM </a:t>
            </a:r>
            <a:endParaRPr lang="en-US" sz="2000" b="1" dirty="0" smtClean="0">
              <a:latin typeface="Century Gothic" pitchFamily="34" charset="0"/>
            </a:endParaRPr>
          </a:p>
          <a:p>
            <a:pPr>
              <a:spcAft>
                <a:spcPts val="1800"/>
              </a:spcAft>
            </a:pPr>
            <a:r>
              <a:rPr lang="en-US" sz="2400" b="1" dirty="0" smtClean="0">
                <a:latin typeface="Century Gothic" pitchFamily="34" charset="0"/>
              </a:rPr>
              <a:t>Wednesday:  </a:t>
            </a:r>
            <a:r>
              <a:rPr lang="en-US" sz="2000" dirty="0">
                <a:latin typeface="Century Gothic" pitchFamily="34" charset="0"/>
              </a:rPr>
              <a:t>ARIN Members Meeting (open to all)</a:t>
            </a:r>
            <a:r>
              <a:rPr lang="en-US" sz="2000" dirty="0" smtClean="0">
                <a:latin typeface="Century Gothic" pitchFamily="34" charset="0"/>
              </a:rPr>
              <a:t>,</a:t>
            </a:r>
          </a:p>
          <a:p>
            <a:pPr>
              <a:spcAft>
                <a:spcPts val="1800"/>
              </a:spcAft>
            </a:pPr>
            <a:r>
              <a:rPr lang="en-US" sz="2000" dirty="0" smtClean="0">
                <a:latin typeface="Century Gothic" pitchFamily="34" charset="0"/>
              </a:rPr>
              <a:t>9</a:t>
            </a:r>
            <a:r>
              <a:rPr lang="en-US" sz="2000" dirty="0">
                <a:latin typeface="Century Gothic" pitchFamily="34" charset="0"/>
              </a:rPr>
              <a:t>:00 AM – </a:t>
            </a:r>
            <a:r>
              <a:rPr lang="en-US" sz="2000" dirty="0" smtClean="0">
                <a:latin typeface="Century Gothic" pitchFamily="34" charset="0"/>
              </a:rPr>
              <a:t>Noon</a:t>
            </a:r>
          </a:p>
          <a:p>
            <a:pPr>
              <a:spcAft>
                <a:spcPts val="1800"/>
              </a:spcAft>
            </a:pPr>
            <a:endParaRPr lang="en-US" sz="2800" b="1" dirty="0">
              <a:latin typeface="Century Gothic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73900">
            <a:off x="2437574" y="2610599"/>
            <a:ext cx="4251952" cy="1502356"/>
          </a:xfrm>
          <a:prstGeom prst="rect">
            <a:avLst/>
          </a:prstGeom>
          <a:scene3d>
            <a:camera prst="orthographicFront">
              <a:rot lat="0" lon="0" rev="1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7975503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391512" y="490436"/>
            <a:ext cx="8534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 smtClean="0">
                <a:solidFill>
                  <a:srgbClr val="05183A"/>
                </a:solidFill>
                <a:latin typeface="Century Gothic" pitchFamily="34" charset="0"/>
              </a:rPr>
              <a:t>Ways to participate this week: </a:t>
            </a:r>
          </a:p>
          <a:p>
            <a:r>
              <a:rPr lang="en-US" sz="4000" b="1" dirty="0" smtClean="0">
                <a:solidFill>
                  <a:srgbClr val="05183A"/>
                </a:solidFill>
                <a:latin typeface="Century Gothic" pitchFamily="34" charset="0"/>
              </a:rPr>
              <a:t>Membership is not required </a:t>
            </a:r>
            <a:r>
              <a:rPr lang="en-US" sz="4000" b="1" dirty="0" smtClean="0">
                <a:solidFill>
                  <a:srgbClr val="05183A"/>
                </a:solidFill>
                <a:latin typeface="Century Gothic" pitchFamily="34" charset="0"/>
                <a:sym typeface="Wingdings"/>
              </a:rPr>
              <a:t></a:t>
            </a:r>
            <a:endParaRPr lang="en-US" sz="4000" b="1" dirty="0">
              <a:solidFill>
                <a:srgbClr val="05183A"/>
              </a:solidFill>
              <a:latin typeface="Century Gothic" pitchFamily="34" charset="0"/>
            </a:endParaRP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258292" y="1979741"/>
            <a:ext cx="8478329" cy="440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sz="2200" dirty="0" smtClean="0">
                <a:latin typeface="Century Gothic" pitchFamily="34" charset="0"/>
              </a:rPr>
              <a:t>Meet your fellow attendees at meals and during breaks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sz="2200" dirty="0" smtClean="0">
                <a:latin typeface="Century Gothic" pitchFamily="34" charset="0"/>
              </a:rPr>
              <a:t>Join a lunch table topic discussion led by the AC on Monday or Tuesday 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sz="2200" dirty="0" smtClean="0">
                <a:latin typeface="Century Gothic" pitchFamily="34" charset="0"/>
              </a:rPr>
              <a:t>ARIN Board, Advisory Council, NRO Number Council and Staff all have ribbons on our name tags – seek us out and ask questions</a:t>
            </a:r>
            <a:endParaRPr lang="en-US" sz="2200" dirty="0">
              <a:latin typeface="Century Gothic" pitchFamily="34" charset="0"/>
            </a:endParaRP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sz="2200" dirty="0" smtClean="0">
                <a:latin typeface="Century Gothic" pitchFamily="34" charset="0"/>
              </a:rPr>
              <a:t>Go the floor </a:t>
            </a:r>
            <a:r>
              <a:rPr lang="en-US" sz="2200" dirty="0">
                <a:latin typeface="Century Gothic" pitchFamily="34" charset="0"/>
              </a:rPr>
              <a:t>microphones </a:t>
            </a:r>
            <a:r>
              <a:rPr lang="en-US" sz="2200" dirty="0" smtClean="0">
                <a:latin typeface="Century Gothic" pitchFamily="34" charset="0"/>
              </a:rPr>
              <a:t>in the meeting room , be sure to state name and org. upfront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sz="2200" dirty="0" smtClean="0">
                <a:latin typeface="Century Gothic" pitchFamily="34" charset="0"/>
              </a:rPr>
              <a:t>Raise </a:t>
            </a:r>
            <a:r>
              <a:rPr lang="en-US" sz="2200" dirty="0">
                <a:latin typeface="Century Gothic" pitchFamily="34" charset="0"/>
              </a:rPr>
              <a:t>your hand to voice your opinion when votes are </a:t>
            </a:r>
            <a:r>
              <a:rPr lang="en-US" sz="2200" dirty="0" smtClean="0">
                <a:latin typeface="Century Gothic" pitchFamily="34" charset="0"/>
              </a:rPr>
              <a:t>taken</a:t>
            </a:r>
            <a:r>
              <a:rPr lang="en-US" sz="2200" dirty="0">
                <a:latin typeface="Century Gothic" pitchFamily="34" charset="0"/>
              </a:rPr>
              <a:t> </a:t>
            </a:r>
            <a:r>
              <a:rPr lang="en-US" sz="2200" dirty="0" smtClean="0">
                <a:latin typeface="Century Gothic" pitchFamily="34" charset="0"/>
              </a:rPr>
              <a:t>during policy discussions</a:t>
            </a:r>
            <a:endParaRPr lang="en-US" sz="2200" b="1" dirty="0">
              <a:latin typeface="Century Gothic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A753-F8FB-2347-AFA5-F3BA184B92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15890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G_121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439469" y="1098854"/>
            <a:ext cx="822960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A753-F8FB-2347-AFA5-F3BA184B92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1564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en-US" dirty="0">
                <a:latin typeface="Century Gothic" pitchFamily="34" charset="0"/>
                <a:ea typeface="ＭＳ Ｐゴシック" charset="-128"/>
              </a:rPr>
              <a:t>Don’t Forget Your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entury Gothic" pitchFamily="34" charset="0"/>
                <a:ea typeface="ＭＳ Ｐゴシック" charset="-128"/>
              </a:rPr>
              <a:t>Please complete the survey form and drop it in the bowl.</a:t>
            </a:r>
            <a:br>
              <a:rPr lang="en-US" dirty="0">
                <a:latin typeface="Century Gothic" pitchFamily="34" charset="0"/>
                <a:ea typeface="ＭＳ Ｐゴシック" charset="-128"/>
              </a:rPr>
            </a:br>
            <a:r>
              <a:rPr lang="en-US" dirty="0">
                <a:latin typeface="Century Gothic" pitchFamily="34" charset="0"/>
                <a:ea typeface="ＭＳ Ｐゴシック" charset="-128"/>
              </a:rPr>
              <a:t/>
            </a:r>
            <a:br>
              <a:rPr lang="en-US" dirty="0">
                <a:latin typeface="Century Gothic" pitchFamily="34" charset="0"/>
                <a:ea typeface="ＭＳ Ｐゴシック" charset="-128"/>
              </a:rPr>
            </a:br>
            <a:r>
              <a:rPr lang="en-US" dirty="0" smtClean="0">
                <a:latin typeface="Century Gothic" pitchFamily="34" charset="0"/>
                <a:ea typeface="ＭＳ Ｐゴシック" charset="-128"/>
              </a:rPr>
              <a:t>Be present in the meeting room </a:t>
            </a:r>
            <a:r>
              <a:rPr lang="en-US" smtClean="0">
                <a:latin typeface="Century Gothic" pitchFamily="34" charset="0"/>
                <a:ea typeface="ＭＳ Ｐゴシック" charset="-128"/>
              </a:rPr>
              <a:t>this morning </a:t>
            </a:r>
            <a:r>
              <a:rPr lang="en-US" dirty="0" smtClean="0">
                <a:latin typeface="Century Gothic" pitchFamily="34" charset="0"/>
                <a:ea typeface="ＭＳ Ｐゴシック" charset="-128"/>
              </a:rPr>
              <a:t>for the drawing – you might win </a:t>
            </a:r>
            <a:r>
              <a:rPr lang="en-US" dirty="0">
                <a:latin typeface="Century Gothic" pitchFamily="34" charset="0"/>
                <a:ea typeface="ＭＳ Ｐゴシック" charset="-128"/>
              </a:rPr>
              <a:t>a $100 Think Geek gift certificate. </a:t>
            </a:r>
            <a:br>
              <a:rPr lang="en-US" dirty="0">
                <a:latin typeface="Century Gothic" pitchFamily="34" charset="0"/>
                <a:ea typeface="ＭＳ Ｐゴシック" charset="-128"/>
              </a:rPr>
            </a:br>
            <a:r>
              <a:rPr lang="en-US" dirty="0">
                <a:latin typeface="Century Gothic" pitchFamily="34" charset="0"/>
                <a:ea typeface="ＭＳ Ｐゴシック" charset="-128"/>
              </a:rPr>
              <a:t/>
            </a:r>
            <a:br>
              <a:rPr lang="en-US" dirty="0">
                <a:latin typeface="Century Gothic" pitchFamily="34" charset="0"/>
                <a:ea typeface="ＭＳ Ｐゴシック" charset="-128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A753-F8FB-2347-AFA5-F3BA184B92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9259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77654"/>
            <a:ext cx="8229600" cy="23252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>
                <a:latin typeface="Century Gothic" charset="0"/>
                <a:ea typeface="ＭＳ Ｐゴシック" charset="0"/>
                <a:cs typeface="Century Gothic" charset="0"/>
              </a:rPr>
              <a:t>Questions?</a:t>
            </a:r>
            <a:endParaRPr lang="en-US" sz="6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A753-F8FB-2347-AFA5-F3BA184B92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6144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77654"/>
            <a:ext cx="8229600" cy="23252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smtClean="0">
                <a:latin typeface="Century Gothic" charset="0"/>
                <a:ea typeface="ＭＳ Ｐゴシック" charset="0"/>
                <a:cs typeface="Century Gothic" charset="0"/>
              </a:rPr>
              <a:t>Reference Material</a:t>
            </a:r>
            <a:endParaRPr lang="en-US" sz="6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A753-F8FB-2347-AFA5-F3BA184B92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9745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latin typeface="Century Gothic" pitchFamily="34" charset="0"/>
                <a:ea typeface="ＭＳ Ｐゴシック" charset="-128"/>
              </a:rPr>
              <a:t>Historical Timeline</a:t>
            </a:r>
          </a:p>
        </p:txBody>
      </p:sp>
      <p:pic>
        <p:nvPicPr>
          <p:cNvPr id="6" name="Picture 5" descr="Historical_Timeline2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5" y="664534"/>
            <a:ext cx="7153436" cy="552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24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Self - introductions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291" y="760312"/>
            <a:ext cx="5956925" cy="59569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A753-F8FB-2347-AFA5-F3BA184B92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9375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latin typeface="Century Gothic" pitchFamily="34" charset="0"/>
                <a:ea typeface="ＭＳ Ｐゴシック" charset="-128"/>
              </a:rPr>
              <a:t>Historical Timeline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78" y="970819"/>
            <a:ext cx="7693450" cy="491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35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9"/>
          <p:cNvSpPr>
            <a:spLocks noGrp="1"/>
          </p:cNvSpPr>
          <p:nvPr>
            <p:ph type="title" idx="4294967295"/>
          </p:nvPr>
        </p:nvSpPr>
        <p:spPr>
          <a:xfrm>
            <a:off x="300008" y="431421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Century Gothic" pitchFamily="34" charset="0"/>
                <a:ea typeface="ＭＳ Ｐゴシック" charset="-128"/>
              </a:rPr>
              <a:t>Regional Internet Registries (RIRs)</a:t>
            </a:r>
          </a:p>
        </p:txBody>
      </p:sp>
      <p:sp>
        <p:nvSpPr>
          <p:cNvPr id="8195" name="Subtitle 8"/>
          <p:cNvSpPr>
            <a:spLocks noGrp="1"/>
          </p:cNvSpPr>
          <p:nvPr>
            <p:ph type="subTitle" idx="4294967295"/>
          </p:nvPr>
        </p:nvSpPr>
        <p:spPr>
          <a:xfrm>
            <a:off x="456782" y="2096864"/>
            <a:ext cx="8001000" cy="479583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Aft>
                <a:spcPts val="2400"/>
              </a:spcAft>
            </a:pPr>
            <a:r>
              <a:rPr lang="en-US" sz="2800" b="1" dirty="0" smtClean="0">
                <a:latin typeface="Century Gothic" pitchFamily="34" charset="0"/>
                <a:ea typeface="ＭＳ Ｐゴシック" charset="-128"/>
              </a:rPr>
              <a:t>The system began in 1992</a:t>
            </a:r>
          </a:p>
          <a:p>
            <a:pPr eaLnBrk="1" hangingPunct="1">
              <a:lnSpc>
                <a:spcPct val="80000"/>
              </a:lnSpc>
              <a:spcAft>
                <a:spcPts val="2400"/>
              </a:spcAft>
            </a:pPr>
            <a:r>
              <a:rPr lang="en-US" sz="2800" b="1" dirty="0" smtClean="0">
                <a:latin typeface="Century Gothic" pitchFamily="34" charset="0"/>
                <a:ea typeface="ＭＳ Ｐゴシック" charset="-128"/>
              </a:rPr>
              <a:t>There are five RIRs</a:t>
            </a:r>
          </a:p>
          <a:p>
            <a:pPr marL="400050" lvl="1" indent="0" eaLnBrk="1" hangingPunct="1">
              <a:lnSpc>
                <a:spcPct val="80000"/>
              </a:lnSpc>
              <a:spcAft>
                <a:spcPts val="2400"/>
              </a:spcAft>
              <a:buNone/>
            </a:pPr>
            <a:r>
              <a:rPr lang="en-US" sz="2600" dirty="0" smtClean="0">
                <a:latin typeface="Century Gothic" pitchFamily="34" charset="0"/>
                <a:ea typeface="ＭＳ Ｐゴシック" charset="-128"/>
              </a:rPr>
              <a:t>- </a:t>
            </a:r>
            <a:r>
              <a:rPr lang="en-US" sz="2400" dirty="0" smtClean="0">
                <a:latin typeface="Century Gothic" pitchFamily="34" charset="0"/>
                <a:ea typeface="ＭＳ Ｐゴシック" charset="-128"/>
              </a:rPr>
              <a:t>LACNIC formed in 2002 out of ARIN region</a:t>
            </a:r>
          </a:p>
          <a:p>
            <a:pPr marL="400050" lvl="1" indent="0" eaLnBrk="1" hangingPunct="1">
              <a:lnSpc>
                <a:spcPct val="80000"/>
              </a:lnSpc>
              <a:spcAft>
                <a:spcPts val="2400"/>
              </a:spcAft>
              <a:buNone/>
            </a:pPr>
            <a:r>
              <a:rPr lang="en-US" sz="2400" dirty="0" smtClean="0">
                <a:latin typeface="Century Gothic" pitchFamily="34" charset="0"/>
                <a:ea typeface="ＭＳ Ｐゴシック" charset="-128"/>
              </a:rPr>
              <a:t>- </a:t>
            </a:r>
            <a:r>
              <a:rPr lang="en-US" sz="2400" dirty="0" err="1" smtClean="0">
                <a:latin typeface="Century Gothic" pitchFamily="34" charset="0"/>
                <a:ea typeface="ＭＳ Ｐゴシック" charset="-128"/>
              </a:rPr>
              <a:t>AfriNIC</a:t>
            </a:r>
            <a:r>
              <a:rPr lang="en-US" sz="2400" dirty="0" smtClean="0">
                <a:latin typeface="Century Gothic" pitchFamily="34" charset="0"/>
                <a:ea typeface="ＭＳ Ｐゴシック" charset="-128"/>
              </a:rPr>
              <a:t> formed in 2005 out of ARIN and RIPE NCC 	         regions.</a:t>
            </a:r>
          </a:p>
          <a:p>
            <a:pPr eaLnBrk="1" hangingPunct="1">
              <a:lnSpc>
                <a:spcPct val="80000"/>
              </a:lnSpc>
              <a:spcAft>
                <a:spcPts val="2400"/>
              </a:spcAft>
            </a:pPr>
            <a:r>
              <a:rPr lang="en-US" sz="2800" b="1" dirty="0" smtClean="0">
                <a:latin typeface="Century Gothic" pitchFamily="34" charset="0"/>
                <a:ea typeface="ＭＳ Ｐゴシック" charset="-128"/>
              </a:rPr>
              <a:t>All RIRs are nonprofit, community-driven organizations</a:t>
            </a:r>
          </a:p>
          <a:p>
            <a:pPr marL="0" indent="0" eaLnBrk="1" hangingPunct="1">
              <a:lnSpc>
                <a:spcPct val="80000"/>
              </a:lnSpc>
              <a:spcAft>
                <a:spcPts val="2400"/>
              </a:spcAft>
              <a:buNone/>
            </a:pPr>
            <a:endParaRPr lang="en-US" sz="3000" dirty="0" smtClean="0">
              <a:latin typeface="Century Gothic" pitchFamily="34" charset="0"/>
              <a:ea typeface="ＭＳ Ｐゴシック" charset="-128"/>
            </a:endParaRPr>
          </a:p>
        </p:txBody>
      </p:sp>
      <p:pic>
        <p:nvPicPr>
          <p:cNvPr id="8196" name="Picture 4" descr="RIR_Regions_map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5045" y="1764435"/>
            <a:ext cx="3165891" cy="159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12804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0897" name="Group 1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76577993"/>
              </p:ext>
            </p:extLst>
          </p:nvPr>
        </p:nvGraphicFramePr>
        <p:xfrm>
          <a:off x="613662" y="1706375"/>
          <a:ext cx="8061315" cy="4352544"/>
        </p:xfrm>
        <a:graphic>
          <a:graphicData uri="http://schemas.openxmlformats.org/drawingml/2006/table">
            <a:tbl>
              <a:tblPr/>
              <a:tblGrid>
                <a:gridCol w="2687105"/>
                <a:gridCol w="2541856"/>
                <a:gridCol w="2832354"/>
              </a:tblGrid>
              <a:tr h="820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Nonprofit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C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Membership Organization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C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Community-regulated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CB5"/>
                    </a:solidFill>
                  </a:tcPr>
                </a:tc>
              </a:tr>
              <a:tr h="3340037">
                <a:tc>
                  <a:txBody>
                    <a:bodyPr/>
                    <a:lstStyle/>
                    <a:p>
                      <a:pPr marL="28257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Fee for services, not number resources</a:t>
                      </a:r>
                    </a:p>
                    <a:p>
                      <a:pPr marL="28257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100% community funded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Broad-based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  - Private sector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  - Public sector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  - Civil society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Community developed policies</a:t>
                      </a:r>
                    </a:p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Member-elected executive board</a:t>
                      </a:r>
                    </a:p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Open and transparent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80" name="Title 3"/>
          <p:cNvSpPr txBox="1">
            <a:spLocks/>
          </p:cNvSpPr>
          <p:nvPr/>
        </p:nvSpPr>
        <p:spPr bwMode="auto">
          <a:xfrm>
            <a:off x="457200" y="61073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05183A"/>
                </a:solidFill>
                <a:latin typeface="Century Gothic" pitchFamily="34" charset="0"/>
              </a:rPr>
              <a:t>RIR Structure</a:t>
            </a:r>
          </a:p>
        </p:txBody>
      </p:sp>
    </p:spTree>
    <p:extLst>
      <p:ext uri="{BB962C8B-B14F-4D97-AF65-F5344CB8AC3E}">
        <p14:creationId xmlns:p14="http://schemas.microsoft.com/office/powerpoint/2010/main" val="8773772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44999408"/>
              </p:ext>
            </p:extLst>
          </p:nvPr>
        </p:nvGraphicFramePr>
        <p:xfrm>
          <a:off x="429557" y="957655"/>
          <a:ext cx="8257243" cy="5163432"/>
        </p:xfrm>
        <a:graphic>
          <a:graphicData uri="http://schemas.openxmlformats.org/drawingml/2006/table">
            <a:tbl>
              <a:tblPr/>
              <a:tblGrid>
                <a:gridCol w="2850051"/>
                <a:gridCol w="2431609"/>
                <a:gridCol w="2975583"/>
              </a:tblGrid>
              <a:tr h="8464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Number Resources</a:t>
                      </a: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C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Organization</a:t>
                      </a: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C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Policy Development</a:t>
                      </a: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CB5"/>
                    </a:solidFill>
                  </a:tcPr>
                </a:tc>
              </a:tr>
              <a:tr h="4316979">
                <a:tc>
                  <a:txBody>
                    <a:bodyPr/>
                    <a:lstStyle/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IP address allocation &amp; assignment</a:t>
                      </a:r>
                    </a:p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ASN assignment</a:t>
                      </a:r>
                    </a:p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Directory services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Whois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ＭＳ Ｐゴシック" pitchFamily="-106" charset="-128"/>
                        <a:cs typeface="Arial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 IRR</a:t>
                      </a:r>
                    </a:p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Reverse DNS</a:t>
                      </a:r>
                    </a:p>
                  </a:txBody>
                  <a:tcPr marT="45712" marB="4571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Elections</a:t>
                      </a:r>
                    </a:p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Meetings</a:t>
                      </a:r>
                    </a:p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Information dissemination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 Website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 Newsletters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 Roundtables</a:t>
                      </a:r>
                    </a:p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Training</a:t>
                      </a:r>
                    </a:p>
                  </a:txBody>
                  <a:tcPr marT="45712" marB="4571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Facilitate policy development process</a:t>
                      </a:r>
                    </a:p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Maintain email discussion lists</a:t>
                      </a:r>
                    </a:p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Conduct public policy meetings</a:t>
                      </a:r>
                    </a:p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Publish policy documents</a:t>
                      </a:r>
                    </a:p>
                  </a:txBody>
                  <a:tcPr marT="45712" marB="4571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04" name="Title 3"/>
          <p:cNvSpPr>
            <a:spLocks noGrp="1"/>
          </p:cNvSpPr>
          <p:nvPr>
            <p:ph type="title" idx="4294967295"/>
          </p:nvPr>
        </p:nvSpPr>
        <p:spPr>
          <a:xfrm>
            <a:off x="0" y="69065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Century Gothic" pitchFamily="34" charset="0"/>
                <a:ea typeface="ＭＳ Ｐゴシック" charset="-128"/>
              </a:rPr>
              <a:t>RIR Services</a:t>
            </a:r>
          </a:p>
        </p:txBody>
      </p:sp>
    </p:spTree>
    <p:extLst>
      <p:ext uri="{BB962C8B-B14F-4D97-AF65-F5344CB8AC3E}">
        <p14:creationId xmlns:p14="http://schemas.microsoft.com/office/powerpoint/2010/main" val="22868253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370840" y="269240"/>
            <a:ext cx="89154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latin typeface="Century Gothic" pitchFamily="34" charset="0"/>
                <a:ea typeface="ＭＳ Ｐゴシック" charset="-128"/>
              </a:rPr>
              <a:t>Who Provisions IP Addresses and ASNs?</a:t>
            </a:r>
          </a:p>
        </p:txBody>
      </p:sp>
      <p:graphicFrame>
        <p:nvGraphicFramePr>
          <p:cNvPr id="3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2711239"/>
              </p:ext>
            </p:extLst>
          </p:nvPr>
        </p:nvGraphicFramePr>
        <p:xfrm>
          <a:off x="410840" y="1341120"/>
          <a:ext cx="8209396" cy="4724400"/>
        </p:xfrm>
        <a:graphic>
          <a:graphicData uri="http://schemas.openxmlformats.org/drawingml/2006/table">
            <a:tbl>
              <a:tblPr/>
              <a:tblGrid>
                <a:gridCol w="1368233"/>
                <a:gridCol w="6841163"/>
              </a:tblGrid>
              <a:tr h="1627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ICANN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IANA</a:t>
                      </a:r>
                    </a:p>
                  </a:txBody>
                  <a:tcPr marT="45708" marB="4570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C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 Top level technical coordination of the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Internet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  Names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, Numbers, Root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Servers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 Manage global unallocated IP address pool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CB5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CB5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Allocate number resources to RIRs</a:t>
                      </a:r>
                    </a:p>
                  </a:txBody>
                  <a:tcPr marT="45708" marB="4570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26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RIR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8" marB="4570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C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 Manage regional unallocated IP address pool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CB5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 Allocate number resources to ISPs/LIRs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CB5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 Assign number resources to End-users</a:t>
                      </a:r>
                    </a:p>
                  </a:txBody>
                  <a:tcPr marT="45708" marB="4570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ISP/LIR</a:t>
                      </a:r>
                    </a:p>
                  </a:txBody>
                  <a:tcPr marT="45708" marB="4570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C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 Manage local IP address pool for use by customers and for infrastructure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CB5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CB5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Allocate number resources to ISPs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CB5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 Assign number resources to End-users</a:t>
                      </a:r>
                    </a:p>
                  </a:txBody>
                  <a:tcPr marT="45708" marB="4570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A753-F8FB-2347-AFA5-F3BA184B92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967767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116"/>
          <p:cNvSpPr>
            <a:spLocks noChangeShapeType="1"/>
          </p:cNvSpPr>
          <p:nvPr/>
        </p:nvSpPr>
        <p:spPr bwMode="auto">
          <a:xfrm flipH="1">
            <a:off x="1201022" y="5010044"/>
            <a:ext cx="928688" cy="295275"/>
          </a:xfrm>
          <a:prstGeom prst="line">
            <a:avLst/>
          </a:prstGeom>
          <a:noFill/>
          <a:ln w="317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" name="Line 128"/>
          <p:cNvSpPr>
            <a:spLocks noChangeShapeType="1"/>
          </p:cNvSpPr>
          <p:nvPr/>
        </p:nvSpPr>
        <p:spPr bwMode="auto">
          <a:xfrm>
            <a:off x="2129710" y="5010044"/>
            <a:ext cx="998537" cy="295275"/>
          </a:xfrm>
          <a:prstGeom prst="line">
            <a:avLst/>
          </a:prstGeom>
          <a:noFill/>
          <a:ln w="317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" name="Line 96"/>
          <p:cNvSpPr>
            <a:spLocks noChangeShapeType="1"/>
          </p:cNvSpPr>
          <p:nvPr/>
        </p:nvSpPr>
        <p:spPr bwMode="auto">
          <a:xfrm flipH="1">
            <a:off x="2410697" y="3692419"/>
            <a:ext cx="2162175" cy="439738"/>
          </a:xfrm>
          <a:prstGeom prst="line">
            <a:avLst/>
          </a:prstGeom>
          <a:noFill/>
          <a:ln w="317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" name="Line 106"/>
          <p:cNvSpPr>
            <a:spLocks noChangeShapeType="1"/>
          </p:cNvSpPr>
          <p:nvPr/>
        </p:nvSpPr>
        <p:spPr bwMode="auto">
          <a:xfrm>
            <a:off x="4572872" y="3692419"/>
            <a:ext cx="2076450" cy="439738"/>
          </a:xfrm>
          <a:prstGeom prst="line">
            <a:avLst/>
          </a:prstGeom>
          <a:noFill/>
          <a:ln w="317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53988" y="257818"/>
            <a:ext cx="9297988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solidFill>
                  <a:srgbClr val="05183A"/>
                </a:solidFill>
                <a:latin typeface="Century Gothic" pitchFamily="34" charset="0"/>
                <a:ea typeface="ＭＳ Ｐゴシック" charset="-128"/>
              </a:rPr>
              <a:t>Number Resource Provisioning Hierarchy</a:t>
            </a:r>
          </a:p>
        </p:txBody>
      </p:sp>
      <p:sp>
        <p:nvSpPr>
          <p:cNvPr id="33800" name="Rectangle 13"/>
          <p:cNvSpPr>
            <a:spLocks noChangeArrowheads="1"/>
          </p:cNvSpPr>
          <p:nvPr/>
        </p:nvSpPr>
        <p:spPr bwMode="auto">
          <a:xfrm>
            <a:off x="2463085" y="1238144"/>
            <a:ext cx="4224337" cy="892175"/>
          </a:xfrm>
          <a:prstGeom prst="rect">
            <a:avLst/>
          </a:prstGeom>
          <a:solidFill>
            <a:srgbClr val="008CB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Century Gothic" pitchFamily="-107" charset="0"/>
              <a:ea typeface="ＭＳ Ｐゴシック" pitchFamily="-107" charset="-128"/>
              <a:cs typeface="Arial" charset="0"/>
            </a:endParaRPr>
          </a:p>
        </p:txBody>
      </p:sp>
      <p:sp>
        <p:nvSpPr>
          <p:cNvPr id="10248" name="Rectangle 14"/>
          <p:cNvSpPr>
            <a:spLocks noChangeArrowheads="1"/>
          </p:cNvSpPr>
          <p:nvPr/>
        </p:nvSpPr>
        <p:spPr bwMode="auto">
          <a:xfrm>
            <a:off x="3277472" y="1296882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entury Gothic" pitchFamily="34" charset="0"/>
              </a:rPr>
              <a:t>ICANN / IANA</a:t>
            </a:r>
            <a:endParaRPr lang="en-US" sz="200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249" name="Rectangle 18"/>
          <p:cNvSpPr>
            <a:spLocks noChangeArrowheads="1"/>
          </p:cNvSpPr>
          <p:nvPr/>
        </p:nvSpPr>
        <p:spPr bwMode="auto">
          <a:xfrm>
            <a:off x="2972672" y="1601682"/>
            <a:ext cx="3295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entury Gothic" pitchFamily="34" charset="0"/>
              </a:rPr>
              <a:t>(Internet Assigned Numbers Authority)</a:t>
            </a:r>
          </a:p>
        </p:txBody>
      </p:sp>
      <p:sp>
        <p:nvSpPr>
          <p:cNvPr id="10250" name="Rectangle 20"/>
          <p:cNvSpPr>
            <a:spLocks noChangeArrowheads="1"/>
          </p:cNvSpPr>
          <p:nvPr/>
        </p:nvSpPr>
        <p:spPr bwMode="auto">
          <a:xfrm>
            <a:off x="2515472" y="1830282"/>
            <a:ext cx="4114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Century Gothic" pitchFamily="34" charset="0"/>
              </a:rPr>
              <a:t>Manage global unallocated IP address pool</a:t>
            </a:r>
            <a:endParaRPr lang="en-US" sz="140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0251" name="Rectangle 29"/>
          <p:cNvSpPr>
            <a:spLocks noChangeArrowheads="1"/>
          </p:cNvSpPr>
          <p:nvPr/>
        </p:nvSpPr>
        <p:spPr bwMode="auto">
          <a:xfrm>
            <a:off x="1131172" y="4603644"/>
            <a:ext cx="1997075" cy="406400"/>
          </a:xfrm>
          <a:prstGeom prst="rect">
            <a:avLst/>
          </a:prstGeom>
          <a:solidFill>
            <a:srgbClr val="008CB5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52" name="Rectangle 30"/>
          <p:cNvSpPr>
            <a:spLocks noChangeArrowheads="1"/>
          </p:cNvSpPr>
          <p:nvPr/>
        </p:nvSpPr>
        <p:spPr bwMode="auto">
          <a:xfrm>
            <a:off x="1123235" y="4654444"/>
            <a:ext cx="20050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Century Gothic" pitchFamily="34" charset="0"/>
              </a:rPr>
              <a:t>ISPs</a:t>
            </a:r>
          </a:p>
        </p:txBody>
      </p:sp>
      <p:sp>
        <p:nvSpPr>
          <p:cNvPr id="10253" name="Rectangle 49"/>
          <p:cNvSpPr>
            <a:spLocks noChangeArrowheads="1"/>
          </p:cNvSpPr>
          <p:nvPr/>
        </p:nvSpPr>
        <p:spPr bwMode="auto">
          <a:xfrm>
            <a:off x="2353547" y="5859357"/>
            <a:ext cx="1524000" cy="341312"/>
          </a:xfrm>
          <a:prstGeom prst="rect">
            <a:avLst/>
          </a:prstGeom>
          <a:solidFill>
            <a:srgbClr val="008CB5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54" name="Rectangle 52"/>
          <p:cNvSpPr>
            <a:spLocks noChangeArrowheads="1"/>
          </p:cNvSpPr>
          <p:nvPr/>
        </p:nvSpPr>
        <p:spPr bwMode="auto">
          <a:xfrm>
            <a:off x="2410697" y="5887932"/>
            <a:ext cx="1466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Century Gothic" pitchFamily="34" charset="0"/>
              </a:rPr>
              <a:t>End Users</a:t>
            </a:r>
          </a:p>
        </p:txBody>
      </p:sp>
      <p:sp>
        <p:nvSpPr>
          <p:cNvPr id="10255" name="Rectangle 60"/>
          <p:cNvSpPr>
            <a:spLocks noChangeArrowheads="1"/>
          </p:cNvSpPr>
          <p:nvPr/>
        </p:nvSpPr>
        <p:spPr bwMode="auto">
          <a:xfrm>
            <a:off x="686672" y="5868882"/>
            <a:ext cx="1022350" cy="341312"/>
          </a:xfrm>
          <a:prstGeom prst="rect">
            <a:avLst/>
          </a:prstGeom>
          <a:solidFill>
            <a:srgbClr val="008CB5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56" name="Rectangle 61"/>
          <p:cNvSpPr>
            <a:spLocks noChangeArrowheads="1"/>
          </p:cNvSpPr>
          <p:nvPr/>
        </p:nvSpPr>
        <p:spPr bwMode="auto">
          <a:xfrm>
            <a:off x="686672" y="5897457"/>
            <a:ext cx="1016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Century Gothic" pitchFamily="34" charset="0"/>
              </a:rPr>
              <a:t>ISPs</a:t>
            </a:r>
          </a:p>
        </p:txBody>
      </p:sp>
      <p:pic>
        <p:nvPicPr>
          <p:cNvPr id="10257" name="Picture 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3247" y="2838344"/>
            <a:ext cx="4194175" cy="838200"/>
          </a:xfrm>
          <a:prstGeom prst="rect">
            <a:avLst/>
          </a:prstGeom>
          <a:solidFill>
            <a:srgbClr val="D4E6FF"/>
          </a:solidFill>
          <a:ln w="9525">
            <a:noFill/>
            <a:miter lim="800000"/>
            <a:headEnd/>
            <a:tailEnd/>
          </a:ln>
        </p:spPr>
      </p:pic>
      <p:sp>
        <p:nvSpPr>
          <p:cNvPr id="10258" name="Rectangle 69"/>
          <p:cNvSpPr>
            <a:spLocks noChangeArrowheads="1"/>
          </p:cNvSpPr>
          <p:nvPr/>
        </p:nvSpPr>
        <p:spPr bwMode="auto">
          <a:xfrm>
            <a:off x="2501185" y="2865332"/>
            <a:ext cx="4178300" cy="827087"/>
          </a:xfrm>
          <a:prstGeom prst="rect">
            <a:avLst/>
          </a:prstGeom>
          <a:solidFill>
            <a:srgbClr val="008CB5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59" name="Rectangle 70"/>
          <p:cNvSpPr>
            <a:spLocks noChangeArrowheads="1"/>
          </p:cNvSpPr>
          <p:nvPr/>
        </p:nvSpPr>
        <p:spPr bwMode="auto">
          <a:xfrm>
            <a:off x="4395072" y="2911369"/>
            <a:ext cx="48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Century Gothic" pitchFamily="34" charset="0"/>
              </a:rPr>
              <a:t>RIRs</a:t>
            </a:r>
          </a:p>
        </p:txBody>
      </p:sp>
      <p:sp>
        <p:nvSpPr>
          <p:cNvPr id="10260" name="Rectangle 72"/>
          <p:cNvSpPr>
            <a:spLocks noChangeArrowheads="1"/>
          </p:cNvSpPr>
          <p:nvPr/>
        </p:nvSpPr>
        <p:spPr bwMode="auto">
          <a:xfrm>
            <a:off x="2753597" y="3232044"/>
            <a:ext cx="3606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Century Gothic" pitchFamily="34" charset="0"/>
              </a:rPr>
              <a:t>(</a:t>
            </a:r>
            <a:r>
              <a:rPr lang="en-US" sz="1400" b="1" dirty="0" err="1">
                <a:solidFill>
                  <a:srgbClr val="FFFFFF"/>
                </a:solidFill>
                <a:latin typeface="Century Gothic" pitchFamily="34" charset="0"/>
              </a:rPr>
              <a:t>AfriNIC</a:t>
            </a:r>
            <a:r>
              <a:rPr lang="en-US" sz="1400" b="1" dirty="0">
                <a:solidFill>
                  <a:srgbClr val="FFFFFF"/>
                </a:solidFill>
                <a:latin typeface="Century Gothic" pitchFamily="34" charset="0"/>
              </a:rPr>
              <a:t>, APNIC, ARIN, LACNIC, RIPE NCC)</a:t>
            </a:r>
          </a:p>
        </p:txBody>
      </p:sp>
      <p:sp>
        <p:nvSpPr>
          <p:cNvPr id="10261" name="Rectangle 82"/>
          <p:cNvSpPr>
            <a:spLocks noChangeArrowheads="1"/>
          </p:cNvSpPr>
          <p:nvPr/>
        </p:nvSpPr>
        <p:spPr bwMode="auto">
          <a:xfrm>
            <a:off x="2594847" y="3460644"/>
            <a:ext cx="3994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pitchFamily="34" charset="0"/>
              </a:rPr>
              <a:t>Manage regional unallocated IP address pool</a:t>
            </a:r>
          </a:p>
        </p:txBody>
      </p:sp>
      <p:sp>
        <p:nvSpPr>
          <p:cNvPr id="10262" name="Freeform 148"/>
          <p:cNvSpPr>
            <a:spLocks/>
          </p:cNvSpPr>
          <p:nvPr/>
        </p:nvSpPr>
        <p:spPr bwMode="auto">
          <a:xfrm>
            <a:off x="610472" y="5259282"/>
            <a:ext cx="1177925" cy="300037"/>
          </a:xfrm>
          <a:custGeom>
            <a:avLst/>
            <a:gdLst>
              <a:gd name="T0" fmla="*/ 2147483647 w 2016"/>
              <a:gd name="T1" fmla="*/ 2147483647 h 756"/>
              <a:gd name="T2" fmla="*/ 2147483647 w 2016"/>
              <a:gd name="T3" fmla="*/ 2147483647 h 756"/>
              <a:gd name="T4" fmla="*/ 2147483647 w 2016"/>
              <a:gd name="T5" fmla="*/ 2147483647 h 756"/>
              <a:gd name="T6" fmla="*/ 2147483647 w 2016"/>
              <a:gd name="T7" fmla="*/ 0 h 756"/>
              <a:gd name="T8" fmla="*/ 2147483647 w 2016"/>
              <a:gd name="T9" fmla="*/ 0 h 756"/>
              <a:gd name="T10" fmla="*/ 2147483647 w 2016"/>
              <a:gd name="T11" fmla="*/ 0 h 756"/>
              <a:gd name="T12" fmla="*/ 2147483647 w 2016"/>
              <a:gd name="T13" fmla="*/ 0 h 756"/>
              <a:gd name="T14" fmla="*/ 0 w 2016"/>
              <a:gd name="T15" fmla="*/ 2147483647 h 756"/>
              <a:gd name="T16" fmla="*/ 2147483647 w 2016"/>
              <a:gd name="T17" fmla="*/ 2147483647 h 7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16"/>
              <a:gd name="T28" fmla="*/ 0 h 756"/>
              <a:gd name="T29" fmla="*/ 2016 w 2016"/>
              <a:gd name="T30" fmla="*/ 756 h 7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16" h="756">
                <a:moveTo>
                  <a:pt x="378" y="756"/>
                </a:moveTo>
                <a:lnTo>
                  <a:pt x="1638" y="756"/>
                </a:lnTo>
                <a:cubicBezTo>
                  <a:pt x="1846" y="756"/>
                  <a:pt x="2016" y="586"/>
                  <a:pt x="2016" y="378"/>
                </a:cubicBezTo>
                <a:cubicBezTo>
                  <a:pt x="2016" y="169"/>
                  <a:pt x="1846" y="0"/>
                  <a:pt x="1638" y="0"/>
                </a:cubicBezTo>
                <a:cubicBezTo>
                  <a:pt x="1638" y="0"/>
                  <a:pt x="1638" y="0"/>
                  <a:pt x="1638" y="0"/>
                </a:cubicBezTo>
                <a:lnTo>
                  <a:pt x="378" y="0"/>
                </a:lnTo>
                <a:cubicBezTo>
                  <a:pt x="169" y="0"/>
                  <a:pt x="0" y="169"/>
                  <a:pt x="0" y="378"/>
                </a:cubicBezTo>
                <a:cubicBezTo>
                  <a:pt x="0" y="586"/>
                  <a:pt x="169" y="756"/>
                  <a:pt x="378" y="756"/>
                </a:cubicBezTo>
                <a:close/>
              </a:path>
            </a:pathLst>
          </a:custGeom>
          <a:solidFill>
            <a:srgbClr val="D4E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3" name="Rectangle 149"/>
          <p:cNvSpPr>
            <a:spLocks noChangeArrowheads="1"/>
          </p:cNvSpPr>
          <p:nvPr/>
        </p:nvSpPr>
        <p:spPr bwMode="auto">
          <a:xfrm>
            <a:off x="678735" y="5305319"/>
            <a:ext cx="10302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pitchFamily="34" charset="0"/>
              </a:rPr>
              <a:t>Re-Allocate</a:t>
            </a:r>
            <a:endParaRPr lang="en-US" sz="1400">
              <a:latin typeface="Century Gothic" pitchFamily="34" charset="0"/>
            </a:endParaRPr>
          </a:p>
        </p:txBody>
      </p:sp>
      <p:sp>
        <p:nvSpPr>
          <p:cNvPr id="10264" name="Freeform 150"/>
          <p:cNvSpPr>
            <a:spLocks/>
          </p:cNvSpPr>
          <p:nvPr/>
        </p:nvSpPr>
        <p:spPr bwMode="auto">
          <a:xfrm>
            <a:off x="2534522" y="5268807"/>
            <a:ext cx="1177925" cy="300037"/>
          </a:xfrm>
          <a:custGeom>
            <a:avLst/>
            <a:gdLst>
              <a:gd name="T0" fmla="*/ 2147483647 w 2016"/>
              <a:gd name="T1" fmla="*/ 2147483647 h 756"/>
              <a:gd name="T2" fmla="*/ 2147483647 w 2016"/>
              <a:gd name="T3" fmla="*/ 2147483647 h 756"/>
              <a:gd name="T4" fmla="*/ 2147483647 w 2016"/>
              <a:gd name="T5" fmla="*/ 2147483647 h 756"/>
              <a:gd name="T6" fmla="*/ 2147483647 w 2016"/>
              <a:gd name="T7" fmla="*/ 0 h 756"/>
              <a:gd name="T8" fmla="*/ 2147483647 w 2016"/>
              <a:gd name="T9" fmla="*/ 0 h 756"/>
              <a:gd name="T10" fmla="*/ 2147483647 w 2016"/>
              <a:gd name="T11" fmla="*/ 0 h 756"/>
              <a:gd name="T12" fmla="*/ 2147483647 w 2016"/>
              <a:gd name="T13" fmla="*/ 0 h 756"/>
              <a:gd name="T14" fmla="*/ 0 w 2016"/>
              <a:gd name="T15" fmla="*/ 2147483647 h 756"/>
              <a:gd name="T16" fmla="*/ 2147483647 w 2016"/>
              <a:gd name="T17" fmla="*/ 2147483647 h 7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16"/>
              <a:gd name="T28" fmla="*/ 0 h 756"/>
              <a:gd name="T29" fmla="*/ 2016 w 2016"/>
              <a:gd name="T30" fmla="*/ 756 h 7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16" h="756">
                <a:moveTo>
                  <a:pt x="378" y="756"/>
                </a:moveTo>
                <a:lnTo>
                  <a:pt x="1638" y="756"/>
                </a:lnTo>
                <a:cubicBezTo>
                  <a:pt x="1846" y="756"/>
                  <a:pt x="2016" y="586"/>
                  <a:pt x="2016" y="378"/>
                </a:cubicBezTo>
                <a:cubicBezTo>
                  <a:pt x="2016" y="169"/>
                  <a:pt x="1846" y="0"/>
                  <a:pt x="1638" y="0"/>
                </a:cubicBezTo>
                <a:cubicBezTo>
                  <a:pt x="1638" y="0"/>
                  <a:pt x="1638" y="0"/>
                  <a:pt x="1638" y="0"/>
                </a:cubicBezTo>
                <a:lnTo>
                  <a:pt x="378" y="0"/>
                </a:lnTo>
                <a:cubicBezTo>
                  <a:pt x="169" y="0"/>
                  <a:pt x="0" y="169"/>
                  <a:pt x="0" y="378"/>
                </a:cubicBezTo>
                <a:cubicBezTo>
                  <a:pt x="0" y="586"/>
                  <a:pt x="169" y="756"/>
                  <a:pt x="378" y="756"/>
                </a:cubicBezTo>
                <a:close/>
              </a:path>
            </a:pathLst>
          </a:custGeom>
          <a:solidFill>
            <a:srgbClr val="D4E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5" name="Rectangle 151"/>
          <p:cNvSpPr>
            <a:spLocks noChangeArrowheads="1"/>
          </p:cNvSpPr>
          <p:nvPr/>
        </p:nvSpPr>
        <p:spPr bwMode="auto">
          <a:xfrm>
            <a:off x="2701210" y="5305319"/>
            <a:ext cx="8540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pitchFamily="34" charset="0"/>
              </a:rPr>
              <a:t>Re-Assign</a:t>
            </a:r>
            <a:endParaRPr lang="en-US" sz="1400">
              <a:latin typeface="Century Gothic" pitchFamily="34" charset="0"/>
            </a:endParaRPr>
          </a:p>
        </p:txBody>
      </p:sp>
      <p:sp>
        <p:nvSpPr>
          <p:cNvPr id="10266" name="Rectangle 154"/>
          <p:cNvSpPr>
            <a:spLocks noChangeArrowheads="1"/>
          </p:cNvSpPr>
          <p:nvPr/>
        </p:nvSpPr>
        <p:spPr bwMode="auto">
          <a:xfrm>
            <a:off x="6096872" y="4621107"/>
            <a:ext cx="2057400" cy="409575"/>
          </a:xfrm>
          <a:prstGeom prst="rect">
            <a:avLst/>
          </a:prstGeom>
          <a:solidFill>
            <a:srgbClr val="008CB5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67" name="Rectangle 155"/>
          <p:cNvSpPr>
            <a:spLocks noChangeArrowheads="1"/>
          </p:cNvSpPr>
          <p:nvPr/>
        </p:nvSpPr>
        <p:spPr bwMode="auto">
          <a:xfrm>
            <a:off x="6173072" y="4687782"/>
            <a:ext cx="1905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Century Gothic" pitchFamily="34" charset="0"/>
              </a:rPr>
              <a:t>End Users</a:t>
            </a:r>
          </a:p>
        </p:txBody>
      </p:sp>
      <p:sp>
        <p:nvSpPr>
          <p:cNvPr id="10268" name="Line 84"/>
          <p:cNvSpPr>
            <a:spLocks noChangeShapeType="1"/>
          </p:cNvSpPr>
          <p:nvPr/>
        </p:nvSpPr>
        <p:spPr bwMode="auto">
          <a:xfrm flipH="1" flipV="1">
            <a:off x="4572872" y="2130319"/>
            <a:ext cx="0" cy="735013"/>
          </a:xfrm>
          <a:prstGeom prst="line">
            <a:avLst/>
          </a:prstGeom>
          <a:noFill/>
          <a:ln w="31750" cap="rnd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9" name="Freeform 92"/>
          <p:cNvSpPr>
            <a:spLocks/>
          </p:cNvSpPr>
          <p:nvPr/>
        </p:nvSpPr>
        <p:spPr bwMode="auto">
          <a:xfrm>
            <a:off x="4061697" y="2236682"/>
            <a:ext cx="1022350" cy="381000"/>
          </a:xfrm>
          <a:custGeom>
            <a:avLst/>
            <a:gdLst>
              <a:gd name="T0" fmla="*/ 2147483647 w 2112"/>
              <a:gd name="T1" fmla="*/ 2147483647 h 792"/>
              <a:gd name="T2" fmla="*/ 2147483647 w 2112"/>
              <a:gd name="T3" fmla="*/ 2147483647 h 792"/>
              <a:gd name="T4" fmla="*/ 2147483647 w 2112"/>
              <a:gd name="T5" fmla="*/ 2147483647 h 792"/>
              <a:gd name="T6" fmla="*/ 2147483647 w 2112"/>
              <a:gd name="T7" fmla="*/ 0 h 792"/>
              <a:gd name="T8" fmla="*/ 2147483647 w 2112"/>
              <a:gd name="T9" fmla="*/ 0 h 792"/>
              <a:gd name="T10" fmla="*/ 2147483647 w 2112"/>
              <a:gd name="T11" fmla="*/ 0 h 792"/>
              <a:gd name="T12" fmla="*/ 2147483647 w 2112"/>
              <a:gd name="T13" fmla="*/ 0 h 792"/>
              <a:gd name="T14" fmla="*/ 0 w 2112"/>
              <a:gd name="T15" fmla="*/ 2147483647 h 792"/>
              <a:gd name="T16" fmla="*/ 2147483647 w 2112"/>
              <a:gd name="T17" fmla="*/ 2147483647 h 7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12"/>
              <a:gd name="T28" fmla="*/ 0 h 792"/>
              <a:gd name="T29" fmla="*/ 2112 w 2112"/>
              <a:gd name="T30" fmla="*/ 792 h 79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12" h="792">
                <a:moveTo>
                  <a:pt x="396" y="792"/>
                </a:moveTo>
                <a:lnTo>
                  <a:pt x="1716" y="792"/>
                </a:lnTo>
                <a:cubicBezTo>
                  <a:pt x="1934" y="792"/>
                  <a:pt x="2112" y="614"/>
                  <a:pt x="2112" y="396"/>
                </a:cubicBezTo>
                <a:cubicBezTo>
                  <a:pt x="2112" y="177"/>
                  <a:pt x="1934" y="0"/>
                  <a:pt x="1716" y="0"/>
                </a:cubicBezTo>
                <a:cubicBezTo>
                  <a:pt x="1716" y="0"/>
                  <a:pt x="1716" y="0"/>
                  <a:pt x="1716" y="0"/>
                </a:cubicBezTo>
                <a:lnTo>
                  <a:pt x="396" y="0"/>
                </a:lnTo>
                <a:cubicBezTo>
                  <a:pt x="177" y="0"/>
                  <a:pt x="0" y="177"/>
                  <a:pt x="0" y="396"/>
                </a:cubicBezTo>
                <a:cubicBezTo>
                  <a:pt x="0" y="614"/>
                  <a:pt x="177" y="792"/>
                  <a:pt x="396" y="792"/>
                </a:cubicBezTo>
                <a:close/>
              </a:path>
            </a:pathLst>
          </a:custGeom>
          <a:solidFill>
            <a:srgbClr val="D4E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0" name="Rectangle 93"/>
          <p:cNvSpPr>
            <a:spLocks noChangeArrowheads="1"/>
          </p:cNvSpPr>
          <p:nvPr/>
        </p:nvSpPr>
        <p:spPr bwMode="auto">
          <a:xfrm>
            <a:off x="4155360" y="2282719"/>
            <a:ext cx="9286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Century Gothic" pitchFamily="34" charset="0"/>
              </a:rPr>
              <a:t>Allocate</a:t>
            </a:r>
            <a:endParaRPr lang="en-US" sz="1600">
              <a:latin typeface="Century Gothic" pitchFamily="34" charset="0"/>
            </a:endParaRPr>
          </a:p>
        </p:txBody>
      </p:sp>
      <p:sp>
        <p:nvSpPr>
          <p:cNvPr id="10271" name="Freeform 92"/>
          <p:cNvSpPr>
            <a:spLocks/>
          </p:cNvSpPr>
          <p:nvPr/>
        </p:nvSpPr>
        <p:spPr bwMode="auto">
          <a:xfrm>
            <a:off x="6554072" y="3987694"/>
            <a:ext cx="1022350" cy="381000"/>
          </a:xfrm>
          <a:custGeom>
            <a:avLst/>
            <a:gdLst>
              <a:gd name="T0" fmla="*/ 2147483647 w 2112"/>
              <a:gd name="T1" fmla="*/ 2147483647 h 792"/>
              <a:gd name="T2" fmla="*/ 2147483647 w 2112"/>
              <a:gd name="T3" fmla="*/ 2147483647 h 792"/>
              <a:gd name="T4" fmla="*/ 2147483647 w 2112"/>
              <a:gd name="T5" fmla="*/ 2147483647 h 792"/>
              <a:gd name="T6" fmla="*/ 2147483647 w 2112"/>
              <a:gd name="T7" fmla="*/ 0 h 792"/>
              <a:gd name="T8" fmla="*/ 2147483647 w 2112"/>
              <a:gd name="T9" fmla="*/ 0 h 792"/>
              <a:gd name="T10" fmla="*/ 2147483647 w 2112"/>
              <a:gd name="T11" fmla="*/ 0 h 792"/>
              <a:gd name="T12" fmla="*/ 2147483647 w 2112"/>
              <a:gd name="T13" fmla="*/ 0 h 792"/>
              <a:gd name="T14" fmla="*/ 0 w 2112"/>
              <a:gd name="T15" fmla="*/ 2147483647 h 792"/>
              <a:gd name="T16" fmla="*/ 2147483647 w 2112"/>
              <a:gd name="T17" fmla="*/ 2147483647 h 7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12"/>
              <a:gd name="T28" fmla="*/ 0 h 792"/>
              <a:gd name="T29" fmla="*/ 2112 w 2112"/>
              <a:gd name="T30" fmla="*/ 792 h 79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12" h="792">
                <a:moveTo>
                  <a:pt x="396" y="792"/>
                </a:moveTo>
                <a:lnTo>
                  <a:pt x="1716" y="792"/>
                </a:lnTo>
                <a:cubicBezTo>
                  <a:pt x="1934" y="792"/>
                  <a:pt x="2112" y="614"/>
                  <a:pt x="2112" y="396"/>
                </a:cubicBezTo>
                <a:cubicBezTo>
                  <a:pt x="2112" y="177"/>
                  <a:pt x="1934" y="0"/>
                  <a:pt x="1716" y="0"/>
                </a:cubicBezTo>
                <a:cubicBezTo>
                  <a:pt x="1716" y="0"/>
                  <a:pt x="1716" y="0"/>
                  <a:pt x="1716" y="0"/>
                </a:cubicBezTo>
                <a:lnTo>
                  <a:pt x="396" y="0"/>
                </a:lnTo>
                <a:cubicBezTo>
                  <a:pt x="177" y="0"/>
                  <a:pt x="0" y="177"/>
                  <a:pt x="0" y="396"/>
                </a:cubicBezTo>
                <a:cubicBezTo>
                  <a:pt x="0" y="614"/>
                  <a:pt x="177" y="792"/>
                  <a:pt x="396" y="792"/>
                </a:cubicBezTo>
                <a:close/>
              </a:path>
            </a:pathLst>
          </a:custGeom>
          <a:solidFill>
            <a:srgbClr val="D4E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2" name="Rectangle 93"/>
          <p:cNvSpPr>
            <a:spLocks noChangeArrowheads="1"/>
          </p:cNvSpPr>
          <p:nvPr/>
        </p:nvSpPr>
        <p:spPr bwMode="auto">
          <a:xfrm>
            <a:off x="6647735" y="4033732"/>
            <a:ext cx="8350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Century Gothic" pitchFamily="34" charset="0"/>
              </a:rPr>
              <a:t>Assign</a:t>
            </a:r>
            <a:endParaRPr lang="en-US" sz="1600">
              <a:latin typeface="Century Gothic" pitchFamily="34" charset="0"/>
            </a:endParaRPr>
          </a:p>
        </p:txBody>
      </p:sp>
      <p:sp>
        <p:nvSpPr>
          <p:cNvPr id="10273" name="Line 84"/>
          <p:cNvSpPr>
            <a:spLocks noChangeShapeType="1"/>
          </p:cNvSpPr>
          <p:nvPr/>
        </p:nvSpPr>
        <p:spPr bwMode="auto">
          <a:xfrm flipH="1" flipV="1">
            <a:off x="7087472" y="4368694"/>
            <a:ext cx="0" cy="279400"/>
          </a:xfrm>
          <a:prstGeom prst="line">
            <a:avLst/>
          </a:prstGeom>
          <a:noFill/>
          <a:ln w="31750" cap="rnd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4" name="Line 84"/>
          <p:cNvSpPr>
            <a:spLocks noChangeShapeType="1"/>
          </p:cNvSpPr>
          <p:nvPr/>
        </p:nvSpPr>
        <p:spPr bwMode="auto">
          <a:xfrm flipH="1" flipV="1">
            <a:off x="2061447" y="4322657"/>
            <a:ext cx="0" cy="279400"/>
          </a:xfrm>
          <a:prstGeom prst="line">
            <a:avLst/>
          </a:prstGeom>
          <a:noFill/>
          <a:ln w="31750" cap="rnd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5" name="Line 84"/>
          <p:cNvSpPr>
            <a:spLocks noChangeShapeType="1"/>
          </p:cNvSpPr>
          <p:nvPr/>
        </p:nvSpPr>
        <p:spPr bwMode="auto">
          <a:xfrm flipH="1" flipV="1">
            <a:off x="3128247" y="5579957"/>
            <a:ext cx="0" cy="279400"/>
          </a:xfrm>
          <a:prstGeom prst="line">
            <a:avLst/>
          </a:prstGeom>
          <a:noFill/>
          <a:ln w="31750" cap="rnd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6" name="Line 84"/>
          <p:cNvSpPr>
            <a:spLocks noChangeShapeType="1"/>
          </p:cNvSpPr>
          <p:nvPr/>
        </p:nvSpPr>
        <p:spPr bwMode="auto">
          <a:xfrm flipH="1" flipV="1">
            <a:off x="1201022" y="5579957"/>
            <a:ext cx="0" cy="279400"/>
          </a:xfrm>
          <a:prstGeom prst="line">
            <a:avLst/>
          </a:prstGeom>
          <a:noFill/>
          <a:ln w="31750" cap="rnd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7" name="Freeform 92"/>
          <p:cNvSpPr>
            <a:spLocks/>
          </p:cNvSpPr>
          <p:nvPr/>
        </p:nvSpPr>
        <p:spPr bwMode="auto">
          <a:xfrm>
            <a:off x="1569322" y="3987694"/>
            <a:ext cx="1022350" cy="381000"/>
          </a:xfrm>
          <a:custGeom>
            <a:avLst/>
            <a:gdLst>
              <a:gd name="T0" fmla="*/ 2147483647 w 2112"/>
              <a:gd name="T1" fmla="*/ 2147483647 h 792"/>
              <a:gd name="T2" fmla="*/ 2147483647 w 2112"/>
              <a:gd name="T3" fmla="*/ 2147483647 h 792"/>
              <a:gd name="T4" fmla="*/ 2147483647 w 2112"/>
              <a:gd name="T5" fmla="*/ 2147483647 h 792"/>
              <a:gd name="T6" fmla="*/ 2147483647 w 2112"/>
              <a:gd name="T7" fmla="*/ 0 h 792"/>
              <a:gd name="T8" fmla="*/ 2147483647 w 2112"/>
              <a:gd name="T9" fmla="*/ 0 h 792"/>
              <a:gd name="T10" fmla="*/ 2147483647 w 2112"/>
              <a:gd name="T11" fmla="*/ 0 h 792"/>
              <a:gd name="T12" fmla="*/ 2147483647 w 2112"/>
              <a:gd name="T13" fmla="*/ 0 h 792"/>
              <a:gd name="T14" fmla="*/ 0 w 2112"/>
              <a:gd name="T15" fmla="*/ 2147483647 h 792"/>
              <a:gd name="T16" fmla="*/ 2147483647 w 2112"/>
              <a:gd name="T17" fmla="*/ 2147483647 h 7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12"/>
              <a:gd name="T28" fmla="*/ 0 h 792"/>
              <a:gd name="T29" fmla="*/ 2112 w 2112"/>
              <a:gd name="T30" fmla="*/ 792 h 79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12" h="792">
                <a:moveTo>
                  <a:pt x="396" y="792"/>
                </a:moveTo>
                <a:lnTo>
                  <a:pt x="1716" y="792"/>
                </a:lnTo>
                <a:cubicBezTo>
                  <a:pt x="1934" y="792"/>
                  <a:pt x="2112" y="614"/>
                  <a:pt x="2112" y="396"/>
                </a:cubicBezTo>
                <a:cubicBezTo>
                  <a:pt x="2112" y="177"/>
                  <a:pt x="1934" y="0"/>
                  <a:pt x="1716" y="0"/>
                </a:cubicBezTo>
                <a:cubicBezTo>
                  <a:pt x="1716" y="0"/>
                  <a:pt x="1716" y="0"/>
                  <a:pt x="1716" y="0"/>
                </a:cubicBezTo>
                <a:lnTo>
                  <a:pt x="396" y="0"/>
                </a:lnTo>
                <a:cubicBezTo>
                  <a:pt x="177" y="0"/>
                  <a:pt x="0" y="177"/>
                  <a:pt x="0" y="396"/>
                </a:cubicBezTo>
                <a:cubicBezTo>
                  <a:pt x="0" y="614"/>
                  <a:pt x="177" y="792"/>
                  <a:pt x="396" y="792"/>
                </a:cubicBezTo>
                <a:close/>
              </a:path>
            </a:pathLst>
          </a:custGeom>
          <a:solidFill>
            <a:srgbClr val="D4E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8" name="Rectangle 93"/>
          <p:cNvSpPr>
            <a:spLocks noChangeArrowheads="1"/>
          </p:cNvSpPr>
          <p:nvPr/>
        </p:nvSpPr>
        <p:spPr bwMode="auto">
          <a:xfrm>
            <a:off x="1662985" y="4033732"/>
            <a:ext cx="8350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Century Gothic" pitchFamily="34" charset="0"/>
              </a:rPr>
              <a:t>Allocate</a:t>
            </a:r>
            <a:endParaRPr lang="en-US" sz="160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5011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6088"/>
            <a:ext cx="9144000" cy="1069975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Century Gothic" pitchFamily="34" charset="0"/>
                <a:ea typeface="ＭＳ Ｐゴシック" charset="-128"/>
              </a:rPr>
              <a:t>About ARIN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426054"/>
            <a:ext cx="8534400" cy="4114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Aft>
                <a:spcPts val="1800"/>
              </a:spcAft>
            </a:pPr>
            <a:r>
              <a:rPr lang="en-US" sz="2400" b="1" dirty="0" smtClean="0">
                <a:latin typeface="Century Gothic" pitchFamily="34" charset="0"/>
                <a:ea typeface="ＭＳ Ｐゴシック" charset="-128"/>
              </a:rPr>
              <a:t> Established December 1997</a:t>
            </a:r>
          </a:p>
          <a:p>
            <a:pPr marL="0" indent="0" eaLnBrk="1" hangingPunct="1">
              <a:lnSpc>
                <a:spcPct val="80000"/>
              </a:lnSpc>
              <a:spcAft>
                <a:spcPts val="1800"/>
              </a:spcAft>
            </a:pPr>
            <a:r>
              <a:rPr lang="en-US" sz="2400" b="1" dirty="0" smtClean="0">
                <a:latin typeface="Century Gothic" pitchFamily="34" charset="0"/>
                <a:ea typeface="ＭＳ Ｐゴシック" charset="-128"/>
              </a:rPr>
              <a:t> 100% community funded</a:t>
            </a:r>
          </a:p>
          <a:p>
            <a:pPr lvl="2" eaLnBrk="1" hangingPunct="1">
              <a:lnSpc>
                <a:spcPct val="80000"/>
              </a:lnSpc>
              <a:spcAft>
                <a:spcPts val="1800"/>
              </a:spcAft>
            </a:pPr>
            <a:endParaRPr lang="en-US" sz="2800" dirty="0" smtClean="0">
              <a:latin typeface="Century Gothic" pitchFamily="34" charset="0"/>
              <a:ea typeface="ＭＳ Ｐゴシック" charset="-128"/>
            </a:endParaRPr>
          </a:p>
        </p:txBody>
      </p:sp>
      <p:pic>
        <p:nvPicPr>
          <p:cNvPr id="13316" name="Picture 7" descr="arinregion_map_New-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438400"/>
            <a:ext cx="6579864" cy="31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493712" y="5603020"/>
            <a:ext cx="80406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Century Gothic" pitchFamily="34" charset="0"/>
              </a:rPr>
              <a:t>ARIN</a:t>
            </a:r>
            <a:r>
              <a:rPr lang="ja-JP" altLang="en-US" dirty="0">
                <a:latin typeface="Century Gothic" pitchFamily="34" charset="0"/>
              </a:rPr>
              <a:t>’</a:t>
            </a:r>
            <a:r>
              <a:rPr lang="en-US" altLang="ja-JP" dirty="0">
                <a:latin typeface="Century Gothic" pitchFamily="34" charset="0"/>
              </a:rPr>
              <a:t>s region includes Canada, many Caribbean and North Atlantic islands, US Minor Outlying Islands and the United States.</a:t>
            </a:r>
            <a:endParaRPr lang="en-US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3210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5135</TotalTime>
  <Words>1117</Words>
  <Application>Microsoft Macintosh PowerPoint</Application>
  <PresentationFormat>On-screen Show (4:3)</PresentationFormat>
  <Paragraphs>258</Paragraphs>
  <Slides>30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1_Office Theme</vt:lpstr>
      <vt:lpstr>First Timers’ Breakfast  Susan Hamlin Director, Communications and Member Services</vt:lpstr>
      <vt:lpstr>First Timers Breakfast</vt:lpstr>
      <vt:lpstr>Self - introductions</vt:lpstr>
      <vt:lpstr>Regional Internet Registries (RIRs)</vt:lpstr>
      <vt:lpstr>PowerPoint Presentation</vt:lpstr>
      <vt:lpstr>RIR Services</vt:lpstr>
      <vt:lpstr>Who Provisions IP Addresses and ASNs?</vt:lpstr>
      <vt:lpstr>Number Resource Provisioning Hierarchy</vt:lpstr>
      <vt:lpstr>About ARIN</vt:lpstr>
      <vt:lpstr>PowerPoint Presentation</vt:lpstr>
      <vt:lpstr>Organizational Chart</vt:lpstr>
      <vt:lpstr>Registration Services</vt:lpstr>
      <vt:lpstr>Technical Services</vt:lpstr>
      <vt:lpstr>Organization Services</vt:lpstr>
      <vt:lpstr>Policy Development Process (PDP)</vt:lpstr>
      <vt:lpstr>Policy Development Principles</vt:lpstr>
      <vt:lpstr>Who Plays a Role in the  Policy Process?</vt:lpstr>
      <vt:lpstr>Roles…</vt:lpstr>
      <vt:lpstr>Basic Steps</vt:lpstr>
      <vt:lpstr>Number Resource Policy Manual </vt:lpstr>
      <vt:lpstr>Draft policies at this meeting:</vt:lpstr>
      <vt:lpstr>How to monitor and not be overwhelmed?</vt:lpstr>
      <vt:lpstr>PowerPoint Presentation</vt:lpstr>
      <vt:lpstr>PowerPoint Presentation</vt:lpstr>
      <vt:lpstr>PowerPoint Presentation</vt:lpstr>
      <vt:lpstr>Don’t Forget Your Survey</vt:lpstr>
      <vt:lpstr>PowerPoint Presentation</vt:lpstr>
      <vt:lpstr>PowerPoint Presentation</vt:lpstr>
      <vt:lpstr>Historical Timeline</vt:lpstr>
      <vt:lpstr>Historical Timeline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Erin Sellers</dc:creator>
  <cp:lastModifiedBy>Susan Hamlin</cp:lastModifiedBy>
  <cp:revision>133</cp:revision>
  <dcterms:created xsi:type="dcterms:W3CDTF">2010-08-12T13:39:46Z</dcterms:created>
  <dcterms:modified xsi:type="dcterms:W3CDTF">2012-04-23T17:23:59Z</dcterms:modified>
</cp:coreProperties>
</file>