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4" r:id="rId3"/>
    <p:sldId id="265" r:id="rId4"/>
    <p:sldId id="266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17"/>
    <a:srgbClr val="91131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8F73D-861D-574D-BF53-4BB22A81E031}" type="datetimeFigureOut">
              <a:rPr lang="en-US" smtClean="0"/>
              <a:pPr/>
              <a:t>11/3/2009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B306A-F64C-844B-A5ED-0AD5BE5CEB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B306A-F64C-844B-A5ED-0AD5BE5CEB8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2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3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4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5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91152-4140-4105-8EA2-AB6015274F3C}" type="slidenum">
              <a:rPr lang="en-US"/>
              <a:pPr/>
              <a:t>7</a:t>
            </a:fld>
            <a:endParaRPr 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arborn_ppt3.wmf"/>
          <p:cNvPicPr>
            <a:picLocks noChangeAspect="1"/>
          </p:cNvPicPr>
          <p:nvPr userDrawn="1"/>
        </p:nvPicPr>
        <p:blipFill>
          <a:blip r:embed="rId2"/>
          <a:srcRect l="556" r="1313"/>
          <a:stretch>
            <a:fillRect/>
          </a:stretch>
        </p:blipFill>
        <p:spPr>
          <a:xfrm>
            <a:off x="0" y="-1"/>
            <a:ext cx="9144000" cy="68611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622300"/>
            <a:ext cx="8153400" cy="1003300"/>
          </a:xfrm>
        </p:spPr>
        <p:txBody>
          <a:bodyPr>
            <a:noAutofit/>
          </a:bodyPr>
          <a:lstStyle>
            <a:lvl1pPr algn="l">
              <a:defRPr sz="5500" b="1" i="0">
                <a:solidFill>
                  <a:schemeClr val="bg1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1917700"/>
            <a:ext cx="6400800" cy="698500"/>
          </a:xfrm>
        </p:spPr>
        <p:txBody>
          <a:bodyPr/>
          <a:lstStyle>
            <a:lvl1pPr marL="0" indent="0" algn="l">
              <a:buNone/>
              <a:defRPr b="1" i="1">
                <a:solidFill>
                  <a:srgbClr val="000000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438"/>
            <a:ext cx="8229600" cy="1143000"/>
          </a:xfrm>
        </p:spPr>
        <p:txBody>
          <a:bodyPr/>
          <a:lstStyle>
            <a:lvl1pPr algn="l">
              <a:defRPr b="1" i="0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9001"/>
            <a:ext cx="8229600" cy="4330700"/>
          </a:xfrm>
        </p:spPr>
        <p:txBody>
          <a:bodyPr/>
          <a:lstStyle>
            <a:lvl1pPr>
              <a:defRPr b="1" i="0">
                <a:latin typeface="Century Gothic"/>
                <a:cs typeface="Century Gothic"/>
              </a:defRPr>
            </a:lvl1pPr>
            <a:lvl2pPr>
              <a:defRPr b="1" i="0">
                <a:latin typeface="Century Gothic"/>
                <a:cs typeface="Century Gothic"/>
              </a:defRPr>
            </a:lvl2pPr>
            <a:lvl3pPr>
              <a:defRPr b="1" i="0">
                <a:latin typeface="Century Gothic"/>
                <a:cs typeface="Century Gothic"/>
              </a:defRPr>
            </a:lvl3pPr>
            <a:lvl4pPr>
              <a:defRPr b="1" i="0">
                <a:latin typeface="Century Gothic"/>
                <a:cs typeface="Century Gothic"/>
              </a:defRPr>
            </a:lvl4pPr>
            <a:lvl5pPr>
              <a:defRPr b="1" i="0">
                <a:latin typeface="Century Gothic"/>
                <a:cs typeface="Century Gothic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i="0" cap="all"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>
            <a:lvl1pPr>
              <a:defRPr b="1" i="0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71700"/>
            <a:ext cx="4038600" cy="4525963"/>
          </a:xfrm>
        </p:spPr>
        <p:txBody>
          <a:bodyPr/>
          <a:lstStyle>
            <a:lvl1pPr>
              <a:defRPr sz="2800" b="1" i="0">
                <a:latin typeface="Century Gothic"/>
                <a:cs typeface="Century Gothic"/>
              </a:defRPr>
            </a:lvl1pPr>
            <a:lvl2pPr>
              <a:defRPr sz="2400" b="1" i="0">
                <a:latin typeface="Century Gothic"/>
                <a:cs typeface="Century Gothic"/>
              </a:defRPr>
            </a:lvl2pPr>
            <a:lvl3pPr>
              <a:defRPr sz="2000" b="1" i="0">
                <a:latin typeface="Century Gothic"/>
                <a:cs typeface="Century Gothic"/>
              </a:defRPr>
            </a:lvl3pPr>
            <a:lvl4pPr>
              <a:defRPr sz="1800" b="1" i="0">
                <a:latin typeface="Century Gothic"/>
                <a:cs typeface="Century Gothic"/>
              </a:defRPr>
            </a:lvl4pPr>
            <a:lvl5pPr>
              <a:defRPr sz="1800" b="1" i="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71700"/>
            <a:ext cx="4038600" cy="4525963"/>
          </a:xfrm>
        </p:spPr>
        <p:txBody>
          <a:bodyPr/>
          <a:lstStyle>
            <a:lvl1pPr>
              <a:defRPr sz="2800" b="1" i="0">
                <a:latin typeface="Century Gothic"/>
                <a:cs typeface="Century Gothic"/>
              </a:defRPr>
            </a:lvl1pPr>
            <a:lvl2pPr>
              <a:defRPr sz="2400" b="1" i="0">
                <a:latin typeface="Century Gothic"/>
                <a:cs typeface="Century Gothic"/>
              </a:defRPr>
            </a:lvl2pPr>
            <a:lvl3pPr>
              <a:defRPr sz="2000" b="1" i="0">
                <a:latin typeface="Century Gothic"/>
                <a:cs typeface="Century Gothic"/>
              </a:defRPr>
            </a:lvl3pPr>
            <a:lvl4pPr>
              <a:defRPr sz="1800" b="1" i="0">
                <a:latin typeface="Century Gothic"/>
                <a:cs typeface="Century Gothic"/>
              </a:defRPr>
            </a:lvl4pPr>
            <a:lvl5pPr>
              <a:defRPr sz="1800" b="1" i="0">
                <a:latin typeface="Century Gothic"/>
                <a:cs typeface="Century Gothic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>
            <a:lvl1pPr>
              <a:defRPr b="1" i="0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06613"/>
            <a:ext cx="4040188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46375"/>
            <a:ext cx="4040188" cy="3951288"/>
          </a:xfrm>
        </p:spPr>
        <p:txBody>
          <a:bodyPr/>
          <a:lstStyle>
            <a:lvl1pPr>
              <a:defRPr sz="2400" b="1" i="0">
                <a:latin typeface="Century Gothic"/>
                <a:cs typeface="Century Gothic"/>
              </a:defRPr>
            </a:lvl1pPr>
            <a:lvl2pPr>
              <a:defRPr sz="2000" b="1" i="0">
                <a:latin typeface="Century Gothic"/>
                <a:cs typeface="Century Gothic"/>
              </a:defRPr>
            </a:lvl2pPr>
            <a:lvl3pPr>
              <a:defRPr sz="1800" b="1" i="0">
                <a:latin typeface="Century Gothic"/>
                <a:cs typeface="Century Gothic"/>
              </a:defRPr>
            </a:lvl3pPr>
            <a:lvl4pPr>
              <a:defRPr sz="1600" b="1" i="0">
                <a:latin typeface="Century Gothic"/>
                <a:cs typeface="Century Gothic"/>
              </a:defRPr>
            </a:lvl4pPr>
            <a:lvl5pPr>
              <a:defRPr sz="1600" b="1" i="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106613"/>
            <a:ext cx="4041775" cy="639762"/>
          </a:xfrm>
        </p:spPr>
        <p:txBody>
          <a:bodyPr anchor="b"/>
          <a:lstStyle>
            <a:lvl1pPr marL="0" indent="0">
              <a:buNone/>
              <a:defRPr sz="2400" b="1" i="0">
                <a:latin typeface="Century Gothic"/>
                <a:cs typeface="Century Gothic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46375"/>
            <a:ext cx="4041775" cy="3951288"/>
          </a:xfrm>
        </p:spPr>
        <p:txBody>
          <a:bodyPr/>
          <a:lstStyle>
            <a:lvl1pPr>
              <a:defRPr sz="2400" b="1" i="0">
                <a:latin typeface="Century Gothic"/>
                <a:cs typeface="Century Gothic"/>
              </a:defRPr>
            </a:lvl1pPr>
            <a:lvl2pPr>
              <a:defRPr sz="2000" b="1" i="0">
                <a:latin typeface="Century Gothic"/>
                <a:cs typeface="Century Gothic"/>
              </a:defRPr>
            </a:lvl2pPr>
            <a:lvl3pPr>
              <a:defRPr sz="1800" b="1" i="0">
                <a:latin typeface="Century Gothic"/>
                <a:cs typeface="Century Gothic"/>
              </a:defRPr>
            </a:lvl3pPr>
            <a:lvl4pPr>
              <a:defRPr sz="1600" b="1" i="0">
                <a:latin typeface="Century Gothic"/>
                <a:cs typeface="Century Gothic"/>
              </a:defRPr>
            </a:lvl4pPr>
            <a:lvl5pPr>
              <a:defRPr sz="1600" b="1" i="0">
                <a:latin typeface="Century Gothic"/>
                <a:cs typeface="Century Gothic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>
            <a:lvl1pPr algn="l">
              <a:defRPr b="1" i="0"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4887"/>
            <a:ext cx="3008313" cy="1162050"/>
          </a:xfrm>
        </p:spPr>
        <p:txBody>
          <a:bodyPr anchor="b"/>
          <a:lstStyle>
            <a:lvl1pPr algn="l">
              <a:defRPr sz="2000" b="1" i="0">
                <a:latin typeface="Century Gothic"/>
                <a:cs typeface="Century Gothic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4887"/>
            <a:ext cx="5111750" cy="5853113"/>
          </a:xfrm>
        </p:spPr>
        <p:txBody>
          <a:bodyPr/>
          <a:lstStyle>
            <a:lvl1pPr>
              <a:defRPr sz="3200" b="1" i="0">
                <a:latin typeface="Century Gothic"/>
                <a:cs typeface="Century Gothic"/>
              </a:defRPr>
            </a:lvl1pPr>
            <a:lvl2pPr>
              <a:defRPr sz="2800" b="1" i="0">
                <a:latin typeface="Century Gothic"/>
                <a:cs typeface="Century Gothic"/>
              </a:defRPr>
            </a:lvl2pPr>
            <a:lvl3pPr>
              <a:defRPr sz="2400" b="1" i="0">
                <a:latin typeface="Century Gothic"/>
                <a:cs typeface="Century Gothic"/>
              </a:defRPr>
            </a:lvl3pPr>
            <a:lvl4pPr>
              <a:defRPr sz="2000" b="1" i="0">
                <a:latin typeface="Century Gothic"/>
                <a:cs typeface="Century Gothic"/>
              </a:defRPr>
            </a:lvl4pPr>
            <a:lvl5pPr>
              <a:defRPr sz="2000" b="1" i="0">
                <a:latin typeface="Century Gothic"/>
                <a:cs typeface="Century Gothic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6693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94300"/>
            <a:ext cx="5486400" cy="566738"/>
          </a:xfrm>
        </p:spPr>
        <p:txBody>
          <a:bodyPr anchor="b"/>
          <a:lstStyle>
            <a:lvl1pPr algn="l">
              <a:defRPr sz="2000" b="1" i="0"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06475"/>
            <a:ext cx="5486400" cy="4114800"/>
          </a:xfrm>
        </p:spPr>
        <p:txBody>
          <a:bodyPr/>
          <a:lstStyle>
            <a:lvl1pPr marL="0" indent="0">
              <a:buNone/>
              <a:defRPr sz="3200" b="1" i="0">
                <a:latin typeface="Century Gothic"/>
                <a:cs typeface="Century Gothic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61038"/>
            <a:ext cx="5486400" cy="804862"/>
          </a:xfrm>
        </p:spPr>
        <p:txBody>
          <a:bodyPr/>
          <a:lstStyle>
            <a:lvl1pPr marL="0" indent="0">
              <a:buNone/>
              <a:defRPr sz="1400" b="1" i="0">
                <a:latin typeface="Century Gothic"/>
                <a:cs typeface="Century Gothic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earborn_ppt_PolicyIntro.wmf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10391"/>
            <a:ext cx="9144000" cy="676101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95300" y="622300"/>
            <a:ext cx="8153400" cy="1714500"/>
          </a:xfrm>
        </p:spPr>
        <p:txBody>
          <a:bodyPr/>
          <a:lstStyle/>
          <a:p>
            <a:r>
              <a:rPr lang="en-US" sz="7700" dirty="0" smtClean="0"/>
              <a:t>Transfer Policy </a:t>
            </a:r>
            <a:endParaRPr lang="en-US" sz="77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95300" y="5092700"/>
            <a:ext cx="6400800" cy="698500"/>
          </a:xfrm>
        </p:spPr>
        <p:txBody>
          <a:bodyPr>
            <a:normAutofit/>
          </a:bodyPr>
          <a:lstStyle/>
          <a:p>
            <a:r>
              <a:rPr lang="en-US" sz="3400" i="0" dirty="0" smtClean="0"/>
              <a:t>Policy 2009-1</a:t>
            </a:r>
            <a:endParaRPr lang="en-US" sz="3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2009-1  Background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8600"/>
            <a:ext cx="8470900" cy="47117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b="1" dirty="0" smtClean="0">
                <a:latin typeface="Century Gothic"/>
                <a:cs typeface="Century Gothic"/>
              </a:rPr>
              <a:t>February 2009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11" b="1" dirty="0" smtClean="0">
                <a:latin typeface="Century Gothic"/>
                <a:cs typeface="Century Gothic"/>
              </a:rPr>
              <a:t>Board adopted 2008-6: Emergency Transfer Policy for IPv4 Addresses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378" b="1" dirty="0" smtClean="0">
                <a:latin typeface="Century Gothic"/>
                <a:cs typeface="Century Gothic"/>
              </a:rPr>
              <a:t>Policy allowed transfers to designated recipients (based on need)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378" b="1" dirty="0" smtClean="0">
                <a:latin typeface="Century Gothic"/>
                <a:cs typeface="Century Gothic"/>
              </a:rPr>
              <a:t>Policy included a 3 year sunset from implementation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378" b="1" dirty="0" smtClean="0">
                <a:latin typeface="Century Gothic"/>
                <a:cs typeface="Century Gothic"/>
              </a:rPr>
              <a:t>Policy allowed Board to choose when to implement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11" b="1" dirty="0" smtClean="0">
                <a:latin typeface="Century Gothic"/>
                <a:cs typeface="Century Gothic"/>
              </a:rPr>
              <a:t>Board invoked a </a:t>
            </a:r>
            <a:r>
              <a:rPr lang="en-US" sz="2811" b="1" u="sng" dirty="0" smtClean="0">
                <a:latin typeface="Century Gothic"/>
                <a:cs typeface="Century Gothic"/>
              </a:rPr>
              <a:t>Special Policy Action of the PDP</a:t>
            </a:r>
            <a:r>
              <a:rPr lang="en-US" sz="2811" b="1" dirty="0" smtClean="0">
                <a:latin typeface="Century Gothic"/>
                <a:cs typeface="Century Gothic"/>
              </a:rPr>
              <a:t> to revise 2008-6 prior to its implementation.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Board Special PDP Actions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8600"/>
            <a:ext cx="8470900" cy="4711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Allows for a Temporary creation, modification or suspension of policy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Overall Process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Board declares emergency and posts policy change to PPML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AC reviews discussion and makes recommendation with 10 days to Board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If Board proceeds, it is presented at next Public Policy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2009-1  History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8600"/>
            <a:ext cx="8470900" cy="47117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Board invoked Emergency PDP and posted 2009-1 to PPML for discussion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Discussion was extended thru the then upcoming ARIN Public Policy Meeting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Presented in San Antonio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AC revised 2009-1 based on community feedback and recommended it to the Board for adoption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Board adopted 2009-1 on 28 May 2009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u="sng" dirty="0" smtClean="0">
                <a:latin typeface="Century Gothic"/>
                <a:cs typeface="Century Gothic"/>
              </a:rPr>
              <a:t>Implemented on 1 June 2009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2009-1  Implementation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8600"/>
            <a:ext cx="8470900" cy="4711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Net effect of implementation of 2009-1: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Implementation of 2008-6 (needs based transfers to designated recipients) with these revisions: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Specific requirement for the recipient to be within the ARIN region</a:t>
            </a:r>
          </a:p>
          <a:p>
            <a:pPr lvl="2">
              <a:lnSpc>
                <a:spcPct val="90000"/>
              </a:lnSpc>
              <a:spcAft>
                <a:spcPts val="6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Removal of the 3 year policy </a:t>
            </a:r>
            <a:r>
              <a:rPr lang="en-US" b="1" smtClean="0">
                <a:latin typeface="Century Gothic"/>
                <a:cs typeface="Century Gothic"/>
              </a:rPr>
              <a:t>sunset clause</a:t>
            </a:r>
            <a:endParaRPr lang="en-US" b="1" dirty="0" smtClean="0">
              <a:latin typeface="Century Gothic"/>
              <a:cs typeface="Century Gothic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2009-1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98600"/>
            <a:ext cx="8470900" cy="47117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The last part of the PDP Special Policy Actions require presentation at the next  Public Policy Meeting after adoption.</a:t>
            </a:r>
          </a:p>
          <a:p>
            <a:pPr eaLnBrk="1" hangingPunct="1">
              <a:lnSpc>
                <a:spcPct val="90000"/>
              </a:lnSpc>
              <a:spcAft>
                <a:spcPts val="1800"/>
              </a:spcAft>
            </a:pPr>
            <a:r>
              <a:rPr lang="en-US" b="1" dirty="0" smtClean="0">
                <a:latin typeface="Century Gothic"/>
                <a:cs typeface="Century Gothic"/>
              </a:rPr>
              <a:t>Comments/questions?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889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Century Gothic" pitchFamily="-112" charset="0"/>
                <a:cs typeface="Arial" charset="0"/>
              </a:rPr>
              <a:t>2009-1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2552700"/>
            <a:ext cx="8750300" cy="12065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sz="6900" b="1" dirty="0" smtClean="0">
                <a:latin typeface="Century Gothic"/>
                <a:cs typeface="Century Gothic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242</Words>
  <Application>Microsoft Office PowerPoint</Application>
  <PresentationFormat>On-screen Show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Transfer Policy </vt:lpstr>
      <vt:lpstr>2009-1  Background</vt:lpstr>
      <vt:lpstr>Board Special PDP Actions</vt:lpstr>
      <vt:lpstr>2009-1  History</vt:lpstr>
      <vt:lpstr>2009-1  Implementation</vt:lpstr>
      <vt:lpstr>2009-1</vt:lpstr>
      <vt:lpstr>2009-1</vt:lpstr>
    </vt:vector>
  </TitlesOfParts>
  <Company>ARIN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Lawson Parker</dc:creator>
  <cp:lastModifiedBy>sgordon</cp:lastModifiedBy>
  <cp:revision>76</cp:revision>
  <dcterms:created xsi:type="dcterms:W3CDTF">2009-10-21T14:32:43Z</dcterms:created>
  <dcterms:modified xsi:type="dcterms:W3CDTF">2009-11-03T14:26:16Z</dcterms:modified>
</cp:coreProperties>
</file>