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3" r:id="rId5"/>
    <p:sldId id="260" r:id="rId6"/>
    <p:sldId id="261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13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7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17921-DA62-4AA4-93A7-A32D3864D455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FF74D-D0FC-4147-A0CA-8FD148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FF74D-D0FC-4147-A0CA-8FD148C85B1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FF74D-D0FC-4147-A0CA-8FD148C85B1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bullet, also clarity </a:t>
            </a:r>
            <a:r>
              <a:rPr lang="en-US" smtClean="0"/>
              <a:t>and understanding report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FF74D-D0FC-4147-A0CA-8FD148C85B1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FF74D-D0FC-4147-A0CA-8FD148C85B1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4E3E6E-9DDB-4B3E-983E-EF0DE91FB9C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Formal proposal – 1. HD Ratio for IPv4 Allocations and 2. 2007-12 IPv4 Countdown Policy Proposal</a:t>
            </a:r>
          </a:p>
          <a:p>
            <a:pPr eaLnBrk="1" hangingPunct="1"/>
            <a:r>
              <a:rPr lang="en-US" dirty="0" smtClean="0"/>
              <a:t>Last Call -- 2003-9:WHOIS AUP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B69BD-CE6A-46B9-ACFA-BF6FC9BC637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20B45-5A1C-41C9-8C77-84758730E8B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FF74D-D0FC-4147-A0CA-8FD148C85B1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earborn_ppt3.wmf"/>
          <p:cNvPicPr>
            <a:picLocks noChangeAspect="1"/>
          </p:cNvPicPr>
          <p:nvPr userDrawn="1"/>
        </p:nvPicPr>
        <p:blipFill>
          <a:blip r:embed="rId2"/>
          <a:srcRect l="555" r="1312"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622300"/>
            <a:ext cx="8153400" cy="1003300"/>
          </a:xfrm>
        </p:spPr>
        <p:txBody>
          <a:bodyPr>
            <a:noAutofit/>
          </a:bodyPr>
          <a:lstStyle>
            <a:lvl1pPr algn="l">
              <a:defRPr sz="55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1917700"/>
            <a:ext cx="6400800" cy="698500"/>
          </a:xfrm>
        </p:spPr>
        <p:txBody>
          <a:bodyPr/>
          <a:lstStyle>
            <a:lvl1pPr marL="0" indent="0" algn="l">
              <a:buNone/>
              <a:defRPr b="1" i="1">
                <a:solidFill>
                  <a:srgbClr val="000000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438"/>
            <a:ext cx="8229600" cy="1143000"/>
          </a:xfrm>
        </p:spPr>
        <p:txBody>
          <a:bodyPr/>
          <a:lstStyle>
            <a:lvl1pPr algn="l"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9001"/>
            <a:ext cx="8229600" cy="43307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  <a:lvl2pPr>
              <a:defRPr b="1" i="0">
                <a:latin typeface="Century Gothic"/>
                <a:cs typeface="Century Gothic"/>
              </a:defRPr>
            </a:lvl2pPr>
            <a:lvl3pPr>
              <a:defRPr b="1" i="0">
                <a:latin typeface="Century Gothic"/>
                <a:cs typeface="Century Gothic"/>
              </a:defRPr>
            </a:lvl3pPr>
            <a:lvl4pPr>
              <a:defRPr b="1" i="0">
                <a:latin typeface="Century Gothic"/>
                <a:cs typeface="Century Gothic"/>
              </a:defRPr>
            </a:lvl4pPr>
            <a:lvl5pPr>
              <a:defRPr b="1" i="0"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i="0" cap="all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71700"/>
            <a:ext cx="4038600" cy="4525963"/>
          </a:xfrm>
        </p:spPr>
        <p:txBody>
          <a:bodyPr/>
          <a:lstStyle>
            <a:lvl1pPr>
              <a:defRPr sz="2800" b="1" i="0">
                <a:latin typeface="Century Gothic"/>
                <a:cs typeface="Century Gothic"/>
              </a:defRPr>
            </a:lvl1pPr>
            <a:lvl2pPr>
              <a:defRPr sz="2400" b="1" i="0">
                <a:latin typeface="Century Gothic"/>
                <a:cs typeface="Century Gothic"/>
              </a:defRPr>
            </a:lvl2pPr>
            <a:lvl3pPr>
              <a:defRPr sz="2000" b="1" i="0">
                <a:latin typeface="Century Gothic"/>
                <a:cs typeface="Century Gothic"/>
              </a:defRPr>
            </a:lvl3pPr>
            <a:lvl4pPr>
              <a:defRPr sz="1800" b="1" i="0">
                <a:latin typeface="Century Gothic"/>
                <a:cs typeface="Century Gothic"/>
              </a:defRPr>
            </a:lvl4pPr>
            <a:lvl5pPr>
              <a:defRPr sz="1800" b="1" i="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71700"/>
            <a:ext cx="4038600" cy="4525963"/>
          </a:xfrm>
        </p:spPr>
        <p:txBody>
          <a:bodyPr/>
          <a:lstStyle>
            <a:lvl1pPr>
              <a:defRPr sz="2800" b="1" i="0">
                <a:latin typeface="Century Gothic"/>
                <a:cs typeface="Century Gothic"/>
              </a:defRPr>
            </a:lvl1pPr>
            <a:lvl2pPr>
              <a:defRPr sz="2400" b="1" i="0">
                <a:latin typeface="Century Gothic"/>
                <a:cs typeface="Century Gothic"/>
              </a:defRPr>
            </a:lvl2pPr>
            <a:lvl3pPr>
              <a:defRPr sz="2000" b="1" i="0">
                <a:latin typeface="Century Gothic"/>
                <a:cs typeface="Century Gothic"/>
              </a:defRPr>
            </a:lvl3pPr>
            <a:lvl4pPr>
              <a:defRPr sz="1800" b="1" i="0">
                <a:latin typeface="Century Gothic"/>
                <a:cs typeface="Century Gothic"/>
              </a:defRPr>
            </a:lvl4pPr>
            <a:lvl5pPr>
              <a:defRPr sz="1800" b="1" i="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06613"/>
            <a:ext cx="4040188" cy="639762"/>
          </a:xfrm>
        </p:spPr>
        <p:txBody>
          <a:bodyPr anchor="b"/>
          <a:lstStyle>
            <a:lvl1pPr marL="0" indent="0">
              <a:buNone/>
              <a:defRPr sz="2400" b="1" i="0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46375"/>
            <a:ext cx="4040188" cy="3951288"/>
          </a:xfrm>
        </p:spPr>
        <p:txBody>
          <a:bodyPr/>
          <a:lstStyle>
            <a:lvl1pPr>
              <a:defRPr sz="2400" b="1" i="0">
                <a:latin typeface="Century Gothic"/>
                <a:cs typeface="Century Gothic"/>
              </a:defRPr>
            </a:lvl1pPr>
            <a:lvl2pPr>
              <a:defRPr sz="2000" b="1" i="0">
                <a:latin typeface="Century Gothic"/>
                <a:cs typeface="Century Gothic"/>
              </a:defRPr>
            </a:lvl2pPr>
            <a:lvl3pPr>
              <a:defRPr sz="1800" b="1" i="0">
                <a:latin typeface="Century Gothic"/>
                <a:cs typeface="Century Gothic"/>
              </a:defRPr>
            </a:lvl3pPr>
            <a:lvl4pPr>
              <a:defRPr sz="1600" b="1" i="0">
                <a:latin typeface="Century Gothic"/>
                <a:cs typeface="Century Gothic"/>
              </a:defRPr>
            </a:lvl4pPr>
            <a:lvl5pPr>
              <a:defRPr sz="1600" b="1" i="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06613"/>
            <a:ext cx="4041775" cy="639762"/>
          </a:xfrm>
        </p:spPr>
        <p:txBody>
          <a:bodyPr anchor="b"/>
          <a:lstStyle>
            <a:lvl1pPr marL="0" indent="0">
              <a:buNone/>
              <a:defRPr sz="2400" b="1" i="0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46375"/>
            <a:ext cx="4041775" cy="3951288"/>
          </a:xfrm>
        </p:spPr>
        <p:txBody>
          <a:bodyPr/>
          <a:lstStyle>
            <a:lvl1pPr>
              <a:defRPr sz="2400" b="1" i="0">
                <a:latin typeface="Century Gothic"/>
                <a:cs typeface="Century Gothic"/>
              </a:defRPr>
            </a:lvl1pPr>
            <a:lvl2pPr>
              <a:defRPr sz="2000" b="1" i="0">
                <a:latin typeface="Century Gothic"/>
                <a:cs typeface="Century Gothic"/>
              </a:defRPr>
            </a:lvl2pPr>
            <a:lvl3pPr>
              <a:defRPr sz="1800" b="1" i="0">
                <a:latin typeface="Century Gothic"/>
                <a:cs typeface="Century Gothic"/>
              </a:defRPr>
            </a:lvl3pPr>
            <a:lvl4pPr>
              <a:defRPr sz="1600" b="1" i="0">
                <a:latin typeface="Century Gothic"/>
                <a:cs typeface="Century Gothic"/>
              </a:defRPr>
            </a:lvl4pPr>
            <a:lvl5pPr>
              <a:defRPr sz="1600" b="1" i="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 algn="l"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 i="0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853113"/>
          </a:xfrm>
        </p:spPr>
        <p:txBody>
          <a:bodyPr/>
          <a:lstStyle>
            <a:lvl1pPr>
              <a:defRPr sz="3200" b="1" i="0">
                <a:latin typeface="Century Gothic"/>
                <a:cs typeface="Century Gothic"/>
              </a:defRPr>
            </a:lvl1pPr>
            <a:lvl2pPr>
              <a:defRPr sz="2800" b="1" i="0">
                <a:latin typeface="Century Gothic"/>
                <a:cs typeface="Century Gothic"/>
              </a:defRPr>
            </a:lvl2pPr>
            <a:lvl3pPr>
              <a:defRPr sz="2400" b="1" i="0">
                <a:latin typeface="Century Gothic"/>
                <a:cs typeface="Century Gothic"/>
              </a:defRPr>
            </a:lvl3pPr>
            <a:lvl4pPr>
              <a:defRPr sz="2000" b="1" i="0">
                <a:latin typeface="Century Gothic"/>
                <a:cs typeface="Century Gothic"/>
              </a:defRPr>
            </a:lvl4pPr>
            <a:lvl5pPr>
              <a:defRPr sz="2000" b="1" i="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94300"/>
            <a:ext cx="5486400" cy="566738"/>
          </a:xfrm>
        </p:spPr>
        <p:txBody>
          <a:bodyPr anchor="b"/>
          <a:lstStyle>
            <a:lvl1pPr algn="l">
              <a:defRPr sz="2000"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064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 b="1" i="0">
                <a:latin typeface="Century Gothic"/>
                <a:cs typeface="Century Gothic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61038"/>
            <a:ext cx="5486400" cy="804862"/>
          </a:xfrm>
        </p:spPr>
        <p:txBody>
          <a:bodyPr/>
          <a:lstStyle>
            <a:lvl1pPr marL="0" indent="0">
              <a:buNone/>
              <a:defRPr sz="1400" b="1" i="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77CBDE-6BC5-4FD0-B246-5101E62F9ABD}" type="datetimeFigureOut">
              <a:rPr lang="en-US"/>
              <a:pPr>
                <a:defRPr/>
              </a:pPr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F7BF01-4CDF-4F5C-841A-8E282630F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dearborn_ppt2.wmf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0" y="-1588"/>
            <a:ext cx="9144000" cy="675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in.net/policy/pdp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arin.net/policy/nrpm.html" TargetMode="External"/><Relationship Id="rId4" Type="http://schemas.openxmlformats.org/officeDocument/2006/relationships/hyperlink" Target="https://www.arin.net/policy/proposals/index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6"/>
          <p:cNvSpPr>
            <a:spLocks noGrp="1"/>
          </p:cNvSpPr>
          <p:nvPr>
            <p:ph type="ctrTitle"/>
          </p:nvPr>
        </p:nvSpPr>
        <p:spPr>
          <a:xfrm>
            <a:off x="495300" y="533400"/>
            <a:ext cx="8153400" cy="2374900"/>
          </a:xfrm>
        </p:spPr>
        <p:txBody>
          <a:bodyPr/>
          <a:lstStyle/>
          <a:p>
            <a:r>
              <a:rPr lang="en-US" sz="5400" dirty="0" smtClean="0">
                <a:latin typeface="Century Gothic" pitchFamily="-107" charset="0"/>
              </a:rPr>
              <a:t>Introduction to the ARIN Policy Development Process</a:t>
            </a:r>
            <a:endParaRPr lang="en-US" sz="5400" dirty="0" smtClean="0">
              <a:latin typeface="Century Gothic" pitchFamily="34" charset="0"/>
              <a:ea typeface="Century Gothic" pitchFamily="34" charset="0"/>
              <a:cs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PDP Versions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976438"/>
            <a:ext cx="8229600" cy="451326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4000" dirty="0" smtClean="0">
                <a:latin typeface="Century Gothic" pitchFamily="-107" charset="0"/>
                <a:ea typeface="ＭＳ Ｐゴシック" pitchFamily="-107" charset="-128"/>
              </a:rPr>
              <a:t>Current version is the 4</a:t>
            </a:r>
            <a:r>
              <a:rPr lang="en-US" sz="4000" baseline="30000" dirty="0" smtClean="0">
                <a:latin typeface="Century Gothic" pitchFamily="-107" charset="0"/>
                <a:ea typeface="ＭＳ Ｐゴシック" pitchFamily="-107" charset="-128"/>
              </a:rPr>
              <a:t>th</a:t>
            </a:r>
            <a:endParaRPr lang="en-US" sz="4000" dirty="0" smtClean="0">
              <a:latin typeface="Century Gothic" pitchFamily="-107" charset="0"/>
              <a:ea typeface="ＭＳ Ｐゴシック" pitchFamily="-107" charset="-128"/>
            </a:endParaRPr>
          </a:p>
          <a:p>
            <a:pPr lvl="1">
              <a:spcAft>
                <a:spcPts val="0"/>
              </a:spcAft>
            </a:pPr>
            <a:r>
              <a:rPr lang="en-US" sz="3600" dirty="0" smtClean="0">
                <a:latin typeface="Century Gothic" pitchFamily="-107" charset="0"/>
                <a:ea typeface="ＭＳ Ｐゴシック" pitchFamily="-107" charset="-128"/>
              </a:rPr>
              <a:t>The first one - April 2001</a:t>
            </a:r>
          </a:p>
          <a:p>
            <a:pPr lvl="2">
              <a:spcAft>
                <a:spcPts val="600"/>
              </a:spcAft>
            </a:pPr>
            <a:r>
              <a:rPr lang="en-US" sz="3200" b="0" dirty="0" smtClean="0">
                <a:latin typeface="Century Gothic" pitchFamily="-107" charset="0"/>
                <a:ea typeface="ＭＳ Ｐゴシック" pitchFamily="-107" charset="-128"/>
              </a:rPr>
              <a:t>Two revisions</a:t>
            </a:r>
          </a:p>
          <a:p>
            <a:pPr lvl="1">
              <a:spcAft>
                <a:spcPts val="600"/>
              </a:spcAft>
            </a:pPr>
            <a:r>
              <a:rPr lang="en-US" sz="3600" dirty="0" smtClean="0">
                <a:latin typeface="Century Gothic" pitchFamily="-107" charset="0"/>
                <a:ea typeface="ＭＳ Ｐゴシック" pitchFamily="-107" charset="-128"/>
              </a:rPr>
              <a:t>Major overhaul - January 2009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The current PDP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976438"/>
            <a:ext cx="8229600" cy="45132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Century Gothic" pitchFamily="-107" charset="0"/>
                <a:ea typeface="ＭＳ Ｐゴシック" pitchFamily="-107" charset="-128"/>
              </a:rPr>
              <a:t>Goal is clear, technically sound and useful policy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Century Gothic" pitchFamily="-107" charset="0"/>
                <a:ea typeface="ＭＳ Ｐゴシック" pitchFamily="-107" charset="-128"/>
              </a:rPr>
              <a:t>Empowers the AC as a development body, balanced by expanded petitions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Century Gothic" pitchFamily="-107" charset="0"/>
                <a:ea typeface="ＭＳ Ｐゴシック" pitchFamily="-107" charset="-128"/>
              </a:rPr>
              <a:t>Requires staff and legal assessments and freezes text prior to Public Policy Meetings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Draft Policies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76438"/>
            <a:ext cx="8229600" cy="4513263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Active – 5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Adopted – 49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Abandoned – 43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Awaiting final Board review – 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05000"/>
            <a:ext cx="8153400" cy="45720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itchFamily="-107" charset="0"/>
                <a:ea typeface="ＭＳ Ｐゴシック" pitchFamily="-107" charset="-128"/>
              </a:rPr>
              <a:t>Petition to bring proposal to list and meeting 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latin typeface="Century Gothic" pitchFamily="-107" charset="0"/>
                <a:ea typeface="ＭＳ Ｐゴシック" pitchFamily="-107" charset="-128"/>
              </a:rPr>
              <a:t>Two of these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latin typeface="Century Gothic" pitchFamily="-107" charset="0"/>
                <a:ea typeface="ＭＳ Ｐゴシック" pitchFamily="-107" charset="-128"/>
              </a:rPr>
              <a:t>	One successful*</a:t>
            </a:r>
          </a:p>
          <a:p>
            <a:pPr lvl="1" eaLnBrk="1" hangingPunct="1">
              <a:spcAft>
                <a:spcPts val="1200"/>
              </a:spcAft>
              <a:buFontTx/>
              <a:buNone/>
            </a:pPr>
            <a:r>
              <a:rPr lang="en-US" dirty="0" smtClean="0">
                <a:latin typeface="Century Gothic" pitchFamily="-107" charset="0"/>
                <a:ea typeface="ＭＳ Ｐゴシック" pitchFamily="-107" charset="-128"/>
              </a:rPr>
              <a:t>	One unsuccessful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Century Gothic" pitchFamily="-107" charset="0"/>
                <a:ea typeface="ＭＳ Ｐゴシック" pitchFamily="-107" charset="-128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entury Gothic" pitchFamily="-107" charset="0"/>
                <a:ea typeface="ＭＳ Ｐゴシック" pitchFamily="-107" charset="-128"/>
              </a:rPr>
              <a:t>Last call petition (to send to Board)</a:t>
            </a:r>
          </a:p>
          <a:p>
            <a:pPr lvl="1" eaLnBrk="1" hangingPunct="1">
              <a:spcAft>
                <a:spcPts val="3000"/>
              </a:spcAft>
              <a:buFontTx/>
              <a:buNone/>
            </a:pPr>
            <a:r>
              <a:rPr lang="en-US" dirty="0" smtClean="0">
                <a:latin typeface="Century Gothic" pitchFamily="-107" charset="0"/>
                <a:ea typeface="ＭＳ Ｐゴシック" pitchFamily="-107" charset="-128"/>
              </a:rPr>
              <a:t>Once – unsuccessful</a:t>
            </a:r>
          </a:p>
          <a:p>
            <a:pPr lvl="1" eaLnBrk="1" hangingPunct="1">
              <a:buFontTx/>
              <a:buNone/>
            </a:pPr>
            <a:r>
              <a:rPr lang="en-US" sz="2000" dirty="0" smtClean="0">
                <a:latin typeface="Century Gothic" pitchFamily="-107" charset="0"/>
                <a:ea typeface="ＭＳ Ｐゴシック" pitchFamily="-107" charset="-128"/>
              </a:rPr>
              <a:t>*Ultimately abandoned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8334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Petitions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j-ea"/>
              <a:cs typeface="Century Gothic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722562"/>
            <a:ext cx="8305800" cy="3525838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b="1" dirty="0" smtClean="0">
                <a:solidFill>
                  <a:srgbClr val="000000"/>
                </a:solidFill>
                <a:latin typeface="Century Gothic" pitchFamily="-107" charset="0"/>
                <a:ea typeface="ＭＳ Ｐゴシック" pitchFamily="-107" charset="-128"/>
              </a:rPr>
              <a:t>NRPM is ARIN’s policy document</a:t>
            </a:r>
            <a:r>
              <a:rPr lang="en-US" sz="2800" dirty="0" smtClean="0">
                <a:solidFill>
                  <a:srgbClr val="6B2824"/>
                </a:solidFill>
                <a:latin typeface="Century Gothic" pitchFamily="-107" charset="0"/>
                <a:ea typeface="ＭＳ Ｐゴシック" pitchFamily="-107" charset="-128"/>
              </a:rPr>
              <a:t/>
            </a:r>
            <a:br>
              <a:rPr lang="en-US" sz="2800" dirty="0" smtClean="0">
                <a:solidFill>
                  <a:srgbClr val="6B2824"/>
                </a:solidFill>
                <a:latin typeface="Century Gothic" pitchFamily="-107" charset="0"/>
                <a:ea typeface="ＭＳ Ｐゴシック" pitchFamily="-107" charset="-128"/>
              </a:rPr>
            </a:br>
            <a:endParaRPr lang="en-US" dirty="0" smtClean="0">
              <a:solidFill>
                <a:srgbClr val="6B2824"/>
              </a:solidFill>
              <a:latin typeface="Century Gothic" pitchFamily="-107" charset="0"/>
              <a:ea typeface="ＭＳ Ｐゴシック" pitchFamily="-107" charset="-128"/>
            </a:endParaRPr>
          </a:p>
          <a:p>
            <a:pPr eaLnBrk="1" hangingPunct="1">
              <a:lnSpc>
                <a:spcPct val="75000"/>
              </a:lnSpc>
              <a:spcAft>
                <a:spcPts val="600"/>
              </a:spcAft>
            </a:pPr>
            <a:r>
              <a:rPr lang="en-US" dirty="0" smtClean="0">
                <a:latin typeface="Century Gothic" pitchFamily="-107" charset="0"/>
                <a:ea typeface="ＭＳ Ｐゴシック" pitchFamily="-107" charset="-128"/>
              </a:rPr>
              <a:t>Current Version</a:t>
            </a:r>
          </a:p>
          <a:p>
            <a:pPr lvl="1">
              <a:lnSpc>
                <a:spcPct val="75000"/>
              </a:lnSpc>
              <a:spcAft>
                <a:spcPts val="600"/>
              </a:spcAft>
            </a:pPr>
            <a:r>
              <a:rPr lang="en-US" dirty="0" smtClean="0">
                <a:latin typeface="Century Gothic" pitchFamily="-107" charset="0"/>
                <a:ea typeface="ＭＳ Ｐゴシック" pitchFamily="-107" charset="-128"/>
              </a:rPr>
              <a:t>NRPM 2009.4 (23 Sep 09)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600" dirty="0" smtClean="0">
                <a:latin typeface="Century Gothic" pitchFamily="-107" charset="0"/>
                <a:ea typeface="ＭＳ Ｐゴシック" pitchFamily="-107" charset="-128"/>
              </a:rPr>
              <a:t>This is the </a:t>
            </a:r>
            <a:r>
              <a:rPr lang="en-US" sz="2600" b="1" dirty="0" smtClean="0">
                <a:solidFill>
                  <a:srgbClr val="000000"/>
                </a:solidFill>
                <a:latin typeface="Century Gothic" pitchFamily="-107" charset="0"/>
                <a:ea typeface="ＭＳ Ｐゴシック" pitchFamily="-107" charset="-128"/>
              </a:rPr>
              <a:t>17</a:t>
            </a:r>
            <a:r>
              <a:rPr lang="en-US" sz="2600" b="1" baseline="30000" dirty="0" smtClean="0">
                <a:solidFill>
                  <a:srgbClr val="000000"/>
                </a:solidFill>
                <a:latin typeface="Century Gothic" pitchFamily="-107" charset="0"/>
                <a:ea typeface="ＭＳ Ｐゴシック" pitchFamily="-107" charset="-128"/>
              </a:rPr>
              <a:t>th</a:t>
            </a:r>
            <a:r>
              <a:rPr lang="en-US" sz="2600" dirty="0" smtClean="0">
                <a:latin typeface="Century Gothic" pitchFamily="-107" charset="0"/>
                <a:ea typeface="ＭＳ Ｐゴシック" pitchFamily="-107" charset="-128"/>
              </a:rPr>
              <a:t> version</a:t>
            </a:r>
            <a:r>
              <a:rPr lang="en-US" dirty="0" smtClean="0">
                <a:latin typeface="Century Gothic" pitchFamily="-107" charset="0"/>
                <a:ea typeface="ＭＳ Ｐゴシック" pitchFamily="-107" charset="-128"/>
              </a:rPr>
              <a:t/>
            </a:r>
            <a:br>
              <a:rPr lang="en-US" dirty="0" smtClean="0">
                <a:latin typeface="Century Gothic" pitchFamily="-107" charset="0"/>
                <a:ea typeface="ＭＳ Ｐゴシック" pitchFamily="-107" charset="-128"/>
              </a:rPr>
            </a:br>
            <a:endParaRPr lang="en-US" dirty="0" smtClean="0">
              <a:latin typeface="Century Gothic" pitchFamily="-107" charset="0"/>
              <a:ea typeface="ＭＳ Ｐゴシック" pitchFamily="-107" charset="-128"/>
            </a:endParaRPr>
          </a:p>
          <a:p>
            <a:pPr eaLnBrk="1" hangingPunct="1">
              <a:lnSpc>
                <a:spcPct val="75000"/>
              </a:lnSpc>
            </a:pPr>
            <a:r>
              <a:rPr lang="en-US" dirty="0" smtClean="0">
                <a:latin typeface="Century Gothic" pitchFamily="-107" charset="0"/>
                <a:ea typeface="ＭＳ Ｐゴシック" pitchFamily="-107" charset="-128"/>
              </a:rPr>
              <a:t>Change Log – tracks changes</a:t>
            </a:r>
          </a:p>
          <a:p>
            <a:pPr lvl="1" eaLnBrk="1" hangingPunct="1">
              <a:lnSpc>
                <a:spcPct val="75000"/>
              </a:lnSpc>
            </a:pPr>
            <a:endParaRPr lang="en-US" sz="2400" dirty="0" smtClean="0">
              <a:latin typeface="Century Gothic" pitchFamily="-107" charset="0"/>
              <a:ea typeface="ＭＳ Ｐゴシック" pitchFamily="-107" charset="-12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11255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Number Resource Policy Manual (NRPM)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j-ea"/>
              <a:cs typeface="Century Gothic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2070100"/>
            <a:ext cx="8382000" cy="41148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 smtClean="0">
                <a:latin typeface="Century Gothic" pitchFamily="-107" charset="0"/>
                <a:ea typeface="ＭＳ Ｐゴシック" pitchFamily="-107" charset="-128"/>
              </a:rPr>
              <a:t>Policy Development Process</a:t>
            </a:r>
            <a:r>
              <a:rPr lang="en-US" sz="2400" dirty="0" smtClean="0">
                <a:latin typeface="Century Gothic" pitchFamily="-107" charset="0"/>
                <a:ea typeface="ＭＳ Ｐゴシック" pitchFamily="-107" charset="-128"/>
              </a:rPr>
              <a:t/>
            </a:r>
            <a:br>
              <a:rPr lang="en-US" sz="2400" dirty="0" smtClean="0">
                <a:latin typeface="Century Gothic" pitchFamily="-107" charset="0"/>
                <a:ea typeface="ＭＳ Ｐゴシック" pitchFamily="-107" charset="-128"/>
              </a:rPr>
            </a:br>
            <a:r>
              <a:rPr lang="en-US" sz="2400" b="1" dirty="0" smtClean="0">
                <a:solidFill>
                  <a:srgbClr val="0098C3"/>
                </a:solidFill>
                <a:latin typeface="Century Gothic" pitchFamily="-107" charset="0"/>
                <a:ea typeface="ＭＳ Ｐゴシック" pitchFamily="-107" charset="-128"/>
                <a:hlinkClick r:id="rId3"/>
              </a:rPr>
              <a:t>https://www.arin.net/policy/pdp.html</a:t>
            </a:r>
            <a:endParaRPr lang="en-US" sz="2400" b="1" dirty="0" smtClean="0">
              <a:solidFill>
                <a:srgbClr val="0098C3"/>
              </a:solidFill>
              <a:latin typeface="Century Gothic" pitchFamily="-107" charset="0"/>
              <a:ea typeface="ＭＳ Ｐゴシック" pitchFamily="-107" charset="-128"/>
            </a:endParaRPr>
          </a:p>
          <a:p>
            <a:pPr eaLnBrk="1" hangingPunct="1">
              <a:spcAft>
                <a:spcPts val="600"/>
              </a:spcAft>
              <a:buFont typeface="Arial" charset="0"/>
              <a:buNone/>
            </a:pPr>
            <a:endParaRPr lang="en-US" sz="2000" dirty="0" smtClean="0">
              <a:latin typeface="Century Gothic" pitchFamily="-107" charset="0"/>
              <a:ea typeface="ＭＳ Ｐゴシック" pitchFamily="-107" charset="-128"/>
            </a:endParaRPr>
          </a:p>
          <a:p>
            <a:pPr eaLnBrk="1" hangingPunct="1">
              <a:spcAft>
                <a:spcPts val="600"/>
              </a:spcAft>
            </a:pPr>
            <a:r>
              <a:rPr lang="en-US" dirty="0" smtClean="0">
                <a:latin typeface="Century Gothic" pitchFamily="-107" charset="0"/>
                <a:ea typeface="ＭＳ Ｐゴシック" pitchFamily="-107" charset="-128"/>
              </a:rPr>
              <a:t>Draft Policies and Proposals</a:t>
            </a:r>
            <a:r>
              <a:rPr lang="en-US" sz="2400" dirty="0" smtClean="0">
                <a:latin typeface="Century Gothic" pitchFamily="-107" charset="0"/>
                <a:ea typeface="ＭＳ Ｐゴシック" pitchFamily="-107" charset="-128"/>
              </a:rPr>
              <a:t/>
            </a:r>
            <a:br>
              <a:rPr lang="en-US" sz="2400" dirty="0" smtClean="0">
                <a:latin typeface="Century Gothic" pitchFamily="-107" charset="0"/>
                <a:ea typeface="ＭＳ Ｐゴシック" pitchFamily="-107" charset="-128"/>
              </a:rPr>
            </a:br>
            <a:r>
              <a:rPr lang="en-US" sz="2400" b="1" dirty="0" smtClean="0">
                <a:solidFill>
                  <a:srgbClr val="0098C3"/>
                </a:solidFill>
                <a:latin typeface="Century Gothic" pitchFamily="-107" charset="0"/>
                <a:ea typeface="ＭＳ Ｐゴシック" pitchFamily="-107" charset="-128"/>
                <a:hlinkClick r:id="rId4"/>
              </a:rPr>
              <a:t>https://www.arin.net/policy/proposals/index.html</a:t>
            </a:r>
            <a:r>
              <a:rPr lang="en-US" sz="2000" dirty="0" smtClean="0">
                <a:latin typeface="Century Gothic" pitchFamily="-107" charset="0"/>
                <a:ea typeface="ＭＳ Ｐゴシック" pitchFamily="-107" charset="-128"/>
              </a:rPr>
              <a:t/>
            </a:r>
            <a:br>
              <a:rPr lang="en-US" sz="2000" dirty="0" smtClean="0">
                <a:latin typeface="Century Gothic" pitchFamily="-107" charset="0"/>
                <a:ea typeface="ＭＳ Ｐゴシック" pitchFamily="-107" charset="-128"/>
              </a:rPr>
            </a:br>
            <a:endParaRPr lang="en-US" sz="2000" dirty="0" smtClean="0">
              <a:latin typeface="Century Gothic" pitchFamily="-107" charset="0"/>
              <a:ea typeface="ＭＳ Ｐゴシック" pitchFamily="-107" charset="-128"/>
            </a:endParaRPr>
          </a:p>
          <a:p>
            <a:pPr eaLnBrk="1" hangingPunct="1">
              <a:spcAft>
                <a:spcPts val="600"/>
              </a:spcAft>
            </a:pPr>
            <a:r>
              <a:rPr lang="en-US" dirty="0" smtClean="0">
                <a:latin typeface="Century Gothic" pitchFamily="-107" charset="0"/>
                <a:ea typeface="ＭＳ Ｐゴシック" pitchFamily="-107" charset="-128"/>
              </a:rPr>
              <a:t>Number Resource Policy Manual</a:t>
            </a:r>
            <a:r>
              <a:rPr lang="en-US" sz="2400" dirty="0" smtClean="0">
                <a:latin typeface="Century Gothic" pitchFamily="-107" charset="0"/>
                <a:ea typeface="ＭＳ Ｐゴシック" pitchFamily="-107" charset="-128"/>
              </a:rPr>
              <a:t/>
            </a:r>
            <a:br>
              <a:rPr lang="en-US" sz="2400" dirty="0" smtClean="0">
                <a:latin typeface="Century Gothic" pitchFamily="-107" charset="0"/>
                <a:ea typeface="ＭＳ Ｐゴシック" pitchFamily="-107" charset="-128"/>
              </a:rPr>
            </a:br>
            <a:r>
              <a:rPr lang="en-US" sz="2400" b="1" dirty="0" smtClean="0">
                <a:solidFill>
                  <a:srgbClr val="0098C3"/>
                </a:solidFill>
                <a:latin typeface="Century Gothic" pitchFamily="-107" charset="0"/>
                <a:ea typeface="ＭＳ Ｐゴシック" pitchFamily="-107" charset="-128"/>
                <a:hlinkClick r:id="rId5"/>
              </a:rPr>
              <a:t>https://www.arin.net/policy/nrpm.html</a:t>
            </a:r>
            <a:endParaRPr lang="en-US" sz="2400" b="1" dirty="0" smtClean="0">
              <a:solidFill>
                <a:srgbClr val="0098C3"/>
              </a:solidFill>
              <a:latin typeface="Century Gothic" pitchFamily="-107" charset="0"/>
              <a:ea typeface="ＭＳ Ｐゴシック" pitchFamily="-107" charset="-12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57200" y="8334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References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j-ea"/>
              <a:cs typeface="Century Gothic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3900" y="1504950"/>
            <a:ext cx="76104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100" b="1" dirty="0" smtClean="0">
                <a:latin typeface="Century Gothic"/>
                <a:cs typeface="Century Gothic"/>
              </a:rPr>
              <a:t>Questions?</a:t>
            </a:r>
          </a:p>
          <a:p>
            <a:pPr algn="ctr"/>
            <a:endParaRPr lang="en-US" sz="4400" dirty="0" smtClean="0">
              <a:latin typeface="Century Gothic"/>
              <a:cs typeface="Century Gothic"/>
            </a:endParaRPr>
          </a:p>
          <a:p>
            <a:pPr algn="ctr"/>
            <a:r>
              <a:rPr lang="en-US" sz="4400" dirty="0" smtClean="0">
                <a:latin typeface="Century Gothic"/>
                <a:cs typeface="Century Gothic"/>
              </a:rPr>
              <a:t>Let’s roll the movie…</a:t>
            </a:r>
            <a:endParaRPr lang="en-US" sz="44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156</Words>
  <Application>Microsoft Office PowerPoint</Application>
  <PresentationFormat>On-screen Show (4:3)</PresentationFormat>
  <Paragraphs>48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Introduction to the ARIN Policy Development Process</vt:lpstr>
      <vt:lpstr>PDP Versions</vt:lpstr>
      <vt:lpstr>The current PDP</vt:lpstr>
      <vt:lpstr>Total Draft Policies</vt:lpstr>
      <vt:lpstr>Slide 5</vt:lpstr>
      <vt:lpstr>Slide 6</vt:lpstr>
      <vt:lpstr>Slide 7</vt:lpstr>
      <vt:lpstr>Slide 8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Lawson Parker</dc:creator>
  <cp:lastModifiedBy>sgordon</cp:lastModifiedBy>
  <cp:revision>30</cp:revision>
  <dcterms:created xsi:type="dcterms:W3CDTF">2009-10-15T16:09:44Z</dcterms:created>
  <dcterms:modified xsi:type="dcterms:W3CDTF">2009-11-03T14:16:51Z</dcterms:modified>
</cp:coreProperties>
</file>