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6" r:id="rId4"/>
    <p:sldId id="267" r:id="rId5"/>
    <p:sldId id="264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6A9"/>
    <a:srgbClr val="9113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F10F2C-3210-425D-B972-8722951E096B}" type="datetime1">
              <a:rPr lang="en-US"/>
              <a:pPr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26FD49-2744-4439-AF30-39FDC47683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Outreach support – documentation creation and inventory, swag, shipping coordination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General ARIN communications – website, announcements, wiki’s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D48708-FEAD-4800-AE3B-646487EB63A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earborn_ppt3.wmf"/>
          <p:cNvPicPr>
            <a:picLocks noChangeAspect="1"/>
          </p:cNvPicPr>
          <p:nvPr userDrawn="1"/>
        </p:nvPicPr>
        <p:blipFill>
          <a:blip r:embed="rId2"/>
          <a:srcRect l="555" r="1312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22300"/>
            <a:ext cx="8153400" cy="1003300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917700"/>
            <a:ext cx="6400800" cy="698500"/>
          </a:xfrm>
        </p:spPr>
        <p:txBody>
          <a:bodyPr/>
          <a:lstStyle>
            <a:lvl1pPr marL="0" indent="0" algn="l">
              <a:buNone/>
              <a:defRPr b="1" i="1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43000"/>
          </a:xfrm>
        </p:spPr>
        <p:txBody>
          <a:bodyPr/>
          <a:lstStyle>
            <a:lvl1pPr algn="l"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001"/>
            <a:ext cx="8229600" cy="43307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  <a:lvl2pPr>
              <a:defRPr b="1" i="0">
                <a:latin typeface="Century Gothic"/>
                <a:cs typeface="Century Gothic"/>
              </a:defRPr>
            </a:lvl2pPr>
            <a:lvl3pPr>
              <a:defRPr b="1" i="0">
                <a:latin typeface="Century Gothic"/>
                <a:cs typeface="Century Gothic"/>
              </a:defRPr>
            </a:lvl3pPr>
            <a:lvl4pPr>
              <a:defRPr b="1" i="0">
                <a:latin typeface="Century Gothic"/>
                <a:cs typeface="Century Gothic"/>
              </a:defRPr>
            </a:lvl4pPr>
            <a:lvl5pPr>
              <a:defRPr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4038600" cy="4525963"/>
          </a:xfrm>
        </p:spPr>
        <p:txBody>
          <a:bodyPr/>
          <a:lstStyle>
            <a:lvl1pPr>
              <a:defRPr sz="2800" b="1" i="0">
                <a:latin typeface="Century Gothic"/>
                <a:cs typeface="Century Gothic"/>
              </a:defRPr>
            </a:lvl1pPr>
            <a:lvl2pPr>
              <a:defRPr sz="2400" b="1" i="0">
                <a:latin typeface="Century Gothic"/>
                <a:cs typeface="Century Gothic"/>
              </a:defRPr>
            </a:lvl2pPr>
            <a:lvl3pPr>
              <a:defRPr sz="2000" b="1" i="0">
                <a:latin typeface="Century Gothic"/>
                <a:cs typeface="Century Gothic"/>
              </a:defRPr>
            </a:lvl3pPr>
            <a:lvl4pPr>
              <a:defRPr sz="1800" b="1" i="0">
                <a:latin typeface="Century Gothic"/>
                <a:cs typeface="Century Gothic"/>
              </a:defRPr>
            </a:lvl4pPr>
            <a:lvl5pPr>
              <a:defRPr sz="1800" b="1" i="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4038600" cy="4525963"/>
          </a:xfrm>
        </p:spPr>
        <p:txBody>
          <a:bodyPr/>
          <a:lstStyle>
            <a:lvl1pPr>
              <a:defRPr sz="2800" b="1" i="0">
                <a:latin typeface="Century Gothic"/>
                <a:cs typeface="Century Gothic"/>
              </a:defRPr>
            </a:lvl1pPr>
            <a:lvl2pPr>
              <a:defRPr sz="2400" b="1" i="0">
                <a:latin typeface="Century Gothic"/>
                <a:cs typeface="Century Gothic"/>
              </a:defRPr>
            </a:lvl2pPr>
            <a:lvl3pPr>
              <a:defRPr sz="2000" b="1" i="0">
                <a:latin typeface="Century Gothic"/>
                <a:cs typeface="Century Gothic"/>
              </a:defRPr>
            </a:lvl3pPr>
            <a:lvl4pPr>
              <a:defRPr sz="1800" b="1" i="0">
                <a:latin typeface="Century Gothic"/>
                <a:cs typeface="Century Gothic"/>
              </a:defRPr>
            </a:lvl4pPr>
            <a:lvl5pPr>
              <a:defRPr sz="1800" b="1" i="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66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6375"/>
            <a:ext cx="4040188" cy="3951288"/>
          </a:xfrm>
        </p:spPr>
        <p:txBody>
          <a:bodyPr/>
          <a:lstStyle>
            <a:lvl1pPr>
              <a:defRPr sz="2400" b="1" i="0">
                <a:latin typeface="Century Gothic"/>
                <a:cs typeface="Century Gothic"/>
              </a:defRPr>
            </a:lvl1pPr>
            <a:lvl2pPr>
              <a:defRPr sz="20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66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6375"/>
            <a:ext cx="4041775" cy="3951288"/>
          </a:xfrm>
        </p:spPr>
        <p:txBody>
          <a:bodyPr/>
          <a:lstStyle>
            <a:lvl1pPr>
              <a:defRPr sz="2400" b="1" i="0">
                <a:latin typeface="Century Gothic"/>
                <a:cs typeface="Century Gothic"/>
              </a:defRPr>
            </a:lvl1pPr>
            <a:lvl2pPr>
              <a:defRPr sz="20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 b="1" i="0">
                <a:latin typeface="Century Gothic"/>
                <a:cs typeface="Century Gothic"/>
              </a:defRPr>
            </a:lvl1pPr>
            <a:lvl2pPr>
              <a:defRPr sz="2800" b="1" i="0">
                <a:latin typeface="Century Gothic"/>
                <a:cs typeface="Century Gothic"/>
              </a:defRPr>
            </a:lvl2pPr>
            <a:lvl3pPr>
              <a:defRPr sz="2400" b="1" i="0">
                <a:latin typeface="Century Gothic"/>
                <a:cs typeface="Century Gothic"/>
              </a:defRPr>
            </a:lvl3pPr>
            <a:lvl4pPr>
              <a:defRPr sz="2000" b="1" i="0">
                <a:latin typeface="Century Gothic"/>
                <a:cs typeface="Century Gothic"/>
              </a:defRPr>
            </a:lvl4pPr>
            <a:lvl5pPr>
              <a:defRPr sz="2000" b="1" i="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943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64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 b="1" i="0">
                <a:latin typeface="Century Gothic"/>
                <a:cs typeface="Century Gothic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10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6B4398DF-87C0-46E7-8C57-EC0022B8B59F}" type="datetime1">
              <a:rPr lang="en-US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6182B2F4-E9F7-4497-B534-C56B0192A6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dearborn_ppt2.wm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-1588"/>
            <a:ext cx="9144000" cy="67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rin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>
          <a:xfrm>
            <a:off x="495300" y="622300"/>
            <a:ext cx="8153400" cy="1828800"/>
          </a:xfrm>
        </p:spPr>
        <p:txBody>
          <a:bodyPr/>
          <a:lstStyle/>
          <a:p>
            <a:pPr eaLnBrk="1" hangingPunct="1"/>
            <a:r>
              <a:rPr lang="en-US" sz="6400" smtClean="0">
                <a:latin typeface="Century Gothic" pitchFamily="-112" charset="0"/>
              </a:rPr>
              <a:t>Member Services Department</a:t>
            </a:r>
          </a:p>
        </p:txBody>
      </p:sp>
      <p:sp>
        <p:nvSpPr>
          <p:cNvPr id="12291" name="Subtitle 7"/>
          <p:cNvSpPr>
            <a:spLocks noGrp="1"/>
          </p:cNvSpPr>
          <p:nvPr>
            <p:ph type="subTitle" idx="1"/>
          </p:nvPr>
        </p:nvSpPr>
        <p:spPr>
          <a:xfrm>
            <a:off x="495300" y="4826000"/>
            <a:ext cx="6400800" cy="6985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entury Gothic" pitchFamily="-112" charset="0"/>
              </a:rPr>
              <a:t>Susan Hamlin, </a:t>
            </a:r>
            <a:br>
              <a:rPr lang="en-US" sz="3600" smtClean="0">
                <a:latin typeface="Century Gothic" pitchFamily="-112" charset="0"/>
              </a:rPr>
            </a:br>
            <a:r>
              <a:rPr lang="en-US" sz="3600" smtClean="0">
                <a:latin typeface="Century Gothic" pitchFamily="-112" charset="0"/>
              </a:rPr>
              <a:t>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</a:rPr>
              <a:t>Composition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76438"/>
            <a:ext cx="8229600" cy="45132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Happy People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You Are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What’s Going On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Lately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It Takes Two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Get Ready</a:t>
            </a:r>
          </a:p>
          <a:p>
            <a:pPr eaLnBrk="1" hangingPunct="1">
              <a:spcAft>
                <a:spcPts val="1200"/>
              </a:spcAft>
            </a:pPr>
            <a:endParaRPr lang="en-US" smtClean="0">
              <a:latin typeface="Century Gothic" pitchFamily="-11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itchFamily="-112" charset="0"/>
              </a:rPr>
              <a:t>Happy People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66700" y="1912938"/>
            <a:ext cx="8715375" cy="4330700"/>
          </a:xfrm>
        </p:spPr>
        <p:txBody>
          <a:bodyPr/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Susan Hamlin, </a:t>
            </a:r>
            <a:r>
              <a:rPr lang="en-US" sz="2800" b="0" i="1" smtClean="0">
                <a:latin typeface="Century Gothic" pitchFamily="-112" charset="0"/>
              </a:rPr>
              <a:t>“Just My Imagination”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De Harvey, </a:t>
            </a:r>
            <a:r>
              <a:rPr lang="en-US" sz="2800" b="0" i="1" smtClean="0">
                <a:latin typeface="Century Gothic" pitchFamily="-112" charset="0"/>
              </a:rPr>
              <a:t>“Signed, Sealed, Delivered”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Hollis  Kara, </a:t>
            </a:r>
            <a:r>
              <a:rPr lang="en-US" sz="2800" b="0" i="1" smtClean="0">
                <a:latin typeface="Century Gothic" pitchFamily="-112" charset="0"/>
              </a:rPr>
              <a:t>“You Keep Me Hanging On”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Lawson Parker, </a:t>
            </a:r>
            <a:r>
              <a:rPr lang="en-US" sz="2800" b="0" i="1" smtClean="0">
                <a:latin typeface="Century Gothic" pitchFamily="-112" charset="0"/>
              </a:rPr>
              <a:t>“Lady Soul”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Einar Bohlin, </a:t>
            </a:r>
            <a:r>
              <a:rPr lang="en-US" sz="2800" b="0" i="1" smtClean="0">
                <a:latin typeface="Century Gothic" pitchFamily="-112" charset="0"/>
              </a:rPr>
              <a:t>“You Are the Sunshine of My Life”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Jason Byrne, </a:t>
            </a:r>
            <a:r>
              <a:rPr lang="en-US" sz="2800" b="0" i="1" smtClean="0">
                <a:latin typeface="Century Gothic" pitchFamily="-112" charset="0"/>
              </a:rPr>
              <a:t>“What’s Going On?”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Scott Gordon, </a:t>
            </a:r>
            <a:r>
              <a:rPr lang="en-US" sz="2800" b="0" i="1" smtClean="0">
                <a:latin typeface="Century Gothic" pitchFamily="-112" charset="0"/>
              </a:rPr>
              <a:t>“I Heard It Through The Grapevine” 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 smtClean="0">
                <a:latin typeface="Century Gothic" pitchFamily="-112" charset="0"/>
              </a:rPr>
              <a:t>Jud Lewis, </a:t>
            </a:r>
            <a:r>
              <a:rPr lang="en-US" sz="2800" b="0" i="1" smtClean="0">
                <a:latin typeface="Century Gothic" pitchFamily="-112" charset="0"/>
              </a:rPr>
              <a:t>“I Heard It Through the Grapevine”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endParaRPr lang="en-US" smtClean="0">
              <a:latin typeface="Century Gothic" pitchFamily="-11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9625" y="4594225"/>
            <a:ext cx="4210050" cy="189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itchFamily="-112" charset="0"/>
              </a:rPr>
              <a:t>You Are</a:t>
            </a:r>
          </a:p>
        </p:txBody>
      </p:sp>
      <p:pic>
        <p:nvPicPr>
          <p:cNvPr id="15364" name="Content Placeholder 3" descr="attendance.wmf"/>
          <p:cNvPicPr>
            <a:picLocks noGrp="1" noChangeAspect="1"/>
          </p:cNvPicPr>
          <p:nvPr>
            <p:ph idx="1"/>
          </p:nvPr>
        </p:nvPicPr>
        <p:blipFill>
          <a:blip r:embed="rId2"/>
          <a:srcRect b="12639"/>
          <a:stretch>
            <a:fillRect/>
          </a:stretch>
        </p:blipFill>
        <p:spPr>
          <a:xfrm>
            <a:off x="1177925" y="1689100"/>
            <a:ext cx="7754938" cy="4940300"/>
          </a:xfrm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57200" y="1798638"/>
            <a:ext cx="52006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-112" charset="0"/>
              </a:rPr>
              <a:t>3497</a:t>
            </a:r>
            <a:r>
              <a:rPr lang="en-US" sz="3200">
                <a:latin typeface="Century Gothic" pitchFamily="-112" charset="0"/>
              </a:rPr>
              <a:t> </a:t>
            </a:r>
            <a:r>
              <a:rPr lang="en-US" sz="3200" b="1">
                <a:latin typeface="Century Gothic" pitchFamily="-112" charset="0"/>
              </a:rPr>
              <a:t>ARIN Members </a:t>
            </a:r>
            <a:r>
              <a:rPr lang="en-US" sz="3200" i="1">
                <a:latin typeface="Century Gothic" pitchFamily="-112" charset="0"/>
              </a:rPr>
              <a:t>9/30/09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768725" y="2889250"/>
            <a:ext cx="933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-112" charset="0"/>
              </a:rPr>
              <a:t>340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648075" y="4175125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-112" charset="0"/>
              </a:rPr>
              <a:t>3114 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549900" y="5305425"/>
            <a:ext cx="87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Gothic" pitchFamily="-112" charset="0"/>
              </a:rPr>
              <a:t>36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57200" y="5411788"/>
            <a:ext cx="3013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entury Gothic" pitchFamily="-112" charset="0"/>
              </a:rPr>
              <a:t>Outside ARIN region: </a:t>
            </a:r>
            <a:r>
              <a:rPr lang="en-US" sz="3200" b="1">
                <a:latin typeface="Century Gothic" pitchFamily="-112" charset="0"/>
              </a:rPr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</a:rPr>
              <a:t>What’s Going 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58975"/>
            <a:ext cx="82296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General ARIN communications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latin typeface="Century Gothic" pitchFamily="-112" charset="0"/>
              </a:rPr>
              <a:t>Outreach support</a:t>
            </a:r>
          </a:p>
          <a:p>
            <a:pPr eaLnBrk="1" hangingPunct="1"/>
            <a:r>
              <a:rPr lang="en-US" smtClean="0">
                <a:latin typeface="Century Gothic" pitchFamily="-112" charset="0"/>
              </a:rPr>
              <a:t>Facilitating and administering:</a:t>
            </a:r>
          </a:p>
          <a:p>
            <a:pPr lvl="1" eaLnBrk="1" hangingPunct="1">
              <a:buFont typeface="Arial" charset="0"/>
              <a:buNone/>
            </a:pPr>
            <a:r>
              <a:rPr lang="en-US" sz="3000" b="0" smtClean="0">
                <a:latin typeface="Century Gothic" pitchFamily="-112" charset="0"/>
              </a:rPr>
              <a:t>- Policy Development Process</a:t>
            </a:r>
          </a:p>
          <a:p>
            <a:pPr eaLnBrk="1" hangingPunct="1">
              <a:buFont typeface="Arial" charset="0"/>
              <a:buNone/>
            </a:pPr>
            <a:r>
              <a:rPr lang="en-US" sz="3000" b="0" smtClean="0">
                <a:latin typeface="Century Gothic" pitchFamily="-112" charset="0"/>
              </a:rPr>
              <a:t>	 - Suggestion and Consultation Process</a:t>
            </a:r>
          </a:p>
          <a:p>
            <a:pPr eaLnBrk="1" hangingPunct="1">
              <a:buFont typeface="Arial" charset="0"/>
              <a:buNone/>
            </a:pPr>
            <a:r>
              <a:rPr lang="en-US" sz="3000" b="0" smtClean="0">
                <a:latin typeface="Century Gothic" pitchFamily="-112" charset="0"/>
              </a:rPr>
              <a:t>	 - ARIN Meeting Fellowship Program</a:t>
            </a:r>
          </a:p>
          <a:p>
            <a:pPr eaLnBrk="1" hangingPunct="1">
              <a:buFont typeface="Arial" charset="0"/>
              <a:buNone/>
            </a:pPr>
            <a:r>
              <a:rPr lang="en-US" sz="3000" b="0" smtClean="0">
                <a:latin typeface="Century Gothic" pitchFamily="-112" charset="0"/>
              </a:rPr>
              <a:t>		- Elections and Corporate Documents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  <a:latin typeface="Century Gothic" pitchFamily="-112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  <a:latin typeface="Century Gothic" pitchFamily="-112" charset="0"/>
              </a:rPr>
              <a:t>   </a:t>
            </a:r>
          </a:p>
          <a:p>
            <a:pPr eaLnBrk="1" hangingPunct="1"/>
            <a:endParaRPr lang="en-US" smtClean="0">
              <a:latin typeface="Century Gothic" pitchFamily="-112" charset="0"/>
            </a:endParaRPr>
          </a:p>
        </p:txBody>
      </p:sp>
      <p:pic>
        <p:nvPicPr>
          <p:cNvPr id="16388" name="Picture 3" descr="sticke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288" y="2303463"/>
            <a:ext cx="16875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27600" y="4699000"/>
            <a:ext cx="3937000" cy="1866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5" name="Picture 4" descr="election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3997325"/>
            <a:ext cx="27035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</a:rPr>
              <a:t>Lately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84163" y="1925638"/>
            <a:ext cx="8229600" cy="45132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</a:rPr>
              <a:t>New flash piece – 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b="0" smtClean="0">
                <a:latin typeface="Century Gothic" pitchFamily="-112" charset="0"/>
              </a:rPr>
              <a:t>	- </a:t>
            </a:r>
            <a:r>
              <a:rPr lang="en-US" sz="2800" b="0" smtClean="0">
                <a:latin typeface="Century Gothic" pitchFamily="-112" charset="0"/>
              </a:rPr>
              <a:t>Managing Internet </a:t>
            </a:r>
            <a:br>
              <a:rPr lang="en-US" sz="2800" b="0" smtClean="0">
                <a:latin typeface="Century Gothic" pitchFamily="-112" charset="0"/>
              </a:rPr>
            </a:br>
            <a:r>
              <a:rPr lang="en-US" sz="2800" b="0" smtClean="0">
                <a:latin typeface="Century Gothic" pitchFamily="-112" charset="0"/>
              </a:rPr>
              <a:t>   Number Resources</a:t>
            </a:r>
          </a:p>
          <a:p>
            <a:pPr eaLnBrk="1" hangingPunct="1"/>
            <a:r>
              <a:rPr lang="en-US" smtClean="0">
                <a:latin typeface="Century Gothic" pitchFamily="-112" charset="0"/>
              </a:rPr>
              <a:t>NRO communications support</a:t>
            </a:r>
          </a:p>
          <a:p>
            <a:pPr lvl="1" eaLnBrk="1" hangingPunct="1">
              <a:buFont typeface="Arial" charset="0"/>
              <a:buNone/>
            </a:pPr>
            <a:r>
              <a:rPr lang="en-US" b="0" smtClean="0">
                <a:latin typeface="Century Gothic" pitchFamily="-112" charset="0"/>
              </a:rPr>
              <a:t>- ITU Telecom World Geneva 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None/>
            </a:pPr>
            <a:r>
              <a:rPr lang="en-US" b="0" smtClean="0">
                <a:latin typeface="Century Gothic" pitchFamily="-112" charset="0"/>
              </a:rPr>
              <a:t>- NRO website additions</a:t>
            </a:r>
          </a:p>
          <a:p>
            <a:pPr eaLnBrk="1" hangingPunct="1"/>
            <a:r>
              <a:rPr lang="en-US" smtClean="0">
                <a:latin typeface="Century Gothic" pitchFamily="-112" charset="0"/>
              </a:rPr>
              <a:t>Supporting ARIN elections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entury Gothic" pitchFamily="-112" charset="0"/>
            </a:endParaRPr>
          </a:p>
        </p:txBody>
      </p:sp>
      <p:pic>
        <p:nvPicPr>
          <p:cNvPr id="18438" name="Picture 4" descr="interner governanc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1155700"/>
            <a:ext cx="305752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entury Gothic" pitchFamily="-112" charset="0"/>
              </a:rPr>
              <a:t>Reach Out I'll Be There and</a:t>
            </a:r>
            <a:br>
              <a:rPr lang="en-US" sz="4000" smtClean="0">
                <a:latin typeface="Century Gothic" pitchFamily="-112" charset="0"/>
              </a:rPr>
            </a:br>
            <a:r>
              <a:rPr lang="en-US" sz="4000" smtClean="0">
                <a:latin typeface="Century Gothic" pitchFamily="-112" charset="0"/>
              </a:rPr>
              <a:t>It Takes Two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527300"/>
            <a:ext cx="8229600" cy="43307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12" charset="0"/>
                <a:hlinkClick r:id="rId2"/>
              </a:rPr>
              <a:t>info@arin.net</a:t>
            </a:r>
            <a:endParaRPr lang="en-US" smtClean="0">
              <a:latin typeface="Century Gothic" pitchFamily="-112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12" charset="0"/>
              </a:rPr>
              <a:t>ARIN-Discuss mailing list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12" charset="0"/>
              </a:rPr>
              <a:t>The ARIN Consultation and Suggestion Process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12" charset="0"/>
              </a:rPr>
              <a:t>Through Q&amp;A in ARIN Online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12" charset="0"/>
              </a:rPr>
              <a:t>ARIN’s gone social avenues</a:t>
            </a:r>
          </a:p>
          <a:p>
            <a:pPr eaLnBrk="1" hangingPunct="1">
              <a:spcAft>
                <a:spcPts val="600"/>
              </a:spcAft>
            </a:pPr>
            <a:endParaRPr lang="en-US" smtClean="0">
              <a:latin typeface="Century Gothic" pitchFamily="-11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27600" y="4699000"/>
            <a:ext cx="3937000" cy="1866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</a:rPr>
              <a:t>Get Ready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62138"/>
            <a:ext cx="3194050" cy="1366837"/>
          </a:xfrm>
          <a:noFill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1976438"/>
            <a:ext cx="2943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54000" y="61214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entury Gothic" pitchFamily="-112" charset="0"/>
              </a:rPr>
              <a:t>https://www.arin.net/participate/meetings/fellowship.html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50" y="3214688"/>
            <a:ext cx="1143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:\Documents and Settings\susanh\Local Settings\Temporary Internet Files\Content.Outlook\FKA2V6VP\logoTelu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68688"/>
            <a:ext cx="1952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telx_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775" y="3351213"/>
            <a:ext cx="194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fellowship_final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4300" y="5000625"/>
            <a:ext cx="3848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186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Member Services Department</vt:lpstr>
      <vt:lpstr>Composition</vt:lpstr>
      <vt:lpstr>Happy People</vt:lpstr>
      <vt:lpstr>You Are</vt:lpstr>
      <vt:lpstr>What’s Going On</vt:lpstr>
      <vt:lpstr>Lately</vt:lpstr>
      <vt:lpstr>Reach Out I'll Be There and It Takes Two</vt:lpstr>
      <vt:lpstr>Get Ready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sgordon</cp:lastModifiedBy>
  <cp:revision>69</cp:revision>
  <dcterms:created xsi:type="dcterms:W3CDTF">2009-10-15T12:48:04Z</dcterms:created>
  <dcterms:modified xsi:type="dcterms:W3CDTF">2009-11-03T15:33:22Z</dcterms:modified>
</cp:coreProperties>
</file>