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257" r:id="rId2"/>
    <p:sldId id="260" r:id="rId3"/>
    <p:sldId id="262" r:id="rId4"/>
    <p:sldId id="258" r:id="rId5"/>
    <p:sldId id="263" r:id="rId6"/>
    <p:sldId id="261" r:id="rId7"/>
    <p:sldId id="259" r:id="rId8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1131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7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Documents%20and%20Settings\marykl\My%20Documents\Employee%20Lists\arin%20vs%20us%20workforce.xlsx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C:\Documents%20and%20Settings\marykl\My%20Documents\Employee%20Lists\arin%20vs%20us%20workforce.xlsx" TargetMode="External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lrMapOvr bg1="lt1" tx1="dk1" bg2="lt2" tx2="dk2" accent1="accent1" accent2="accent2" accent3="accent3" accent4="accent4" accent5="accent5" accent6="accent6" hlink="hlink" folHlink="folHlink"/>
  <c:chart>
    <c:plotArea>
      <c:layout/>
      <c:pieChart>
        <c:varyColors val="1"/>
        <c:ser>
          <c:idx val="0"/>
          <c:order val="0"/>
          <c:dLbls>
            <c:dLbl>
              <c:idx val="0"/>
              <c:layout>
                <c:manualLayout>
                  <c:x val="4.9424680237652938E-3"/>
                  <c:y val="8.0353545476816754E-4"/>
                </c:manualLayout>
              </c:layout>
              <c:showVal val="1"/>
            </c:dLbl>
            <c:txPr>
              <a:bodyPr/>
              <a:lstStyle/>
              <a:p>
                <a:pPr>
                  <a:defRPr sz="2600" b="1">
                    <a:latin typeface="Century Gothic"/>
                    <a:cs typeface="Century Gothic"/>
                  </a:defRPr>
                </a:pPr>
                <a:endParaRPr lang="en-US"/>
              </a:p>
            </c:txPr>
            <c:showVal val="1"/>
            <c:showLeaderLines val="1"/>
          </c:dLbls>
          <c:cat>
            <c:strRef>
              <c:f>Sheet1!$A$6:$A$8</c:f>
              <c:strCache>
                <c:ptCount val="3"/>
                <c:pt idx="0">
                  <c:v>Millenials - Gen Y</c:v>
                </c:pt>
                <c:pt idx="1">
                  <c:v>Generation X</c:v>
                </c:pt>
                <c:pt idx="2">
                  <c:v>Baby Boomers</c:v>
                </c:pt>
              </c:strCache>
            </c:strRef>
          </c:cat>
          <c:val>
            <c:numRef>
              <c:f>Sheet1!$B$6:$B$8</c:f>
              <c:numCache>
                <c:formatCode>0%</c:formatCode>
                <c:ptCount val="3"/>
                <c:pt idx="0">
                  <c:v>0.16000000000000006</c:v>
                </c:pt>
                <c:pt idx="1">
                  <c:v>0.4300000000000001</c:v>
                </c:pt>
                <c:pt idx="2">
                  <c:v>0.41000000000000009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4209999633680413"/>
          <c:y val="0.75994561773274938"/>
          <c:w val="0.49412774851071301"/>
          <c:h val="0.1743631443721641"/>
        </c:manualLayout>
      </c:layout>
      <c:txPr>
        <a:bodyPr/>
        <a:lstStyle/>
        <a:p>
          <a:pPr>
            <a:defRPr sz="1500" b="1">
              <a:latin typeface="Century Gothic"/>
              <a:cs typeface="Century Gothic"/>
            </a:defRPr>
          </a:pPr>
          <a:endParaRPr lang="en-US"/>
        </a:p>
      </c:txPr>
    </c:legend>
    <c:plotVisOnly val="1"/>
  </c:chart>
  <c:externalData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lrMapOvr bg1="lt1" tx1="dk1" bg2="lt2" tx2="dk2" accent1="accent1" accent2="accent2" accent3="accent3" accent4="accent4" accent5="accent5" accent6="accent6" hlink="hlink" folHlink="folHlink"/>
  <c:chart>
    <c:plotArea>
      <c:layout/>
      <c:pieChart>
        <c:varyColors val="1"/>
        <c:ser>
          <c:idx val="1"/>
          <c:order val="1"/>
          <c:dLbls>
            <c:txPr>
              <a:bodyPr/>
              <a:lstStyle/>
              <a:p>
                <a:pPr>
                  <a:defRPr sz="2600" b="1">
                    <a:latin typeface="Century Gothic"/>
                    <a:cs typeface="Century Gothic"/>
                  </a:defRPr>
                </a:pPr>
                <a:endParaRPr lang="en-US"/>
              </a:p>
            </c:txPr>
            <c:showVal val="1"/>
            <c:showLeaderLines val="1"/>
          </c:dLbls>
          <c:cat>
            <c:strRef>
              <c:f>Sheet1!$D$6:$D$8</c:f>
              <c:strCache>
                <c:ptCount val="3"/>
                <c:pt idx="0">
                  <c:v>Millenials - Gen Y</c:v>
                </c:pt>
                <c:pt idx="1">
                  <c:v>Generation X</c:v>
                </c:pt>
                <c:pt idx="2">
                  <c:v>Baby Boomers</c:v>
                </c:pt>
              </c:strCache>
            </c:strRef>
          </c:cat>
          <c:val>
            <c:numRef>
              <c:f>Sheet1!$E$6:$E$8</c:f>
              <c:numCache>
                <c:formatCode>0%</c:formatCode>
                <c:ptCount val="3"/>
                <c:pt idx="0">
                  <c:v>0.22</c:v>
                </c:pt>
                <c:pt idx="1">
                  <c:v>0.3000000000000001</c:v>
                </c:pt>
                <c:pt idx="2">
                  <c:v>0.48000000000000009</c:v>
                </c:pt>
              </c:numCache>
            </c:numRef>
          </c:val>
        </c:ser>
        <c:ser>
          <c:idx val="0"/>
          <c:order val="0"/>
          <c:dLbls>
            <c:showVal val="1"/>
            <c:showLeaderLines val="1"/>
          </c:dLbls>
          <c:cat>
            <c:strRef>
              <c:f>Sheet1!$A$6:$A$8</c:f>
              <c:strCache>
                <c:ptCount val="3"/>
                <c:pt idx="0">
                  <c:v>Millenials - Gen Y</c:v>
                </c:pt>
                <c:pt idx="1">
                  <c:v>Generation X</c:v>
                </c:pt>
                <c:pt idx="2">
                  <c:v>Baby Boomers</c:v>
                </c:pt>
              </c:strCache>
            </c:strRef>
          </c:cat>
          <c:val>
            <c:numRef>
              <c:f>Sheet1!$B$6:$B$8</c:f>
              <c:numCache>
                <c:formatCode>0%</c:formatCode>
                <c:ptCount val="3"/>
                <c:pt idx="0">
                  <c:v>0.16</c:v>
                </c:pt>
                <c:pt idx="1">
                  <c:v>0.4300000000000001</c:v>
                </c:pt>
                <c:pt idx="2">
                  <c:v>0.41000000000000009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455791329304575"/>
          <c:y val="0.76637390137089523"/>
          <c:w val="0.54106648687767078"/>
          <c:h val="0.1743631443721641"/>
        </c:manualLayout>
      </c:layout>
      <c:txPr>
        <a:bodyPr/>
        <a:lstStyle/>
        <a:p>
          <a:pPr>
            <a:defRPr sz="1500" b="1">
              <a:latin typeface="Century Gothic"/>
              <a:cs typeface="Century Gothic"/>
            </a:defRPr>
          </a:pPr>
          <a:endParaRPr lang="en-US"/>
        </a:p>
      </c:txPr>
    </c:legend>
    <c:plotVisOnly val="1"/>
  </c:chart>
  <c:externalData r:id="rId2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09D1DA5-2E0A-463C-BA7F-C65EDF0ADDE4}" type="datetime1">
              <a:rPr lang="en-US"/>
              <a:pPr/>
              <a:t>11/3/2009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E53C255-DFA3-40E4-A52F-7D20B740EE3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2" charset="-128"/>
        <a:cs typeface="ＭＳ Ｐゴシック" pitchFamily="-112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2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2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2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2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81CE20B-B284-42F5-8024-10F2384729E4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C744F9D-460A-43CC-BFAF-CA44A1A9A48C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dearborn_ppt3.wmf"/>
          <p:cNvPicPr>
            <a:picLocks noChangeAspect="1"/>
          </p:cNvPicPr>
          <p:nvPr userDrawn="1"/>
        </p:nvPicPr>
        <p:blipFill>
          <a:blip r:embed="rId2"/>
          <a:srcRect l="555" r="1312"/>
          <a:stretch>
            <a:fillRect/>
          </a:stretch>
        </p:blipFill>
        <p:spPr bwMode="auto">
          <a:xfrm>
            <a:off x="0" y="0"/>
            <a:ext cx="9144000" cy="686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5300" y="622300"/>
            <a:ext cx="8153400" cy="1003300"/>
          </a:xfrm>
        </p:spPr>
        <p:txBody>
          <a:bodyPr>
            <a:noAutofit/>
          </a:bodyPr>
          <a:lstStyle>
            <a:lvl1pPr algn="l">
              <a:defRPr sz="5500" b="1" i="0">
                <a:solidFill>
                  <a:schemeClr val="bg1"/>
                </a:solidFill>
                <a:latin typeface="Century Gothic"/>
                <a:cs typeface="Century Gothic"/>
              </a:defRPr>
            </a:lvl1pPr>
          </a:lstStyle>
          <a:p>
            <a:r>
              <a:rPr lang="en-US" dirty="0" smtClean="0"/>
              <a:t>Click to edit Master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5300" y="1917700"/>
            <a:ext cx="6400800" cy="698500"/>
          </a:xfrm>
        </p:spPr>
        <p:txBody>
          <a:bodyPr/>
          <a:lstStyle>
            <a:lvl1pPr marL="0" indent="0" algn="l">
              <a:buNone/>
              <a:defRPr b="1" i="1">
                <a:solidFill>
                  <a:srgbClr val="000000"/>
                </a:solidFill>
                <a:latin typeface="Century Gothic"/>
                <a:cs typeface="Century Gothic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3438"/>
            <a:ext cx="8229600" cy="1143000"/>
          </a:xfrm>
        </p:spPr>
        <p:txBody>
          <a:bodyPr/>
          <a:lstStyle>
            <a:lvl1pPr algn="l">
              <a:defRPr b="1" i="0">
                <a:latin typeface="Century Gothic"/>
                <a:cs typeface="Century Gothic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59001"/>
            <a:ext cx="8229600" cy="4330700"/>
          </a:xfrm>
        </p:spPr>
        <p:txBody>
          <a:bodyPr/>
          <a:lstStyle>
            <a:lvl1pPr>
              <a:defRPr b="1" i="0">
                <a:latin typeface="Century Gothic"/>
                <a:cs typeface="Century Gothic"/>
              </a:defRPr>
            </a:lvl1pPr>
            <a:lvl2pPr>
              <a:defRPr b="1" i="0">
                <a:latin typeface="Century Gothic"/>
                <a:cs typeface="Century Gothic"/>
              </a:defRPr>
            </a:lvl2pPr>
            <a:lvl3pPr>
              <a:defRPr b="1" i="0">
                <a:latin typeface="Century Gothic"/>
                <a:cs typeface="Century Gothic"/>
              </a:defRPr>
            </a:lvl3pPr>
            <a:lvl4pPr>
              <a:defRPr b="1" i="0">
                <a:latin typeface="Century Gothic"/>
                <a:cs typeface="Century Gothic"/>
              </a:defRPr>
            </a:lvl4pPr>
            <a:lvl5pPr>
              <a:defRPr b="1" i="0">
                <a:latin typeface="Century Gothic"/>
                <a:cs typeface="Century Gothic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i="0" cap="all">
                <a:latin typeface="Century Gothic"/>
                <a:cs typeface="Century Gothic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46138"/>
            <a:ext cx="8229600" cy="1143000"/>
          </a:xfrm>
        </p:spPr>
        <p:txBody>
          <a:bodyPr/>
          <a:lstStyle>
            <a:lvl1pPr>
              <a:defRPr b="1" i="0">
                <a:latin typeface="Century Gothic"/>
                <a:cs typeface="Century Gothic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171700"/>
            <a:ext cx="4038600" cy="4525963"/>
          </a:xfrm>
        </p:spPr>
        <p:txBody>
          <a:bodyPr/>
          <a:lstStyle>
            <a:lvl1pPr>
              <a:defRPr sz="2800" b="1" i="0">
                <a:latin typeface="Century Gothic"/>
                <a:cs typeface="Century Gothic"/>
              </a:defRPr>
            </a:lvl1pPr>
            <a:lvl2pPr>
              <a:defRPr sz="2400" b="1" i="0">
                <a:latin typeface="Century Gothic"/>
                <a:cs typeface="Century Gothic"/>
              </a:defRPr>
            </a:lvl2pPr>
            <a:lvl3pPr>
              <a:defRPr sz="2000" b="1" i="0">
                <a:latin typeface="Century Gothic"/>
                <a:cs typeface="Century Gothic"/>
              </a:defRPr>
            </a:lvl3pPr>
            <a:lvl4pPr>
              <a:defRPr sz="1800" b="1" i="0">
                <a:latin typeface="Century Gothic"/>
                <a:cs typeface="Century Gothic"/>
              </a:defRPr>
            </a:lvl4pPr>
            <a:lvl5pPr>
              <a:defRPr sz="1800" b="1" i="0">
                <a:latin typeface="Century Gothic"/>
                <a:cs typeface="Century Gothic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171700"/>
            <a:ext cx="4038600" cy="4525963"/>
          </a:xfrm>
        </p:spPr>
        <p:txBody>
          <a:bodyPr/>
          <a:lstStyle>
            <a:lvl1pPr>
              <a:defRPr sz="2800" b="1" i="0">
                <a:latin typeface="Century Gothic"/>
                <a:cs typeface="Century Gothic"/>
              </a:defRPr>
            </a:lvl1pPr>
            <a:lvl2pPr>
              <a:defRPr sz="2400" b="1" i="0">
                <a:latin typeface="Century Gothic"/>
                <a:cs typeface="Century Gothic"/>
              </a:defRPr>
            </a:lvl2pPr>
            <a:lvl3pPr>
              <a:defRPr sz="2000" b="1" i="0">
                <a:latin typeface="Century Gothic"/>
                <a:cs typeface="Century Gothic"/>
              </a:defRPr>
            </a:lvl3pPr>
            <a:lvl4pPr>
              <a:defRPr sz="1800" b="1" i="0">
                <a:latin typeface="Century Gothic"/>
                <a:cs typeface="Century Gothic"/>
              </a:defRPr>
            </a:lvl4pPr>
            <a:lvl5pPr>
              <a:defRPr sz="1800" b="1" i="0">
                <a:latin typeface="Century Gothic"/>
                <a:cs typeface="Century Gothic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46138"/>
            <a:ext cx="8229600" cy="1143000"/>
          </a:xfrm>
        </p:spPr>
        <p:txBody>
          <a:bodyPr/>
          <a:lstStyle>
            <a:lvl1pPr>
              <a:defRPr b="1" i="0">
                <a:latin typeface="Century Gothic"/>
                <a:cs typeface="Century Gothic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106613"/>
            <a:ext cx="4040188" cy="639762"/>
          </a:xfrm>
        </p:spPr>
        <p:txBody>
          <a:bodyPr anchor="b"/>
          <a:lstStyle>
            <a:lvl1pPr marL="0" indent="0">
              <a:buNone/>
              <a:defRPr sz="2400" b="1" i="0">
                <a:latin typeface="Century Gothic"/>
                <a:cs typeface="Century Gothic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746375"/>
            <a:ext cx="4040188" cy="3951288"/>
          </a:xfrm>
        </p:spPr>
        <p:txBody>
          <a:bodyPr/>
          <a:lstStyle>
            <a:lvl1pPr>
              <a:defRPr sz="2400" b="1" i="0">
                <a:latin typeface="Century Gothic"/>
                <a:cs typeface="Century Gothic"/>
              </a:defRPr>
            </a:lvl1pPr>
            <a:lvl2pPr>
              <a:defRPr sz="2000" b="1" i="0">
                <a:latin typeface="Century Gothic"/>
                <a:cs typeface="Century Gothic"/>
              </a:defRPr>
            </a:lvl2pPr>
            <a:lvl3pPr>
              <a:defRPr sz="1800" b="1" i="0">
                <a:latin typeface="Century Gothic"/>
                <a:cs typeface="Century Gothic"/>
              </a:defRPr>
            </a:lvl3pPr>
            <a:lvl4pPr>
              <a:defRPr sz="1600" b="1" i="0">
                <a:latin typeface="Century Gothic"/>
                <a:cs typeface="Century Gothic"/>
              </a:defRPr>
            </a:lvl4pPr>
            <a:lvl5pPr>
              <a:defRPr sz="1600" b="1" i="0">
                <a:latin typeface="Century Gothic"/>
                <a:cs typeface="Century Gothic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2106613"/>
            <a:ext cx="4041775" cy="639762"/>
          </a:xfrm>
        </p:spPr>
        <p:txBody>
          <a:bodyPr anchor="b"/>
          <a:lstStyle>
            <a:lvl1pPr marL="0" indent="0">
              <a:buNone/>
              <a:defRPr sz="2400" b="1" i="0">
                <a:latin typeface="Century Gothic"/>
                <a:cs typeface="Century Gothic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746375"/>
            <a:ext cx="4041775" cy="3951288"/>
          </a:xfrm>
        </p:spPr>
        <p:txBody>
          <a:bodyPr/>
          <a:lstStyle>
            <a:lvl1pPr>
              <a:defRPr sz="2400" b="1" i="0">
                <a:latin typeface="Century Gothic"/>
                <a:cs typeface="Century Gothic"/>
              </a:defRPr>
            </a:lvl1pPr>
            <a:lvl2pPr>
              <a:defRPr sz="2000" b="1" i="0">
                <a:latin typeface="Century Gothic"/>
                <a:cs typeface="Century Gothic"/>
              </a:defRPr>
            </a:lvl2pPr>
            <a:lvl3pPr>
              <a:defRPr sz="1800" b="1" i="0">
                <a:latin typeface="Century Gothic"/>
                <a:cs typeface="Century Gothic"/>
              </a:defRPr>
            </a:lvl3pPr>
            <a:lvl4pPr>
              <a:defRPr sz="1600" b="1" i="0">
                <a:latin typeface="Century Gothic"/>
                <a:cs typeface="Century Gothic"/>
              </a:defRPr>
            </a:lvl4pPr>
            <a:lvl5pPr>
              <a:defRPr sz="1600" b="1" i="0">
                <a:latin typeface="Century Gothic"/>
                <a:cs typeface="Century Gothic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46138"/>
            <a:ext cx="8229600" cy="1143000"/>
          </a:xfrm>
        </p:spPr>
        <p:txBody>
          <a:bodyPr/>
          <a:lstStyle>
            <a:lvl1pPr algn="l">
              <a:defRPr b="1" i="0">
                <a:latin typeface="Century Gothic"/>
                <a:cs typeface="Century Gothic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04887"/>
            <a:ext cx="3008313" cy="1162050"/>
          </a:xfrm>
        </p:spPr>
        <p:txBody>
          <a:bodyPr anchor="b"/>
          <a:lstStyle>
            <a:lvl1pPr algn="l">
              <a:defRPr sz="2000" b="1" i="0">
                <a:latin typeface="Century Gothic"/>
                <a:cs typeface="Century Gothic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004887"/>
            <a:ext cx="5111750" cy="5853113"/>
          </a:xfrm>
        </p:spPr>
        <p:txBody>
          <a:bodyPr/>
          <a:lstStyle>
            <a:lvl1pPr>
              <a:defRPr sz="3200" b="1" i="0">
                <a:latin typeface="Century Gothic"/>
                <a:cs typeface="Century Gothic"/>
              </a:defRPr>
            </a:lvl1pPr>
            <a:lvl2pPr>
              <a:defRPr sz="2800" b="1" i="0">
                <a:latin typeface="Century Gothic"/>
                <a:cs typeface="Century Gothic"/>
              </a:defRPr>
            </a:lvl2pPr>
            <a:lvl3pPr>
              <a:defRPr sz="2400" b="1" i="0">
                <a:latin typeface="Century Gothic"/>
                <a:cs typeface="Century Gothic"/>
              </a:defRPr>
            </a:lvl3pPr>
            <a:lvl4pPr>
              <a:defRPr sz="2000" b="1" i="0">
                <a:latin typeface="Century Gothic"/>
                <a:cs typeface="Century Gothic"/>
              </a:defRPr>
            </a:lvl4pPr>
            <a:lvl5pPr>
              <a:defRPr sz="2000" b="1" i="0">
                <a:latin typeface="Century Gothic"/>
                <a:cs typeface="Century Gothic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66937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5194300"/>
            <a:ext cx="5486400" cy="566738"/>
          </a:xfrm>
        </p:spPr>
        <p:txBody>
          <a:bodyPr anchor="b"/>
          <a:lstStyle>
            <a:lvl1pPr algn="l">
              <a:defRPr sz="2000" b="1" i="0">
                <a:latin typeface="Century Gothic"/>
                <a:cs typeface="Century Gothic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0064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 b="1" i="0">
                <a:latin typeface="Century Gothic"/>
                <a:cs typeface="Century Gothic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761038"/>
            <a:ext cx="5486400" cy="804862"/>
          </a:xfrm>
        </p:spPr>
        <p:txBody>
          <a:bodyPr/>
          <a:lstStyle>
            <a:lvl1pPr marL="0" indent="0">
              <a:buNone/>
              <a:defRPr sz="1400" b="1" i="0">
                <a:latin typeface="Century Gothic"/>
                <a:cs typeface="Century Gothic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wmf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-112" charset="0"/>
              </a:defRPr>
            </a:lvl1pPr>
          </a:lstStyle>
          <a:p>
            <a:fld id="{FE0D7D85-2AEC-45B6-8977-4306644C7ED1}" type="datetime1">
              <a:rPr lang="en-US"/>
              <a:pPr/>
              <a:t>11/3/2009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-112" charset="0"/>
              </a:defRPr>
            </a:lvl1pPr>
          </a:lstStyle>
          <a:p>
            <a:fld id="{E8232AFA-1895-4336-B8E3-D0870724C431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1031" name="Picture 6" descr="dearborn_ppt2.wmf"/>
          <p:cNvPicPr>
            <a:picLocks noChangeAspect="1"/>
          </p:cNvPicPr>
          <p:nvPr userDrawn="1"/>
        </p:nvPicPr>
        <p:blipFill>
          <a:blip r:embed="rId11"/>
          <a:srcRect/>
          <a:stretch>
            <a:fillRect/>
          </a:stretch>
        </p:blipFill>
        <p:spPr bwMode="auto">
          <a:xfrm>
            <a:off x="0" y="-1588"/>
            <a:ext cx="9144000" cy="6759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5" r:id="rId1"/>
    <p:sldLayoutId id="2147483776" r:id="rId2"/>
    <p:sldLayoutId id="2147483777" r:id="rId3"/>
    <p:sldLayoutId id="2147483778" r:id="rId4"/>
    <p:sldLayoutId id="2147483779" r:id="rId5"/>
    <p:sldLayoutId id="2147483780" r:id="rId6"/>
    <p:sldLayoutId id="2147483781" r:id="rId7"/>
    <p:sldLayoutId id="2147483782" r:id="rId8"/>
    <p:sldLayoutId id="2147483783" r:id="rId9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-112" charset="-128"/>
          <a:cs typeface="ＭＳ Ｐゴシック" pitchFamily="-112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-112" charset="-128"/>
          <a:cs typeface="ＭＳ Ｐゴシック" pitchFamily="-112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-112" charset="-128"/>
          <a:cs typeface="ＭＳ Ｐゴシック" pitchFamily="-112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-112" charset="-128"/>
          <a:cs typeface="ＭＳ Ｐゴシック" pitchFamily="-112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-112" charset="-128"/>
          <a:cs typeface="ＭＳ Ｐゴシック" pitchFamily="-112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pitchFamily="-112" charset="-128"/>
          <a:cs typeface="ＭＳ Ｐゴシック" pitchFamily="-112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pitchFamily="-112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pitchFamily="-112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pitchFamily="-112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pitchFamily="-112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1.pn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6"/>
          <p:cNvSpPr>
            <a:spLocks noGrp="1"/>
          </p:cNvSpPr>
          <p:nvPr>
            <p:ph type="ctrTitle"/>
          </p:nvPr>
        </p:nvSpPr>
        <p:spPr>
          <a:xfrm>
            <a:off x="431800" y="984250"/>
            <a:ext cx="8369300" cy="1003300"/>
          </a:xfrm>
        </p:spPr>
        <p:txBody>
          <a:bodyPr/>
          <a:lstStyle/>
          <a:p>
            <a:pPr eaLnBrk="1" hangingPunct="1"/>
            <a:r>
              <a:rPr lang="en-US" sz="6200" smtClean="0">
                <a:latin typeface="Century Gothic" pitchFamily="-112" charset="0"/>
              </a:rPr>
              <a:t>Human Resources &amp; Administration</a:t>
            </a:r>
          </a:p>
        </p:txBody>
      </p:sp>
      <p:sp>
        <p:nvSpPr>
          <p:cNvPr id="12291" name="Subtitle 7"/>
          <p:cNvSpPr>
            <a:spLocks noGrp="1"/>
          </p:cNvSpPr>
          <p:nvPr>
            <p:ph type="subTitle" idx="1"/>
          </p:nvPr>
        </p:nvSpPr>
        <p:spPr>
          <a:xfrm>
            <a:off x="292100" y="5143500"/>
            <a:ext cx="6400800" cy="698500"/>
          </a:xfrm>
        </p:spPr>
        <p:txBody>
          <a:bodyPr/>
          <a:lstStyle/>
          <a:p>
            <a:pPr eaLnBrk="1" hangingPunct="1"/>
            <a:r>
              <a:rPr lang="en-US" smtClean="0">
                <a:latin typeface="Century Gothic" pitchFamily="-112" charset="0"/>
              </a:rPr>
              <a:t>Mary K. Lee, Director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2"/>
          <p:cNvSpPr>
            <a:spLocks noGrp="1"/>
          </p:cNvSpPr>
          <p:nvPr>
            <p:ph idx="1"/>
          </p:nvPr>
        </p:nvSpPr>
        <p:spPr>
          <a:xfrm>
            <a:off x="457200" y="1333500"/>
            <a:ext cx="8229600" cy="4330700"/>
          </a:xfrm>
        </p:spPr>
        <p:txBody>
          <a:bodyPr/>
          <a:lstStyle/>
          <a:p>
            <a:pPr>
              <a:spcAft>
                <a:spcPts val="3000"/>
              </a:spcAft>
            </a:pPr>
            <a:r>
              <a:rPr lang="en-US" sz="4400" smtClean="0">
                <a:latin typeface="Century Gothic" pitchFamily="-112" charset="0"/>
              </a:rPr>
              <a:t>Department Update</a:t>
            </a:r>
          </a:p>
          <a:p>
            <a:pPr>
              <a:spcAft>
                <a:spcPts val="3000"/>
              </a:spcAft>
            </a:pPr>
            <a:r>
              <a:rPr lang="en-US" sz="4400" smtClean="0">
                <a:latin typeface="Century Gothic" pitchFamily="-112" charset="0"/>
              </a:rPr>
              <a:t>HR/Admin Radar</a:t>
            </a:r>
          </a:p>
          <a:p>
            <a:pPr>
              <a:spcAft>
                <a:spcPts val="3000"/>
              </a:spcAft>
            </a:pPr>
            <a:r>
              <a:rPr lang="en-US" sz="4400" smtClean="0">
                <a:latin typeface="Century Gothic" pitchFamily="-112" charset="0"/>
              </a:rPr>
              <a:t>Michigan Shout Out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457200" y="1079500"/>
            <a:ext cx="8229600" cy="1143000"/>
          </a:xfrm>
        </p:spPr>
        <p:txBody>
          <a:bodyPr/>
          <a:lstStyle/>
          <a:p>
            <a:r>
              <a:rPr lang="en-US" smtClean="0">
                <a:latin typeface="Century Gothic" pitchFamily="-112" charset="0"/>
              </a:rPr>
              <a:t>Department Update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352800"/>
          </a:xfrm>
        </p:spPr>
        <p:txBody>
          <a:bodyPr/>
          <a:lstStyle/>
          <a:p>
            <a:pPr>
              <a:spcAft>
                <a:spcPts val="2400"/>
              </a:spcAft>
            </a:pPr>
            <a:r>
              <a:rPr lang="en-US" sz="3600" smtClean="0">
                <a:latin typeface="Century Gothic" pitchFamily="-112" charset="0"/>
              </a:rPr>
              <a:t>Who are we?</a:t>
            </a:r>
          </a:p>
          <a:p>
            <a:pPr>
              <a:spcAft>
                <a:spcPts val="2400"/>
              </a:spcAft>
            </a:pPr>
            <a:r>
              <a:rPr lang="en-US" sz="3600" smtClean="0">
                <a:latin typeface="Century Gothic" pitchFamily="-112" charset="0"/>
              </a:rPr>
              <a:t>What do we do?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4645025" y="3378200"/>
            <a:ext cx="4194175" cy="31877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638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Century Gothic" pitchFamily="-112" charset="0"/>
              </a:rPr>
              <a:t>HR/Admin Radar</a:t>
            </a:r>
          </a:p>
        </p:txBody>
      </p:sp>
      <p:pic>
        <p:nvPicPr>
          <p:cNvPr id="4" name="Content Placeholder 3" descr="Personnel File.pn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904875" y="2493963"/>
            <a:ext cx="2743200" cy="2743200"/>
          </a:xfrm>
        </p:spPr>
      </p:pic>
      <p:pic>
        <p:nvPicPr>
          <p:cNvPr id="5" name="Picture 4" descr="signing contract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59288" y="2786063"/>
            <a:ext cx="3978275" cy="2651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employee review 2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27575" y="2401888"/>
            <a:ext cx="3071813" cy="283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employee review.jp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171575" y="2493963"/>
            <a:ext cx="2476500" cy="294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 descr="numbers.jpg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470150" y="2320925"/>
            <a:ext cx="3810000" cy="247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645025" y="3378200"/>
            <a:ext cx="4194175" cy="31877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7411" name="Title 1"/>
          <p:cNvSpPr>
            <a:spLocks noGrp="1"/>
          </p:cNvSpPr>
          <p:nvPr>
            <p:ph type="title"/>
          </p:nvPr>
        </p:nvSpPr>
        <p:spPr>
          <a:xfrm>
            <a:off x="457200" y="909638"/>
            <a:ext cx="8229600" cy="1143000"/>
          </a:xfrm>
        </p:spPr>
        <p:txBody>
          <a:bodyPr/>
          <a:lstStyle/>
          <a:p>
            <a:pPr algn="l"/>
            <a:r>
              <a:rPr lang="en-US" smtClean="0">
                <a:latin typeface="Century Gothic" pitchFamily="-112" charset="0"/>
              </a:rPr>
              <a:t>ARIN Demographics</a:t>
            </a:r>
          </a:p>
        </p:txBody>
      </p:sp>
      <p:sp>
        <p:nvSpPr>
          <p:cNvPr id="17412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>
                <a:latin typeface="Century Gothic" pitchFamily="-112" charset="0"/>
              </a:rPr>
              <a:t>ARIN Workforce	</a:t>
            </a:r>
          </a:p>
        </p:txBody>
      </p:sp>
      <p:sp>
        <p:nvSpPr>
          <p:cNvPr id="17413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mtClean="0">
                <a:latin typeface="Century Gothic" pitchFamily="-112" charset="0"/>
              </a:rPr>
              <a:t>United States Workforce</a:t>
            </a: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half" idx="2"/>
          </p:nvPr>
        </p:nvGraphicFramePr>
        <p:xfrm>
          <a:off x="457200" y="2289175"/>
          <a:ext cx="4040188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Content Placeholder 9"/>
          <p:cNvGraphicFramePr>
            <a:graphicFrameLocks noGrp="1"/>
          </p:cNvGraphicFramePr>
          <p:nvPr>
            <p:ph sz="quarter" idx="4"/>
          </p:nvPr>
        </p:nvGraphicFramePr>
        <p:xfrm>
          <a:off x="4645025" y="2289175"/>
          <a:ext cx="4041775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4645025" y="3378200"/>
            <a:ext cx="4194175" cy="31877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18439" name="Picture 7" descr="10420Ford_Mustang_19662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91100" y="1989138"/>
            <a:ext cx="2870200" cy="215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Century Gothic" pitchFamily="-112" charset="0"/>
              </a:rPr>
              <a:t>Michigan Shout Out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154238"/>
            <a:ext cx="4038600" cy="873125"/>
          </a:xfrm>
        </p:spPr>
        <p:txBody>
          <a:bodyPr/>
          <a:lstStyle/>
          <a:p>
            <a:pPr>
              <a:buFont typeface="Arial" charset="0"/>
              <a:buNone/>
            </a:pPr>
            <a:endParaRPr lang="en-US" smtClean="0">
              <a:latin typeface="Century Gothic" pitchFamily="-112" charset="0"/>
            </a:endParaRPr>
          </a:p>
          <a:p>
            <a:r>
              <a:rPr lang="en-US" smtClean="0">
                <a:latin typeface="Century Gothic" pitchFamily="-112" charset="0"/>
              </a:rPr>
              <a:t>Lived in or visited Michigan</a:t>
            </a:r>
          </a:p>
        </p:txBody>
      </p:sp>
      <p:pic>
        <p:nvPicPr>
          <p:cNvPr id="18438" name="Picture 5" descr="1969 ltd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495800" y="4471988"/>
            <a:ext cx="3857625" cy="194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40" name="Picture 8" descr="nfl_lions_600.jp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73100" y="2474913"/>
            <a:ext cx="3152775" cy="315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41" name="Picture 9" descr="detroit red wings logo.gif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991100" y="1855788"/>
            <a:ext cx="3084513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457200" y="4051300"/>
            <a:ext cx="4038600" cy="139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 typeface="Arial" charset="0"/>
              <a:buNone/>
            </a:pPr>
            <a:endParaRPr lang="en-US" sz="2800" b="1">
              <a:latin typeface="Century Gothic" pitchFamily="-112" charset="0"/>
            </a:endParaRPr>
          </a:p>
          <a:p>
            <a:pPr marL="342900" indent="-342900" eaLnBrk="0" hangingPunct="0">
              <a:spcBef>
                <a:spcPct val="20000"/>
              </a:spcBef>
              <a:buFont typeface="Arial" charset="0"/>
              <a:buChar char="•"/>
            </a:pPr>
            <a:r>
              <a:rPr lang="en-US" sz="2800" b="1">
                <a:latin typeface="Century Gothic" pitchFamily="-112" charset="0"/>
              </a:rPr>
              <a:t>Fords we have owned</a:t>
            </a:r>
          </a:p>
        </p:txBody>
      </p:sp>
      <p:sp>
        <p:nvSpPr>
          <p:cNvPr id="11" name="Content Placeholder 3"/>
          <p:cNvSpPr txBox="1">
            <a:spLocks/>
          </p:cNvSpPr>
          <p:nvPr/>
        </p:nvSpPr>
        <p:spPr bwMode="auto">
          <a:xfrm>
            <a:off x="4645025" y="2128838"/>
            <a:ext cx="4038600" cy="120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 typeface="Arial" charset="0"/>
              <a:buChar char="•"/>
            </a:pPr>
            <a:endParaRPr lang="en-US" sz="2800" b="1">
              <a:latin typeface="Century Gothic" pitchFamily="-112" charset="0"/>
            </a:endParaRPr>
          </a:p>
          <a:p>
            <a:pPr marL="342900" indent="-342900" eaLnBrk="0" hangingPunct="0">
              <a:spcBef>
                <a:spcPct val="20000"/>
              </a:spcBef>
              <a:buFont typeface="Arial" charset="0"/>
              <a:buChar char="•"/>
            </a:pPr>
            <a:r>
              <a:rPr lang="en-US" sz="2800" b="1">
                <a:latin typeface="Century Gothic" pitchFamily="-112" charset="0"/>
              </a:rPr>
              <a:t>Songs we’ve heard</a:t>
            </a:r>
          </a:p>
        </p:txBody>
      </p:sp>
      <p:sp>
        <p:nvSpPr>
          <p:cNvPr id="18437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4141788"/>
            <a:ext cx="4038600" cy="1206500"/>
          </a:xfrm>
        </p:spPr>
        <p:txBody>
          <a:bodyPr/>
          <a:lstStyle/>
          <a:p>
            <a:endParaRPr lang="en-US" smtClean="0">
              <a:latin typeface="Century Gothic" pitchFamily="-112" charset="0"/>
            </a:endParaRPr>
          </a:p>
          <a:p>
            <a:r>
              <a:rPr lang="en-US" smtClean="0">
                <a:latin typeface="Century Gothic" pitchFamily="-112" charset="0"/>
              </a:rPr>
              <a:t>Sports teams we like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/>
      <p:bldP spid="15363" grpId="1" build="p"/>
      <p:bldP spid="10" grpId="0"/>
      <p:bldP spid="10" grpId="1"/>
      <p:bldP spid="11" grpId="0"/>
      <p:bldP spid="11" grpId="1"/>
      <p:bldP spid="18437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850900" y="2743200"/>
            <a:ext cx="7404100" cy="1009650"/>
          </a:xfrm>
        </p:spPr>
        <p:txBody>
          <a:bodyPr/>
          <a:lstStyle/>
          <a:p>
            <a:pPr algn="ctr"/>
            <a:r>
              <a:rPr lang="en-US" sz="9200" smtClean="0">
                <a:latin typeface="Century Gothic" pitchFamily="-112" charset="0"/>
              </a:rPr>
              <a:t>Thank You!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747</TotalTime>
  <Words>63</Words>
  <Application>Microsoft Office PowerPoint</Application>
  <PresentationFormat>On-screen Show (4:3)</PresentationFormat>
  <Paragraphs>25</Paragraphs>
  <Slides>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Human Resources &amp; Administration</vt:lpstr>
      <vt:lpstr>Slide 2</vt:lpstr>
      <vt:lpstr>Department Update</vt:lpstr>
      <vt:lpstr>HR/Admin Radar</vt:lpstr>
      <vt:lpstr>ARIN Demographics</vt:lpstr>
      <vt:lpstr>Michigan Shout Out</vt:lpstr>
      <vt:lpstr>Thank You!</vt:lpstr>
    </vt:vector>
  </TitlesOfParts>
  <Company>ARIN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Lawson Parker</dc:creator>
  <cp:lastModifiedBy>sgordon</cp:lastModifiedBy>
  <cp:revision>70</cp:revision>
  <dcterms:created xsi:type="dcterms:W3CDTF">2009-10-09T19:10:19Z</dcterms:created>
  <dcterms:modified xsi:type="dcterms:W3CDTF">2009-11-03T15:32:39Z</dcterms:modified>
</cp:coreProperties>
</file>