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1" r:id="rId2"/>
    <p:sldId id="267" r:id="rId3"/>
    <p:sldId id="271" r:id="rId4"/>
    <p:sldId id="287" r:id="rId5"/>
    <p:sldId id="286" r:id="rId6"/>
    <p:sldId id="274" r:id="rId7"/>
    <p:sldId id="275" r:id="rId8"/>
    <p:sldId id="277" r:id="rId9"/>
    <p:sldId id="278" r:id="rId10"/>
    <p:sldId id="279" r:id="rId11"/>
    <p:sldId id="284" r:id="rId12"/>
    <p:sldId id="280" r:id="rId13"/>
    <p:sldId id="268" r:id="rId14"/>
    <p:sldId id="269" r:id="rId15"/>
    <p:sldId id="270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MvxlmZhX44NfZiLs29s3zw" hashData="uv44HOG53ZhjK+rmLvdzD39P/VE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D9"/>
    <a:srgbClr val="617D89"/>
    <a:srgbClr val="6B2824"/>
    <a:srgbClr val="CAC18C"/>
    <a:srgbClr val="8F6435"/>
    <a:srgbClr val="5D2D27"/>
    <a:srgbClr val="992472"/>
    <a:srgbClr val="9E397E"/>
    <a:srgbClr val="C1BE24"/>
    <a:srgbClr val="009EC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IPv4 Renewal Revenue</c:v>
                </c:pt>
              </c:strCache>
            </c:strRef>
          </c:tx>
          <c:explosion val="1"/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cat>
            <c:strRef>
              <c:f>Sheet1!$A$2:$A$6</c:f>
              <c:strCache>
                <c:ptCount val="5"/>
                <c:pt idx="0">
                  <c:v>Xsm</c:v>
                </c:pt>
                <c:pt idx="1">
                  <c:v>Sm</c:v>
                </c:pt>
                <c:pt idx="2">
                  <c:v>Med</c:v>
                </c:pt>
                <c:pt idx="3">
                  <c:v>Lg</c:v>
                </c:pt>
                <c:pt idx="4">
                  <c:v>X- Large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0.55700000000000005</c:v>
                </c:pt>
                <c:pt idx="1">
                  <c:v>3.4239999999999999</c:v>
                </c:pt>
                <c:pt idx="2">
                  <c:v>2.3989999999999987</c:v>
                </c:pt>
                <c:pt idx="3">
                  <c:v>0.68300000000000016</c:v>
                </c:pt>
                <c:pt idx="4">
                  <c:v>1.29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2198435591590693"/>
          <c:y val="0.29718308237786112"/>
          <c:w val="0.26811465398508305"/>
          <c:h val="0.582300524934383"/>
        </c:manualLayout>
      </c:layout>
      <c:txPr>
        <a:bodyPr/>
        <a:lstStyle/>
        <a:p>
          <a:pPr>
            <a:defRPr sz="2400" b="1">
              <a:latin typeface="Century Gothic"/>
              <a:cs typeface="Century Gothic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>
        <c:manualLayout>
          <c:xMode val="edge"/>
          <c:yMode val="edge"/>
          <c:x val="0.51828473241692197"/>
          <c:y val="0.85964912280701711"/>
        </c:manualLayout>
      </c:layout>
      <c:txPr>
        <a:bodyPr/>
        <a:lstStyle/>
        <a:p>
          <a:pPr>
            <a:defRPr b="1" i="0">
              <a:latin typeface="Century Gothic"/>
              <a:cs typeface="Century Gothic"/>
            </a:defRPr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Space</c:v>
                </c:pt>
              </c:strCache>
            </c:strRef>
          </c:tx>
          <c:dPt>
            <c:idx val="0"/>
            <c:spPr>
              <a:solidFill>
                <a:srgbClr val="FAC090"/>
              </a:solidFill>
            </c:spPr>
          </c:dPt>
          <c:dLbls>
            <c:txPr>
              <a:bodyPr/>
              <a:lstStyle/>
              <a:p>
                <a:pPr>
                  <a:defRPr sz="3000" b="1" i="0">
                    <a:latin typeface="Century Gothic"/>
                    <a:cs typeface="Century Gothic"/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Sheet1!$A$2:$A$6</c:f>
              <c:strCache>
                <c:ptCount val="5"/>
                <c:pt idx="0">
                  <c:v>Xsm</c:v>
                </c:pt>
                <c:pt idx="1">
                  <c:v>Sm</c:v>
                </c:pt>
                <c:pt idx="2">
                  <c:v>Med</c:v>
                </c:pt>
                <c:pt idx="3">
                  <c:v>Lg</c:v>
                </c:pt>
                <c:pt idx="4">
                  <c:v>X- Large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2.5438152434321204E-3</c:v>
                </c:pt>
                <c:pt idx="1">
                  <c:v>3.624231673319981E-2</c:v>
                </c:pt>
                <c:pt idx="2">
                  <c:v>7.5080622304070505E-2</c:v>
                </c:pt>
                <c:pt idx="3">
                  <c:v>6.1338520610684913E-2</c:v>
                </c:pt>
                <c:pt idx="4" formatCode="0%">
                  <c:v>0.82479472510861307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4508830463988618"/>
          <c:y val="0.34823548372242902"/>
          <c:w val="0.24643711908892704"/>
          <c:h val="0.40563383524427904"/>
        </c:manualLayout>
      </c:layout>
      <c:txPr>
        <a:bodyPr/>
        <a:lstStyle/>
        <a:p>
          <a:pPr>
            <a:defRPr sz="2600" b="1" i="0">
              <a:latin typeface="Century Gothic"/>
              <a:cs typeface="Century Gothic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0.31481</cdr:x>
      <cdr:y>0.7193</cdr:y>
    </cdr:from>
    <cdr:to>
      <cdr:x>0.42593</cdr:x>
      <cdr:y>0.92982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90800" y="3124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0.3871</cdr:x>
      <cdr:y>0.06</cdr:y>
    </cdr:from>
    <cdr:to>
      <cdr:x>0.54935</cdr:x>
      <cdr:y>0.16526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43200" y="228600"/>
          <a:ext cx="1149790" cy="401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3200" b="1" i="0" dirty="0" smtClean="0">
              <a:latin typeface="Century Gothic"/>
              <a:cs typeface="Century Gothic"/>
            </a:rPr>
            <a:t>7%</a:t>
          </a:r>
          <a:endParaRPr lang="en-US" sz="3200" b="1" i="0" dirty="0">
            <a:latin typeface="Century Gothic"/>
            <a:cs typeface="Century Gothic"/>
          </a:endParaRPr>
        </a:p>
      </cdr:txBody>
    </cdr:sp>
  </cdr:relSizeAnchor>
  <cdr:relSizeAnchor xmlns:cdr="http://schemas.openxmlformats.org/drawingml/2006/chartDrawing">
    <cdr:from>
      <cdr:x>0.4537</cdr:x>
      <cdr:y>0.45614</cdr:y>
    </cdr:from>
    <cdr:to>
      <cdr:x>0.56481</cdr:x>
      <cdr:y>0.64912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733800" y="1981200"/>
          <a:ext cx="9144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0.48387</cdr:x>
      <cdr:y>0.5</cdr:y>
    </cdr:from>
    <cdr:to>
      <cdr:x>0.63978</cdr:x>
      <cdr:y>0.67544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429000" y="1905000"/>
          <a:ext cx="1104900" cy="6684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3200" b="1" i="0" dirty="0" smtClean="0">
              <a:latin typeface="Century Gothic"/>
              <a:cs typeface="Century Gothic"/>
            </a:rPr>
            <a:t>41%</a:t>
          </a:r>
          <a:endParaRPr lang="en-US" sz="3200" b="1" i="0" dirty="0">
            <a:latin typeface="Century Gothic"/>
            <a:cs typeface="Century Gothic"/>
          </a:endParaRPr>
        </a:p>
      </cdr:txBody>
    </cdr:sp>
  </cdr:relSizeAnchor>
  <cdr:relSizeAnchor xmlns:cdr="http://schemas.openxmlformats.org/drawingml/2006/chartDrawing">
    <cdr:from>
      <cdr:x>0.27778</cdr:x>
      <cdr:y>0.66667</cdr:y>
    </cdr:from>
    <cdr:to>
      <cdr:x>0.41667</cdr:x>
      <cdr:y>0.82456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286000" y="2895600"/>
          <a:ext cx="11430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0.19802</cdr:x>
      <cdr:y>0.66667</cdr:y>
    </cdr:from>
    <cdr:to>
      <cdr:x>0.35543</cdr:x>
      <cdr:y>0.89474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524000" y="2895600"/>
          <a:ext cx="1211459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3200" b="1" i="0" dirty="0" smtClean="0">
              <a:latin typeface="Century Gothic"/>
              <a:cs typeface="Century Gothic"/>
            </a:rPr>
            <a:t>29%</a:t>
          </a:r>
          <a:endParaRPr lang="en-US" sz="3200" b="1" i="0" dirty="0">
            <a:latin typeface="Century Gothic"/>
            <a:cs typeface="Century Gothic"/>
          </a:endParaRPr>
        </a:p>
      </cdr:txBody>
    </cdr:sp>
  </cdr:relSizeAnchor>
  <cdr:relSizeAnchor xmlns:cdr="http://schemas.openxmlformats.org/drawingml/2006/chartDrawing">
    <cdr:from>
      <cdr:x>0.24074</cdr:x>
      <cdr:y>0.36842</cdr:y>
    </cdr:from>
    <cdr:to>
      <cdr:x>0.37963</cdr:x>
      <cdr:y>0.50877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981200" y="1600200"/>
          <a:ext cx="11430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0.15558</cdr:x>
      <cdr:y>0.33333</cdr:y>
    </cdr:from>
    <cdr:to>
      <cdr:x>0.27957</cdr:x>
      <cdr:y>0.45614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102502" y="1270000"/>
          <a:ext cx="878697" cy="4679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3200" b="1" i="0" dirty="0" smtClean="0">
              <a:latin typeface="Century Gothic"/>
              <a:cs typeface="Century Gothic"/>
            </a:rPr>
            <a:t>8%</a:t>
          </a:r>
          <a:endParaRPr lang="en-US" sz="3200" b="1" i="0" dirty="0">
            <a:latin typeface="Century Gothic"/>
            <a:cs typeface="Century Gothic"/>
          </a:endParaRPr>
        </a:p>
      </cdr:txBody>
    </cdr:sp>
  </cdr:relSizeAnchor>
  <cdr:relSizeAnchor xmlns:cdr="http://schemas.openxmlformats.org/drawingml/2006/chartDrawing">
    <cdr:from>
      <cdr:x>0.22581</cdr:x>
      <cdr:y>0.14</cdr:y>
    </cdr:from>
    <cdr:to>
      <cdr:x>0.39678</cdr:x>
      <cdr:y>0.33298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600200" y="533400"/>
          <a:ext cx="1211655" cy="7352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3200" b="1" i="0" dirty="0" smtClean="0">
              <a:latin typeface="Century Gothic"/>
              <a:cs typeface="Century Gothic"/>
            </a:rPr>
            <a:t>15%</a:t>
          </a:r>
          <a:endParaRPr lang="en-US" sz="3200" b="1" i="0" dirty="0">
            <a:latin typeface="Century Gothic"/>
            <a:cs typeface="Century Gothic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4288E-5082-AE43-BD5A-D6E91359030E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6768C-3158-8448-9B4B-42867BBE3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54B97-E9C8-4240-BAF4-7C49CEF8B53B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F6E2F-B3EE-6D43-9DA0-7E4C19EB1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62400" y="1371600"/>
            <a:ext cx="4800600" cy="1470025"/>
          </a:xfrm>
        </p:spPr>
        <p:txBody>
          <a:bodyPr>
            <a:noAutofit/>
          </a:bodyPr>
          <a:lstStyle>
            <a:lvl1pPr>
              <a:defRPr sz="6000" b="1" i="0">
                <a:solidFill>
                  <a:srgbClr val="6B2824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 smtClean="0"/>
              <a:t>Master Title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3962400" y="3048000"/>
            <a:ext cx="4800600" cy="762000"/>
          </a:xfrm>
        </p:spPr>
        <p:txBody>
          <a:bodyPr/>
          <a:lstStyle>
            <a:lvl1pPr algn="ctr">
              <a:buNone/>
              <a:defRPr sz="2800" b="1">
                <a:solidFill>
                  <a:srgbClr val="8F6435"/>
                </a:solidFill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</a:t>
            </a:r>
          </a:p>
        </p:txBody>
      </p:sp>
      <p:pic>
        <p:nvPicPr>
          <p:cNvPr id="10" name="Picture 9" descr="san_antonio_final_alamo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000" y="1219200"/>
            <a:ext cx="3390559" cy="44196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rgbClr val="CAC1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CAC1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7"/>
            <a:ext cx="8229600" cy="1143000"/>
          </a:xfrm>
        </p:spPr>
        <p:txBody>
          <a:bodyPr/>
          <a:lstStyle>
            <a:lvl1pPr algn="l">
              <a:defRPr b="1" i="0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400"/>
          </a:xfr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 descr="arin_logowhite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3" name="Picture 12" descr="arinxxiii_sa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6237"/>
            <a:ext cx="4038600" cy="4297363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6237"/>
            <a:ext cx="4038600" cy="4297363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7" name="Picture 16" descr="arin_logowhite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8" name="Picture 17" descr="arinxxiii_sa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767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57437"/>
            <a:ext cx="4040188" cy="3662363"/>
          </a:xfr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1767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7437"/>
            <a:ext cx="4041775" cy="3662363"/>
          </a:xfr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5" name="Picture 14" descr="arin_logowhite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6" name="Picture 15" descr="arinxxiii_sa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1" name="Picture 10" descr="arin_logowhite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2" name="Picture 11" descr="arinxxiii_sa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0" name="Picture 9" descr="arin_logowhite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1" name="Picture 10" descr="arinxxiii_sa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008313" cy="91440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81000"/>
            <a:ext cx="5111750" cy="5638800"/>
          </a:xfrm>
        </p:spPr>
        <p:txBody>
          <a:bodyPr/>
          <a:lstStyle>
            <a:lvl1pPr>
              <a:defRPr sz="3200">
                <a:latin typeface="Century Gothic"/>
                <a:cs typeface="Century Gothic"/>
              </a:defRPr>
            </a:lvl1pPr>
            <a:lvl2pPr>
              <a:defRPr sz="2800">
                <a:latin typeface="Century Gothic"/>
                <a:cs typeface="Century Gothic"/>
              </a:defRPr>
            </a:lvl2pPr>
            <a:lvl3pPr>
              <a:defRPr sz="2400">
                <a:latin typeface="Century Gothic"/>
                <a:cs typeface="Century Gothic"/>
              </a:defRPr>
            </a:lvl3pPr>
            <a:lvl4pPr>
              <a:defRPr sz="2000">
                <a:latin typeface="Century Gothic"/>
                <a:cs typeface="Century Gothic"/>
              </a:defRPr>
            </a:lvl4pPr>
            <a:lvl5pPr>
              <a:defRPr sz="200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95400"/>
            <a:ext cx="3008313" cy="47244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3" name="Picture 12" descr="arin_logowhite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4" name="Picture 13" descr="arinxxiii_sa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50A99-9DDF-4541-8125-0F6E01EFE37F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19786-72E9-424B-818C-A5E712BEA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2.xls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962400" y="1828800"/>
            <a:ext cx="4800600" cy="1470025"/>
          </a:xfrm>
        </p:spPr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Treasurer’s Report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62400" y="3886200"/>
            <a:ext cx="4800600" cy="762000"/>
          </a:xfrm>
        </p:spPr>
        <p:txBody>
          <a:bodyPr/>
          <a:lstStyle/>
          <a:p>
            <a:r>
              <a:rPr lang="en-US" dirty="0" smtClean="0"/>
              <a:t>Scott Bradner, Treasurer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7"/>
            <a:ext cx="86868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IPv4 Renewal 2008 Revenue </a:t>
            </a:r>
            <a:br>
              <a:rPr lang="en-US" sz="3200" dirty="0" smtClean="0"/>
            </a:br>
            <a:r>
              <a:rPr lang="en-US" sz="3200" dirty="0" smtClean="0"/>
              <a:t>by Size Category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057400"/>
          <a:ext cx="7086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Allocated IPv4 Space Allocated to Billing Categories – Cumulative since 1997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76400"/>
          <a:ext cx="8991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ARIN Reserves at Year End</a:t>
            </a:r>
            <a:endParaRPr lang="en-US" dirty="0"/>
          </a:p>
        </p:txBody>
      </p:sp>
      <p:graphicFrame>
        <p:nvGraphicFramePr>
          <p:cNvPr id="1026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458200" cy="4267200"/>
        </p:xfrm>
        <a:graphic>
          <a:graphicData uri="http://schemas.openxmlformats.org/presentationml/2006/ole">
            <p:oleObj spid="_x0000_s1026" name="Worksheet" r:id="rId3" imgW="0" imgH="0" progId="Excel.Sheet.8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Grp="1"/>
          </p:cNvGraphicFramePr>
          <p:nvPr/>
        </p:nvGraphicFramePr>
        <p:xfrm>
          <a:off x="622300" y="1676400"/>
          <a:ext cx="7899400" cy="4343400"/>
        </p:xfrm>
        <a:graphic>
          <a:graphicData uri="http://schemas.openxmlformats.org/presentationml/2006/ole">
            <p:oleObj spid="_x0000_s1027" r:id="rId4" imgW="8230313" imgH="4523624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56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0"/>
                <a:gridCol w="2286000"/>
              </a:tblGrid>
              <a:tr h="504825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Category</a:t>
                      </a:r>
                      <a:endParaRPr lang="en-US" sz="2800" baseline="0" dirty="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D8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Totals</a:t>
                      </a:r>
                      <a:endParaRPr lang="en-US" sz="2800" baseline="0" dirty="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D89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 smtClean="0">
                          <a:latin typeface="Century Gothic"/>
                          <a:cs typeface="Century Gothic"/>
                        </a:rPr>
                        <a:t> Total </a:t>
                      </a:r>
                      <a:r>
                        <a:rPr lang="en-US" sz="2800" b="1" i="0" u="none" strike="noStrike" dirty="0">
                          <a:latin typeface="Century Gothic"/>
                          <a:cs typeface="Century Gothic"/>
                        </a:rPr>
                        <a:t>Revenue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latin typeface="Century Gothic"/>
                          <a:cs typeface="Century Gothic"/>
                        </a:rPr>
                        <a:t>13,310,171 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D9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800" b="1" i="0" u="none" strike="noStrike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 smtClean="0">
                          <a:latin typeface="Century Gothic"/>
                          <a:cs typeface="Century Gothic"/>
                        </a:rPr>
                        <a:t> Personnel</a:t>
                      </a:r>
                      <a:endParaRPr lang="en-US" sz="2800" b="1" i="0" u="none" strike="noStrike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latin typeface="Century Gothic"/>
                          <a:cs typeface="Century Gothic"/>
                        </a:rPr>
                        <a:t>6,888,308 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D9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l" fontAlgn="b"/>
                      <a:endParaRPr lang="en-US" sz="2200" b="0" i="0" u="none" strike="noStrike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200" b="0" i="0" u="none" strike="noStrike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 smtClean="0">
                          <a:latin typeface="Century Gothic"/>
                          <a:cs typeface="Century Gothic"/>
                        </a:rPr>
                        <a:t> Operations</a:t>
                      </a:r>
                      <a:endParaRPr lang="en-US" sz="2800" b="1" i="0" u="none" strike="noStrike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latin typeface="Century Gothic"/>
                          <a:cs typeface="Century Gothic"/>
                        </a:rPr>
                        <a:t>2,474,043 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D9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latin typeface="Century Gothic"/>
                          <a:cs typeface="Century Gothic"/>
                        </a:rPr>
                        <a:t> Communications</a:t>
                      </a:r>
                      <a:endParaRPr lang="en-US" sz="2200" b="0" i="0" u="none" strike="noStrike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0" i="0" u="none" strike="noStrike" dirty="0" smtClean="0">
                          <a:latin typeface="Century Gothic"/>
                          <a:cs typeface="Century Gothic"/>
                        </a:rPr>
                        <a:t>990,496 </a:t>
                      </a:r>
                      <a:endParaRPr lang="en-US" sz="22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dirty="0" smtClean="0">
                          <a:latin typeface="Century Gothic"/>
                          <a:cs typeface="Century Gothic"/>
                        </a:rPr>
                        <a:t> Software &amp; Equip Support &amp; Licenses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0" i="0" u="none" strike="noStrike" dirty="0" smtClean="0">
                          <a:latin typeface="Century Gothic"/>
                          <a:cs typeface="Century Gothic"/>
                        </a:rPr>
                        <a:t>445,375 </a:t>
                      </a:r>
                      <a:endParaRPr lang="en-US" sz="22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latin typeface="Century Gothic"/>
                          <a:cs typeface="Century Gothic"/>
                        </a:rPr>
                        <a:t> Depreciation</a:t>
                      </a:r>
                      <a:endParaRPr lang="en-US" sz="2200" b="0" i="0" u="none" strike="noStrike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0" i="0" u="none" strike="noStrike" dirty="0" smtClean="0">
                          <a:latin typeface="Century Gothic"/>
                          <a:cs typeface="Century Gothic"/>
                        </a:rPr>
                        <a:t>1,038,172 </a:t>
                      </a:r>
                      <a:endParaRPr lang="en-US" sz="22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50837"/>
            <a:ext cx="8229600" cy="1020764"/>
          </a:xfrm>
        </p:spPr>
        <p:txBody>
          <a:bodyPr/>
          <a:lstStyle/>
          <a:p>
            <a:r>
              <a:rPr lang="en-US" dirty="0" smtClean="0"/>
              <a:t>2009 BUDGET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7"/>
            <a:ext cx="8229600" cy="1020764"/>
          </a:xfrm>
        </p:spPr>
        <p:txBody>
          <a:bodyPr/>
          <a:lstStyle/>
          <a:p>
            <a:r>
              <a:rPr lang="en-US" dirty="0" smtClean="0"/>
              <a:t>2009 BUDGET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1"/>
          <a:ext cx="8229600" cy="4876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5927"/>
                <a:gridCol w="292367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Category</a:t>
                      </a:r>
                      <a:endParaRPr lang="en-US" sz="2800" b="1" baseline="0" dirty="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D8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Totals</a:t>
                      </a:r>
                      <a:endParaRPr lang="en-US" sz="2800" b="1" baseline="0" dirty="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D8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 smtClean="0">
                          <a:latin typeface="Century Gothic"/>
                          <a:cs typeface="Century Gothic"/>
                        </a:rPr>
                        <a:t> General </a:t>
                      </a:r>
                      <a:r>
                        <a:rPr lang="en-US" sz="2800" b="1" i="0" u="none" strike="noStrike" dirty="0">
                          <a:latin typeface="Century Gothic"/>
                          <a:cs typeface="Century Gothic"/>
                        </a:rPr>
                        <a:t>Office and </a:t>
                      </a:r>
                      <a:r>
                        <a:rPr lang="en-US" sz="2800" b="1" i="0" u="none" strike="noStrike" dirty="0" smtClean="0">
                          <a:latin typeface="Century Gothic"/>
                          <a:cs typeface="Century Gothic"/>
                        </a:rPr>
                        <a:t>Admin.</a:t>
                      </a:r>
                      <a:endParaRPr lang="en-US" sz="2800" b="1" i="0" u="none" strike="noStrike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latin typeface="Century Gothic"/>
                          <a:cs typeface="Century Gothic"/>
                        </a:rPr>
                        <a:t>5,913,502 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latin typeface="Century Gothic"/>
                          <a:cs typeface="Century Gothic"/>
                        </a:rPr>
                        <a:t> Professional </a:t>
                      </a:r>
                      <a:r>
                        <a:rPr lang="en-US" sz="2200" b="0" i="0" u="none" strike="noStrike" dirty="0">
                          <a:latin typeface="Century Gothic"/>
                          <a:cs typeface="Century Gothic"/>
                        </a:rPr>
                        <a:t>Fees/Outreach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 smtClean="0">
                          <a:latin typeface="Century Gothic"/>
                          <a:cs typeface="Century Gothic"/>
                        </a:rPr>
                        <a:t>2,082,400   </a:t>
                      </a:r>
                      <a:endParaRPr lang="en-US" sz="2200" b="0" i="0" u="none" strike="noStrike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latin typeface="Century Gothic"/>
                          <a:cs typeface="Century Gothic"/>
                        </a:rPr>
                        <a:t> Contingency</a:t>
                      </a:r>
                      <a:endParaRPr lang="en-US" sz="2200" b="0" i="0" u="none" strike="noStrike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 smtClean="0">
                          <a:latin typeface="Century Gothic"/>
                          <a:cs typeface="Century Gothic"/>
                        </a:rPr>
                        <a:t>120,000 </a:t>
                      </a:r>
                      <a:endParaRPr lang="en-US" sz="2200" b="0" i="0" u="none" strike="noStrike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latin typeface="Century Gothic"/>
                          <a:cs typeface="Century Gothic"/>
                        </a:rPr>
                        <a:t> General </a:t>
                      </a:r>
                      <a:r>
                        <a:rPr lang="en-US" sz="2200" b="0" i="0" u="none" strike="noStrike" dirty="0">
                          <a:latin typeface="Century Gothic"/>
                          <a:cs typeface="Century Gothic"/>
                        </a:rPr>
                        <a:t>Office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dirty="0" smtClean="0">
                          <a:latin typeface="Century Gothic"/>
                          <a:cs typeface="Century Gothic"/>
                        </a:rPr>
                        <a:t>458,503 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latin typeface="Century Gothic"/>
                          <a:cs typeface="Century Gothic"/>
                        </a:rPr>
                        <a:t> Bad </a:t>
                      </a:r>
                      <a:r>
                        <a:rPr lang="en-US" sz="2200" b="0" i="0" u="none" strike="noStrike" dirty="0">
                          <a:latin typeface="Century Gothic"/>
                          <a:cs typeface="Century Gothic"/>
                        </a:rPr>
                        <a:t>Debt Expense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dirty="0" smtClean="0">
                          <a:latin typeface="Century Gothic"/>
                          <a:cs typeface="Century Gothic"/>
                        </a:rPr>
                        <a:t>232,800 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latin typeface="Century Gothic"/>
                          <a:cs typeface="Century Gothic"/>
                        </a:rPr>
                        <a:t> Legal </a:t>
                      </a:r>
                      <a:r>
                        <a:rPr lang="en-US" sz="2200" b="0" i="0" u="none" strike="noStrike" dirty="0">
                          <a:latin typeface="Century Gothic"/>
                          <a:cs typeface="Century Gothic"/>
                        </a:rPr>
                        <a:t>Fees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dirty="0" smtClean="0">
                          <a:latin typeface="Century Gothic"/>
                          <a:cs typeface="Century Gothic"/>
                        </a:rPr>
                        <a:t>540,000 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latin typeface="Century Gothic"/>
                          <a:cs typeface="Century Gothic"/>
                        </a:rPr>
                        <a:t> Legal </a:t>
                      </a:r>
                      <a:r>
                        <a:rPr lang="en-US" sz="2200" b="0" i="0" u="none" strike="noStrike" dirty="0">
                          <a:latin typeface="Century Gothic"/>
                          <a:cs typeface="Century Gothic"/>
                        </a:rPr>
                        <a:t>Defense Fund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dirty="0" smtClean="0">
                          <a:latin typeface="Century Gothic"/>
                          <a:cs typeface="Century Gothic"/>
                        </a:rPr>
                        <a:t>225,000 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latin typeface="Century Gothic"/>
                          <a:cs typeface="Century Gothic"/>
                        </a:rPr>
                        <a:t> Members </a:t>
                      </a:r>
                      <a:r>
                        <a:rPr lang="en-US" sz="2200" b="0" i="0" u="none" strike="noStrike" dirty="0">
                          <a:latin typeface="Century Gothic"/>
                          <a:cs typeface="Century Gothic"/>
                        </a:rPr>
                        <a:t>Meetings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dirty="0" smtClean="0">
                          <a:latin typeface="Century Gothic"/>
                          <a:cs typeface="Century Gothic"/>
                        </a:rPr>
                        <a:t>416,958 </a:t>
                      </a: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latin typeface="Century Gothic"/>
                          <a:cs typeface="Century Gothic"/>
                        </a:rPr>
                        <a:t> Merit</a:t>
                      </a:r>
                      <a:r>
                        <a:rPr lang="en-US" sz="2200" b="0" i="0" u="none" strike="noStrike" dirty="0">
                          <a:latin typeface="Century Gothic"/>
                          <a:cs typeface="Century Gothic"/>
                        </a:rPr>
                        <a:t>/NANOG Meeting Support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dirty="0" smtClean="0">
                          <a:latin typeface="Century Gothic"/>
                          <a:cs typeface="Century Gothic"/>
                        </a:rPr>
                        <a:t>50,000 </a:t>
                      </a: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latin typeface="Century Gothic"/>
                          <a:cs typeface="Century Gothic"/>
                        </a:rPr>
                        <a:t> Rent </a:t>
                      </a:r>
                      <a:r>
                        <a:rPr lang="en-US" sz="2200" b="0" i="0" u="none" strike="noStrike" dirty="0">
                          <a:latin typeface="Century Gothic"/>
                          <a:cs typeface="Century Gothic"/>
                        </a:rPr>
                        <a:t>&amp; Occupancy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dirty="0" smtClean="0">
                          <a:latin typeface="Century Gothic"/>
                          <a:cs typeface="Century Gothic"/>
                        </a:rPr>
                        <a:t>406,332 </a:t>
                      </a: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latin typeface="Century Gothic"/>
                          <a:cs typeface="Century Gothic"/>
                        </a:rPr>
                        <a:t> Travel</a:t>
                      </a:r>
                      <a:endParaRPr lang="en-US" sz="2200" b="0" i="0" u="none" strike="noStrike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dirty="0" smtClean="0">
                          <a:latin typeface="Century Gothic"/>
                          <a:cs typeface="Century Gothic"/>
                        </a:rPr>
                        <a:t>1,381,510 </a:t>
                      </a: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153400" cy="4311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7400"/>
                <a:gridCol w="2286000"/>
              </a:tblGrid>
              <a:tr h="414867">
                <a:tc>
                  <a:txBody>
                    <a:bodyPr/>
                    <a:lstStyle/>
                    <a:p>
                      <a:r>
                        <a:rPr lang="en-US" sz="3000" baseline="0" dirty="0" smtClean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Category</a:t>
                      </a:r>
                      <a:endParaRPr lang="en-US" sz="3000" baseline="0" dirty="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D8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000" baseline="0" dirty="0" smtClean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Totals</a:t>
                      </a:r>
                      <a:endParaRPr lang="en-US" sz="3000" baseline="0" dirty="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D89"/>
                    </a:solidFill>
                  </a:tcPr>
                </a:tc>
              </a:tr>
              <a:tr h="41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1" i="0" u="none" strike="noStrike" dirty="0" smtClean="0">
                          <a:latin typeface="Century Gothic"/>
                          <a:cs typeface="Century Gothic"/>
                        </a:rPr>
                        <a:t> Internet </a:t>
                      </a:r>
                      <a:r>
                        <a:rPr lang="en-US" sz="3000" b="1" i="0" u="none" strike="noStrike" dirty="0">
                          <a:latin typeface="Century Gothic"/>
                          <a:cs typeface="Century Gothic"/>
                        </a:rPr>
                        <a:t>Support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0" b="1" i="0" u="none" strike="noStrike" dirty="0" smtClean="0">
                          <a:latin typeface="Century Gothic"/>
                          <a:cs typeface="Century Gothic"/>
                        </a:rPr>
                        <a:t>660,599 </a:t>
                      </a:r>
                      <a:endParaRPr lang="en-US" sz="3000" b="1" i="0" u="none" strike="noStrike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D9"/>
                    </a:solidFill>
                  </a:tcPr>
                </a:tc>
              </a:tr>
              <a:tr h="41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latin typeface="Century Gothic"/>
                          <a:cs typeface="Century Gothic"/>
                        </a:rPr>
                        <a:t> ICANN Support</a:t>
                      </a:r>
                      <a:endParaRPr lang="en-US" sz="2400" b="0" i="0" u="none" strike="noStrike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i="0" u="none" strike="noStrike" dirty="0" smtClean="0">
                          <a:latin typeface="Century Gothic"/>
                          <a:cs typeface="Century Gothic"/>
                        </a:rPr>
                        <a:t>247,723 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latin typeface="Century Gothic"/>
                          <a:cs typeface="Century Gothic"/>
                        </a:rPr>
                        <a:t> Internet </a:t>
                      </a:r>
                      <a:r>
                        <a:rPr lang="en-US" sz="2400" b="0" i="0" u="none" strike="noStrike" dirty="0">
                          <a:latin typeface="Century Gothic"/>
                          <a:cs typeface="Century Gothic"/>
                        </a:rPr>
                        <a:t>Research &amp; Support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i="0" u="none" strike="noStrike" dirty="0" smtClean="0">
                          <a:latin typeface="Century Gothic"/>
                          <a:cs typeface="Century Gothic"/>
                        </a:rPr>
                        <a:t>356,000 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latin typeface="Century Gothic"/>
                          <a:cs typeface="Century Gothic"/>
                        </a:rPr>
                        <a:t> NRO </a:t>
                      </a:r>
                      <a:r>
                        <a:rPr lang="en-US" sz="2400" b="0" i="0" u="none" strike="noStrike" dirty="0">
                          <a:latin typeface="Century Gothic"/>
                          <a:cs typeface="Century Gothic"/>
                        </a:rPr>
                        <a:t>Expenses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i="0" u="none" strike="noStrike" dirty="0" smtClean="0">
                          <a:latin typeface="Century Gothic"/>
                          <a:cs typeface="Century Gothic"/>
                        </a:rPr>
                        <a:t>56,876 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867">
                <a:tc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3000" b="1" dirty="0" smtClean="0">
                          <a:latin typeface="Century Gothic"/>
                          <a:cs typeface="Century Gothic"/>
                        </a:rPr>
                        <a:t>TOTAL EXPENSE</a:t>
                      </a:r>
                      <a:endParaRPr lang="en-US" sz="3000" b="1" dirty="0">
                        <a:latin typeface="Century Gothic"/>
                        <a:cs typeface="Century Gothic"/>
                      </a:endParaRPr>
                    </a:p>
                  </a:txBody>
                  <a:tcPr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0" b="1" i="0" u="none" strike="noStrike" dirty="0">
                          <a:latin typeface="Century Gothic"/>
                          <a:cs typeface="Century Gothic"/>
                        </a:rPr>
                        <a:t>15,936,452 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D9"/>
                    </a:solidFill>
                  </a:tcPr>
                </a:tc>
              </a:tr>
              <a:tr h="414867">
                <a:tc>
                  <a:txBody>
                    <a:bodyPr/>
                    <a:lstStyle/>
                    <a:p>
                      <a:endParaRPr lang="en-US" sz="3000" b="1" dirty="0">
                        <a:latin typeface="Century Gothic"/>
                        <a:cs typeface="Century Gothic"/>
                      </a:endParaRPr>
                    </a:p>
                  </a:txBody>
                  <a:tcPr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0">
                        <a:latin typeface="Century Gothic"/>
                        <a:cs typeface="Century Gothic"/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3000" b="1" dirty="0" smtClean="0">
                          <a:latin typeface="Century Gothic"/>
                          <a:cs typeface="Century Gothic"/>
                        </a:rPr>
                        <a:t>NET RESERVES</a:t>
                      </a:r>
                      <a:endParaRPr lang="en-US" sz="3000" b="1" dirty="0">
                        <a:latin typeface="Century Gothic"/>
                        <a:cs typeface="Century Gothic"/>
                      </a:endParaRPr>
                    </a:p>
                  </a:txBody>
                  <a:tcPr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0" b="1" i="0" u="none" strike="noStrike" dirty="0">
                          <a:latin typeface="Century Gothic"/>
                          <a:cs typeface="Century Gothic"/>
                        </a:rPr>
                        <a:t>(2,626,282)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D9"/>
                    </a:solidFill>
                  </a:tcPr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50837"/>
            <a:ext cx="8229600" cy="1020764"/>
          </a:xfrm>
        </p:spPr>
        <p:txBody>
          <a:bodyPr/>
          <a:lstStyle/>
          <a:p>
            <a:r>
              <a:rPr lang="en-US" dirty="0" smtClean="0"/>
              <a:t>2009 BUDGET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7700" dirty="0" smtClean="0"/>
              <a:t>Thank You</a:t>
            </a:r>
            <a:endParaRPr lang="en-US" sz="7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Finance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b="1" dirty="0" smtClean="0"/>
              <a:t>Accepted Audit Results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Reviewed Insurance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Lease Status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First Quarter Actual vs. Budget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b="1" dirty="0" smtClean="0"/>
              <a:t>Fee Review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Expense Categories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Plan Next Year’s Audit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Reserve Status</a:t>
            </a:r>
          </a:p>
          <a:p>
            <a:pPr>
              <a:spcAft>
                <a:spcPts val="1200"/>
              </a:spcAft>
            </a:pPr>
            <a:endParaRPr lang="en-US" b="1" dirty="0" smtClean="0"/>
          </a:p>
          <a:p>
            <a:pPr>
              <a:spcAft>
                <a:spcPts val="1200"/>
              </a:spcAft>
            </a:pP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 Committee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smtClean="0"/>
              <a:t>Qualifying Letter from Auditor:</a:t>
            </a:r>
          </a:p>
          <a:p>
            <a:pPr lvl="1">
              <a:spcAft>
                <a:spcPts val="1200"/>
              </a:spcAft>
            </a:pPr>
            <a:r>
              <a:rPr lang="en-US" sz="2400" b="1" dirty="0" smtClean="0"/>
              <a:t>ARIN Conforms with Generally Accepted Accounting Principles, GAPP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We (Goodman) </a:t>
            </a:r>
            <a:r>
              <a:rPr lang="en-US" sz="2400" b="1" dirty="0" smtClean="0"/>
              <a:t>did not identify any internal deficiencies </a:t>
            </a:r>
            <a:r>
              <a:rPr lang="en-US" sz="2400" dirty="0" smtClean="0"/>
              <a:t>in internal control that we consider to be material weaknesses.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We (Goodman) </a:t>
            </a:r>
            <a:r>
              <a:rPr lang="en-US" sz="2400" b="1" dirty="0" smtClean="0"/>
              <a:t>encountered no significant difficulties</a:t>
            </a:r>
            <a:r>
              <a:rPr lang="en-US" sz="2400" dirty="0" smtClean="0"/>
              <a:t> in dealing with management in performing and completing our audit.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Results- “Clean Audit”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7"/>
            <a:ext cx="84582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2008 Statement of Financial Position</a:t>
            </a:r>
            <a:endParaRPr lang="en-US" sz="3600" dirty="0"/>
          </a:p>
        </p:txBody>
      </p:sp>
      <p:pic>
        <p:nvPicPr>
          <p:cNvPr id="5" name="Picture 4" descr="treasurer_numbers4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7867650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50837"/>
            <a:ext cx="84582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2008 Statement of Financial Position</a:t>
            </a:r>
            <a:endParaRPr lang="en-US" sz="3600" dirty="0"/>
          </a:p>
        </p:txBody>
      </p:sp>
      <p:pic>
        <p:nvPicPr>
          <p:cNvPr id="8" name="Picture 7" descr="treasurer_numbers5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828800"/>
            <a:ext cx="8395607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Statements of Activities</a:t>
            </a:r>
            <a:endParaRPr lang="en-US" dirty="0"/>
          </a:p>
        </p:txBody>
      </p:sp>
      <p:pic>
        <p:nvPicPr>
          <p:cNvPr id="5" name="Picture 4" descr="treasurer_numbers6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752600"/>
            <a:ext cx="8262825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50837"/>
            <a:ext cx="8229600" cy="1143000"/>
          </a:xfrm>
        </p:spPr>
        <p:txBody>
          <a:bodyPr/>
          <a:lstStyle/>
          <a:p>
            <a:r>
              <a:rPr lang="en-US" dirty="0" smtClean="0"/>
              <a:t>Statements of Activities</a:t>
            </a:r>
            <a:endParaRPr lang="en-US" dirty="0"/>
          </a:p>
        </p:txBody>
      </p:sp>
      <p:pic>
        <p:nvPicPr>
          <p:cNvPr id="7" name="Picture 6" descr="treasurer_numbers7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76400"/>
            <a:ext cx="8214732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50837"/>
            <a:ext cx="8229600" cy="1143000"/>
          </a:xfrm>
        </p:spPr>
        <p:txBody>
          <a:bodyPr/>
          <a:lstStyle/>
          <a:p>
            <a:r>
              <a:rPr lang="en-US" dirty="0" smtClean="0"/>
              <a:t>Statements of Activities</a:t>
            </a:r>
            <a:endParaRPr lang="en-US" dirty="0"/>
          </a:p>
        </p:txBody>
      </p:sp>
      <p:pic>
        <p:nvPicPr>
          <p:cNvPr id="4" name="Picture 3" descr="treasurer_numbers8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" y="1676400"/>
            <a:ext cx="8585200" cy="2527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3228</TotalTime>
  <Words>257</Words>
  <Application>Microsoft Macintosh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Worksheet</vt:lpstr>
      <vt:lpstr>Microsoft Office Excel 97-2003 Worksheet</vt:lpstr>
      <vt:lpstr>Treasurer’s Report</vt:lpstr>
      <vt:lpstr>Finance Committee</vt:lpstr>
      <vt:lpstr>Finance Committee</vt:lpstr>
      <vt:lpstr>Audit Results- “Clean Audit”</vt:lpstr>
      <vt:lpstr>2008 Statement of Financial Position</vt:lpstr>
      <vt:lpstr>2008 Statement of Financial Position</vt:lpstr>
      <vt:lpstr>Statements of Activities</vt:lpstr>
      <vt:lpstr>Statements of Activities</vt:lpstr>
      <vt:lpstr>Statements of Activities</vt:lpstr>
      <vt:lpstr>IPv4 Renewal 2008 Revenue  by Size Category</vt:lpstr>
      <vt:lpstr>Allocated IPv4 Space Allocated to Billing Categories – Cumulative since 1997</vt:lpstr>
      <vt:lpstr>ARIN Reserves at Year End</vt:lpstr>
      <vt:lpstr>2009 BUDGET</vt:lpstr>
      <vt:lpstr>2009 BUDGET</vt:lpstr>
      <vt:lpstr>2009 BUDGET</vt:lpstr>
      <vt:lpstr>Thank You</vt:lpstr>
    </vt:vector>
  </TitlesOfParts>
  <Company>ARIN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Lawson Parker</dc:creator>
  <cp:lastModifiedBy>sgordon</cp:lastModifiedBy>
  <cp:revision>107</cp:revision>
  <dcterms:created xsi:type="dcterms:W3CDTF">2009-04-28T21:10:12Z</dcterms:created>
  <dcterms:modified xsi:type="dcterms:W3CDTF">2009-04-29T13:13:19Z</dcterms:modified>
</cp:coreProperties>
</file>