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1" r:id="rId2"/>
    <p:sldId id="283" r:id="rId3"/>
    <p:sldId id="286" r:id="rId4"/>
    <p:sldId id="273" r:id="rId5"/>
    <p:sldId id="284" r:id="rId6"/>
    <p:sldId id="288" r:id="rId7"/>
    <p:sldId id="287" r:id="rId8"/>
    <p:sldId id="291" r:id="rId9"/>
    <p:sldId id="290" r:id="rId10"/>
    <p:sldId id="276" r:id="rId11"/>
    <p:sldId id="268" r:id="rId12"/>
    <p:sldId id="285" r:id="rId13"/>
    <p:sldId id="272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9pPr>
  </p:defaultTextStyle>
  <p:modifyVerifier cryptProviderType="rsaFull" cryptAlgorithmClass="hash" cryptAlgorithmType="typeAny" cryptAlgorithmSid="4" spinCount="50000" saltData="R6H1cHer+DjeCe4G15p54w" hashData="/UcHRTJ9doOoP2MAEfRNkP1J6rs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4DA"/>
    <a:srgbClr val="617D89"/>
    <a:srgbClr val="DED9C1"/>
    <a:srgbClr val="6B2824"/>
    <a:srgbClr val="CAC18C"/>
    <a:srgbClr val="8F6435"/>
    <a:srgbClr val="633931"/>
    <a:srgbClr val="92AFC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Objects="1"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7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7" charset="0"/>
              </a:defRPr>
            </a:lvl1pPr>
          </a:lstStyle>
          <a:p>
            <a:fld id="{36BF39DC-1407-4BAF-96FC-9FF9E9D34196}" type="datetime1">
              <a:rPr lang="en-US"/>
              <a:pPr/>
              <a:t>4/29/2009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7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7" charset="0"/>
              </a:defRPr>
            </a:lvl1pPr>
          </a:lstStyle>
          <a:p>
            <a:fld id="{94417202-215C-425C-B1F5-2CF7F7F5681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7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7" charset="0"/>
              </a:defRPr>
            </a:lvl1pPr>
          </a:lstStyle>
          <a:p>
            <a:fld id="{E31FB26F-7C0F-4C4C-8657-B9FE89E9C5A8}" type="datetime1">
              <a:rPr lang="en-US"/>
              <a:pPr/>
              <a:t>4/29/2009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7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7" charset="0"/>
              </a:defRPr>
            </a:lvl1pPr>
          </a:lstStyle>
          <a:p>
            <a:fld id="{42320575-7600-4381-8128-82E8ADB495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n-US" smtClean="0">
                <a:ea typeface="ＭＳ Ｐゴシック" pitchFamily="-107" charset="-128"/>
              </a:rPr>
              <a:t>1461 total blocks returned (.1.3 /8s) but some (3 /13s and change)  was returned  under aggregation policy and customer received equivalent amount of space in return therefore so no net gain to ARIN.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4035CF-3FCE-4C7E-AF29-444B49D1B8E9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ea typeface="ＭＳ Ｐゴシック" pitchFamily="-107" charset="-128"/>
              </a:rPr>
              <a:t>- Deming – Leader in quality movement</a:t>
            </a:r>
          </a:p>
          <a:p>
            <a:endParaRPr lang="en-US" smtClean="0">
              <a:ea typeface="ＭＳ Ｐゴシック" pitchFamily="-107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FBC339-533F-4CDA-A21A-2EE31A1AD167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an_antonio_final_alamo.wm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19200"/>
            <a:ext cx="33909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CAC1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5D2D27"/>
              </a:solidFill>
              <a:ea typeface="ＭＳ Ｐゴシック" pitchFamily="-107" charset="-128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CAC1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5D2D27"/>
              </a:solidFill>
              <a:ea typeface="ＭＳ Ｐゴシック" pitchFamily="-107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400" y="1371600"/>
            <a:ext cx="4800600" cy="1470025"/>
          </a:xfrm>
        </p:spPr>
        <p:txBody>
          <a:bodyPr>
            <a:noAutofit/>
          </a:bodyPr>
          <a:lstStyle>
            <a:lvl1pPr>
              <a:defRPr sz="6000" b="1" i="0">
                <a:solidFill>
                  <a:srgbClr val="6B2824"/>
                </a:solidFill>
                <a:latin typeface="Minion Pro"/>
                <a:cs typeface="Minion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3962400" y="3048000"/>
            <a:ext cx="4800600" cy="762000"/>
          </a:xfrm>
        </p:spPr>
        <p:txBody>
          <a:bodyPr/>
          <a:lstStyle>
            <a:lvl1pPr algn="ctr">
              <a:buNone/>
              <a:defRPr sz="2800" b="1">
                <a:solidFill>
                  <a:srgbClr val="8F6435"/>
                </a:solidFill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361113"/>
            <a:ext cx="9144000" cy="49688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5D2D27"/>
              </a:solidFill>
              <a:ea typeface="ＭＳ Ｐゴシック" pitchFamily="-107" charset="-128"/>
            </a:endParaRPr>
          </a:p>
        </p:txBody>
      </p:sp>
      <p:pic>
        <p:nvPicPr>
          <p:cNvPr id="5" name="Picture 8" descr="arin_logowhite.wm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588250" y="6438900"/>
            <a:ext cx="1428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arinxxiii_sa.wm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28600" y="6438900"/>
            <a:ext cx="2514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 descr="arinxxiii_sa.wm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28600" y="6438900"/>
            <a:ext cx="2514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7"/>
            <a:ext cx="8229600" cy="1143000"/>
          </a:xfrm>
        </p:spPr>
        <p:txBody>
          <a:bodyPr/>
          <a:lstStyle>
            <a:lvl1pPr algn="l">
              <a:defRPr b="1" i="0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43400"/>
          </a:xfrm>
        </p:spPr>
        <p:txBody>
          <a:bodyPr/>
          <a:lstStyle>
            <a:lvl1pPr>
              <a:defRPr>
                <a:latin typeface="Century Gothic"/>
                <a:cs typeface="Century Gothic"/>
              </a:defRPr>
            </a:lvl1pPr>
            <a:lvl2pPr>
              <a:defRPr>
                <a:latin typeface="Century Gothic"/>
                <a:cs typeface="Century Gothic"/>
              </a:defRPr>
            </a:lvl2pPr>
            <a:lvl3pPr>
              <a:defRPr>
                <a:latin typeface="Century Gothic"/>
                <a:cs typeface="Century Gothic"/>
              </a:defRPr>
            </a:lvl3pPr>
            <a:lvl4pPr>
              <a:defRPr>
                <a:latin typeface="Century Gothic"/>
                <a:cs typeface="Century Gothic"/>
              </a:defRPr>
            </a:lvl4pPr>
            <a:lvl5pPr>
              <a:defRPr>
                <a:latin typeface="Century Gothic"/>
                <a:cs typeface="Century Gothic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361113"/>
            <a:ext cx="9144000" cy="49688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5D2D27"/>
              </a:solidFill>
              <a:ea typeface="ＭＳ Ｐゴシック" pitchFamily="-107" charset="-128"/>
            </a:endParaRPr>
          </a:p>
        </p:txBody>
      </p:sp>
      <p:pic>
        <p:nvPicPr>
          <p:cNvPr id="6" name="Picture 8" descr="arin_logowhite.wm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588250" y="6438900"/>
            <a:ext cx="1428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arinxxiii_sa.wm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28600" y="6438900"/>
            <a:ext cx="2514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" descr="arinxxiii_sa.wm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28600" y="6438900"/>
            <a:ext cx="2514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 algn="l">
              <a:defRPr b="1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6237"/>
            <a:ext cx="4038600" cy="4297363"/>
          </a:xfr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6237"/>
            <a:ext cx="4038600" cy="4297363"/>
          </a:xfr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61113"/>
            <a:ext cx="9144000" cy="49688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5D2D27"/>
              </a:solidFill>
              <a:ea typeface="ＭＳ Ｐゴシック" pitchFamily="-107" charset="-128"/>
            </a:endParaRPr>
          </a:p>
        </p:txBody>
      </p:sp>
      <p:pic>
        <p:nvPicPr>
          <p:cNvPr id="8" name="Picture 7" descr="arin_logowhite.wm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588250" y="6438900"/>
            <a:ext cx="1428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arinxxiii_sa.wm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28600" y="6438900"/>
            <a:ext cx="2514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rinxxiii_sa.wm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28600" y="6438900"/>
            <a:ext cx="2514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 algn="l">
              <a:defRPr b="1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1767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57437"/>
            <a:ext cx="4040188" cy="3662363"/>
          </a:xfrm>
        </p:spPr>
        <p:txBody>
          <a:bodyPr/>
          <a:lstStyle>
            <a:lvl1pPr>
              <a:defRPr sz="2400">
                <a:latin typeface="Century Gothic"/>
                <a:cs typeface="Century Gothic"/>
              </a:defRPr>
            </a:lvl1pPr>
            <a:lvl2pPr>
              <a:defRPr sz="2000">
                <a:latin typeface="Century Gothic"/>
                <a:cs typeface="Century Gothic"/>
              </a:defRPr>
            </a:lvl2pPr>
            <a:lvl3pPr>
              <a:defRPr sz="1800">
                <a:latin typeface="Century Gothic"/>
                <a:cs typeface="Century Gothic"/>
              </a:defRPr>
            </a:lvl3pPr>
            <a:lvl4pPr>
              <a:defRPr sz="1600">
                <a:latin typeface="Century Gothic"/>
                <a:cs typeface="Century Gothic"/>
              </a:defRPr>
            </a:lvl4pPr>
            <a:lvl5pPr>
              <a:defRPr sz="160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1767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57437"/>
            <a:ext cx="4041775" cy="3662363"/>
          </a:xfrm>
        </p:spPr>
        <p:txBody>
          <a:bodyPr/>
          <a:lstStyle>
            <a:lvl1pPr>
              <a:defRPr sz="2400">
                <a:latin typeface="Century Gothic"/>
                <a:cs typeface="Century Gothic"/>
              </a:defRPr>
            </a:lvl1pPr>
            <a:lvl2pPr>
              <a:defRPr sz="2000">
                <a:latin typeface="Century Gothic"/>
                <a:cs typeface="Century Gothic"/>
              </a:defRPr>
            </a:lvl2pPr>
            <a:lvl3pPr>
              <a:defRPr sz="1800">
                <a:latin typeface="Century Gothic"/>
                <a:cs typeface="Century Gothic"/>
              </a:defRPr>
            </a:lvl3pPr>
            <a:lvl4pPr>
              <a:defRPr sz="1600">
                <a:latin typeface="Century Gothic"/>
                <a:cs typeface="Century Gothic"/>
              </a:defRPr>
            </a:lvl4pPr>
            <a:lvl5pPr>
              <a:defRPr sz="160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361113"/>
            <a:ext cx="9144000" cy="49688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5D2D27"/>
              </a:solidFill>
              <a:ea typeface="ＭＳ Ｐゴシック" pitchFamily="-107" charset="-128"/>
            </a:endParaRPr>
          </a:p>
        </p:txBody>
      </p:sp>
      <p:pic>
        <p:nvPicPr>
          <p:cNvPr id="3" name="Picture 7" descr="arin_logowhite.wm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588250" y="6438900"/>
            <a:ext cx="1428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 descr="arinxxiii_sa.wm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28600" y="6438900"/>
            <a:ext cx="2514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Group 36"/>
          <p:cNvGraphicFramePr>
            <a:graphicFrameLocks noGrp="1"/>
          </p:cNvGraphicFramePr>
          <p:nvPr/>
        </p:nvGraphicFramePr>
        <p:xfrm>
          <a:off x="304800" y="914400"/>
          <a:ext cx="8382000" cy="4983163"/>
        </p:xfrm>
        <a:graphic>
          <a:graphicData uri="http://schemas.openxmlformats.org/drawingml/2006/table">
            <a:tbl>
              <a:tblPr/>
              <a:tblGrid>
                <a:gridCol w="2219325"/>
                <a:gridCol w="1971675"/>
                <a:gridCol w="2095500"/>
                <a:gridCol w="2095500"/>
              </a:tblGrid>
              <a:tr h="22415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pitchFamily="-107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Black" pitchFamily="-107" charset="0"/>
                          <a:ea typeface="ＭＳ Ｐゴシック" pitchFamily="-107" charset="-128"/>
                          <a:cs typeface="Arial" charset="0"/>
                        </a:rPr>
                        <a:t>Recovered Resources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pitchFamily="-107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Black" pitchFamily="-107" charset="0"/>
                          <a:ea typeface="ＭＳ Ｐゴシック" pitchFamily="-107" charset="-128"/>
                          <a:cs typeface="Arial" charset="0"/>
                        </a:rPr>
                        <a:t>Oct 1, 2005 – Sept 30, 2007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pitchFamily="-107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Futura Hv BT" pitchFamily="34" charset="0"/>
                        <a:ea typeface="ＭＳ Ｐゴシック" pitchFamily="-107" charset="-128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pitchFamily="-107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Futura Hv BT" pitchFamily="34" charset="0"/>
                          <a:ea typeface="ＭＳ Ｐゴシック" pitchFamily="-107" charset="-128"/>
                          <a:cs typeface="Arial" charset="0"/>
                        </a:rPr>
                        <a:t>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pitchFamily="-107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Futura Hv BT" pitchFamily="34" charset="0"/>
                          <a:ea typeface="ＭＳ Ｐゴシック" pitchFamily="-107" charset="-128"/>
                          <a:cs typeface="Arial" charset="0"/>
                        </a:rPr>
                        <a:t>/24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pitchFamily="-107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Futura Hv BT" pitchFamily="34" charset="0"/>
                          <a:ea typeface="ＭＳ Ｐゴシック" pitchFamily="-107" charset="-128"/>
                          <a:cs typeface="Arial" charset="0"/>
                        </a:rPr>
                        <a:t>ASN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2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pitchFamily="-107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Futura Hv BT" pitchFamily="34" charset="0"/>
                          <a:ea typeface="ＭＳ Ｐゴシック" pitchFamily="-107" charset="-128"/>
                          <a:cs typeface="Arial" charset="0"/>
                        </a:rPr>
                        <a:t>Returned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pitchFamily="-107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Futura Hv BT" pitchFamily="34" charset="0"/>
                          <a:ea typeface="ＭＳ Ｐゴシック" pitchFamily="-107" charset="-128"/>
                          <a:cs typeface="Arial" charset="0"/>
                        </a:rPr>
                        <a:t>113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pitchFamily="-107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Futura Hv BT" pitchFamily="34" charset="0"/>
                          <a:ea typeface="ＭＳ Ｐゴシック" pitchFamily="-107" charset="-128"/>
                          <a:cs typeface="Arial" charset="0"/>
                        </a:rPr>
                        <a:t>9,675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pitchFamily="-107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Futura Hv BT" pitchFamily="34" charset="0"/>
                          <a:ea typeface="ＭＳ Ｐゴシック" pitchFamily="-107" charset="-128"/>
                          <a:cs typeface="Arial" charset="0"/>
                        </a:rPr>
                        <a:t>401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pitchFamily="-107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Futura Hv BT" pitchFamily="34" charset="0"/>
                          <a:ea typeface="ＭＳ Ｐゴシック" pitchFamily="-107" charset="-128"/>
                          <a:cs typeface="Arial" charset="0"/>
                        </a:rPr>
                        <a:t>Revoked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pitchFamily="-107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Futura Hv BT" pitchFamily="34" charset="0"/>
                          <a:ea typeface="ＭＳ Ｐゴシック" pitchFamily="-107" charset="-128"/>
                          <a:cs typeface="Arial" charset="0"/>
                        </a:rPr>
                        <a:t>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pitchFamily="-107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Futura Hv BT" pitchFamily="34" charset="0"/>
                          <a:ea typeface="ＭＳ Ｐゴシック" pitchFamily="-107" charset="-128"/>
                          <a:cs typeface="Arial" charset="0"/>
                        </a:rPr>
                        <a:t>7,838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pitchFamily="-107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Futura Hv BT" pitchFamily="34" charset="0"/>
                          <a:ea typeface="ＭＳ Ｐゴシック" pitchFamily="-107" charset="-128"/>
                          <a:cs typeface="Arial" charset="0"/>
                        </a:rPr>
                        <a:t>2,326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11" descr="arinxxiii_sa.wm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28600" y="6438900"/>
            <a:ext cx="2514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361113"/>
            <a:ext cx="9144000" cy="49688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5D2D27"/>
              </a:solidFill>
              <a:ea typeface="ＭＳ Ｐゴシック" pitchFamily="-107" charset="-128"/>
            </a:endParaRPr>
          </a:p>
        </p:txBody>
      </p:sp>
      <p:pic>
        <p:nvPicPr>
          <p:cNvPr id="3" name="Picture 7" descr="arin_logowhite.wm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588250" y="6438900"/>
            <a:ext cx="1428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 descr="arinxxiii_sa.wm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28600" y="6438900"/>
            <a:ext cx="2514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 descr="arinxxiii_sa.wm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28600" y="6438900"/>
            <a:ext cx="2514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361113"/>
            <a:ext cx="9144000" cy="49688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5D2D27"/>
              </a:solidFill>
              <a:ea typeface="ＭＳ Ｐゴシック" pitchFamily="-107" charset="-128"/>
            </a:endParaRPr>
          </a:p>
        </p:txBody>
      </p:sp>
      <p:pic>
        <p:nvPicPr>
          <p:cNvPr id="6" name="Picture 8" descr="arin_logowhite.wm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588250" y="6438900"/>
            <a:ext cx="1428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arinxxiii_sa.wm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28600" y="6438900"/>
            <a:ext cx="2514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" descr="arinxxiii_sa.wm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28600" y="6438900"/>
            <a:ext cx="2514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3008313" cy="914400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81000"/>
            <a:ext cx="5111750" cy="5638800"/>
          </a:xfrm>
        </p:spPr>
        <p:txBody>
          <a:bodyPr/>
          <a:lstStyle>
            <a:lvl1pPr>
              <a:defRPr sz="3200">
                <a:latin typeface="Century Gothic"/>
                <a:cs typeface="Century Gothic"/>
              </a:defRPr>
            </a:lvl1pPr>
            <a:lvl2pPr>
              <a:defRPr sz="2800">
                <a:latin typeface="Century Gothic"/>
                <a:cs typeface="Century Gothic"/>
              </a:defRPr>
            </a:lvl2pPr>
            <a:lvl3pPr>
              <a:defRPr sz="2400">
                <a:latin typeface="Century Gothic"/>
                <a:cs typeface="Century Gothic"/>
              </a:defRPr>
            </a:lvl3pPr>
            <a:lvl4pPr>
              <a:defRPr sz="2000">
                <a:latin typeface="Century Gothic"/>
                <a:cs typeface="Century Gothic"/>
              </a:defRPr>
            </a:lvl4pPr>
            <a:lvl5pPr>
              <a:defRPr sz="2000">
                <a:latin typeface="Century Gothic"/>
                <a:cs typeface="Century Gothic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95400"/>
            <a:ext cx="3008313" cy="47244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Century Gothic"/>
                <a:cs typeface="Century Gothic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07" charset="0"/>
              </a:defRPr>
            </a:lvl1pPr>
          </a:lstStyle>
          <a:p>
            <a:fld id="{809D74E6-CDA0-4801-BAD9-29EE91DB1073}" type="datetime1">
              <a:rPr lang="en-US"/>
              <a:pPr/>
              <a:t>4/29/2009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07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07" charset="0"/>
              </a:defRPr>
            </a:lvl1pPr>
          </a:lstStyle>
          <a:p>
            <a:fld id="{48B806E9-0771-4FDA-876D-4AF0523241E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2"/>
          <p:cNvSpPr>
            <a:spLocks noGrp="1"/>
          </p:cNvSpPr>
          <p:nvPr>
            <p:ph type="ctrTitle"/>
          </p:nvPr>
        </p:nvSpPr>
        <p:spPr>
          <a:xfrm>
            <a:off x="3962400" y="1905000"/>
            <a:ext cx="4800600" cy="1470025"/>
          </a:xfrm>
        </p:spPr>
        <p:txBody>
          <a:bodyPr/>
          <a:lstStyle/>
          <a:p>
            <a:pPr eaLnBrk="1" hangingPunct="1"/>
            <a:r>
              <a:rPr lang="en-US" smtClean="0">
                <a:latin typeface="Century Gothic" pitchFamily="-107" charset="0"/>
                <a:ea typeface="ＭＳ Ｐゴシック" pitchFamily="-107" charset="-128"/>
              </a:rPr>
              <a:t>Registration Services</a:t>
            </a:r>
          </a:p>
        </p:txBody>
      </p:sp>
      <p:sp>
        <p:nvSpPr>
          <p:cNvPr id="11267" name="Content Placeholder 3"/>
          <p:cNvSpPr>
            <a:spLocks noGrp="1"/>
          </p:cNvSpPr>
          <p:nvPr>
            <p:ph sz="half" idx="1"/>
          </p:nvPr>
        </p:nvSpPr>
        <p:spPr>
          <a:xfrm>
            <a:off x="3962400" y="3886200"/>
            <a:ext cx="4800600" cy="762000"/>
          </a:xfrm>
        </p:spPr>
        <p:txBody>
          <a:bodyPr/>
          <a:lstStyle/>
          <a:p>
            <a:pPr eaLnBrk="1" hangingPunct="1"/>
            <a:r>
              <a:rPr lang="en-US" smtClean="0">
                <a:latin typeface="Century Gothic" pitchFamily="-107" charset="0"/>
                <a:ea typeface="ＭＳ Ｐゴシック" pitchFamily="-107" charset="-128"/>
              </a:rPr>
              <a:t>Leslie Nobile</a:t>
            </a:r>
          </a:p>
          <a:p>
            <a:pPr eaLnBrk="1" hangingPunct="1"/>
            <a:r>
              <a:rPr lang="en-US" smtClean="0">
                <a:latin typeface="Century Gothic" pitchFamily="-107" charset="0"/>
                <a:ea typeface="ＭＳ Ｐゴシック" pitchFamily="-107" charset="-128"/>
              </a:rPr>
              <a:t>Director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3810000" y="6554788"/>
            <a:ext cx="5334000" cy="307975"/>
          </a:xfrm>
        </p:spPr>
        <p:txBody>
          <a:bodyPr/>
          <a:lstStyle/>
          <a:p>
            <a:fld id="{D723A5BE-07E6-48D2-8B84-3C1872FA7F0B}" type="datetime2">
              <a:rPr lang="en-US"/>
              <a:pPr/>
              <a:t>Wednesday, April 29, 2009</a:t>
            </a:fld>
            <a:endParaRPr lang="en-US"/>
          </a:p>
        </p:txBody>
      </p:sp>
      <p:graphicFrame>
        <p:nvGraphicFramePr>
          <p:cNvPr id="383012" name="Group 36"/>
          <p:cNvGraphicFramePr>
            <a:graphicFrameLocks noGrp="1"/>
          </p:cNvGraphicFramePr>
          <p:nvPr>
            <p:ph idx="4294967295"/>
          </p:nvPr>
        </p:nvGraphicFramePr>
        <p:xfrm>
          <a:off x="457200" y="2133600"/>
          <a:ext cx="5791200" cy="2438400"/>
        </p:xfrm>
        <a:graphic>
          <a:graphicData uri="http://schemas.openxmlformats.org/drawingml/2006/table">
            <a:tbl>
              <a:tblPr/>
              <a:tblGrid>
                <a:gridCol w="2459038"/>
                <a:gridCol w="3332162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pitchFamily="-107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Futura Hv BT" pitchFamily="34" charset="0"/>
                        <a:ea typeface="ＭＳ Ｐゴシック" pitchFamily="-107" charset="-128"/>
                        <a:cs typeface="Arial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17D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pitchFamily="-107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-107" charset="0"/>
                          <a:ea typeface="Arial" charset="0"/>
                        </a:rPr>
                        <a:t>ASN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17D89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pitchFamily="-107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7" charset="0"/>
                          <a:ea typeface="Arial" charset="0"/>
                        </a:rPr>
                        <a:t>Returned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pitchFamily="-107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7" charset="0"/>
                          <a:ea typeface="Arial" charset="0"/>
                        </a:rPr>
                        <a:t>1,055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pitchFamily="-107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7" charset="0"/>
                          <a:ea typeface="Arial" charset="0"/>
                        </a:rPr>
                        <a:t>Revoked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pitchFamily="-107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7" charset="0"/>
                          <a:ea typeface="Arial" charset="0"/>
                        </a:rPr>
                        <a:t>3,302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2545" name="Text Box 31"/>
          <p:cNvSpPr txBox="1">
            <a:spLocks noChangeArrowheads="1"/>
          </p:cNvSpPr>
          <p:nvPr/>
        </p:nvSpPr>
        <p:spPr bwMode="auto">
          <a:xfrm>
            <a:off x="457200" y="4953000"/>
            <a:ext cx="848995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>
                <a:latin typeface="Century Gothic" pitchFamily="-107" charset="0"/>
              </a:rPr>
              <a:t>Returned = Space recovered by voluntary release by organizations</a:t>
            </a:r>
          </a:p>
          <a:p>
            <a:pPr>
              <a:spcAft>
                <a:spcPts val="600"/>
              </a:spcAft>
            </a:pPr>
            <a:r>
              <a:rPr lang="en-US" sz="2000" b="1">
                <a:latin typeface="Century Gothic" pitchFamily="-107" charset="0"/>
              </a:rPr>
              <a:t>Revoked = Space recovered because of non-payment</a:t>
            </a:r>
          </a:p>
        </p:txBody>
      </p:sp>
      <p:sp>
        <p:nvSpPr>
          <p:cNvPr id="22546" name="Title 4"/>
          <p:cNvSpPr txBox="1">
            <a:spLocks/>
          </p:cNvSpPr>
          <p:nvPr/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4400" b="1">
                <a:solidFill>
                  <a:srgbClr val="5D2D27"/>
                </a:solidFill>
                <a:latin typeface="Century Gothic" pitchFamily="-107" charset="0"/>
              </a:rPr>
              <a:t>Recovered ASNs</a:t>
            </a:r>
          </a:p>
        </p:txBody>
      </p:sp>
      <p:sp>
        <p:nvSpPr>
          <p:cNvPr id="22547" name="TextBox 7"/>
          <p:cNvSpPr txBox="1">
            <a:spLocks noChangeArrowheads="1"/>
          </p:cNvSpPr>
          <p:nvPr/>
        </p:nvSpPr>
        <p:spPr bwMode="auto">
          <a:xfrm>
            <a:off x="457200" y="1290638"/>
            <a:ext cx="8686800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Century Gothic" pitchFamily="-107" charset="0"/>
              </a:rPr>
              <a:t>Jan 2005 – April 20,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90800" y="3124200"/>
            <a:ext cx="6553200" cy="31432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107" charset="-128"/>
            </a:endParaRPr>
          </a:p>
        </p:txBody>
      </p:sp>
      <p:sp>
        <p:nvSpPr>
          <p:cNvPr id="23555" name="Title 1"/>
          <p:cNvSpPr>
            <a:spLocks noGrp="1"/>
          </p:cNvSpPr>
          <p:nvPr>
            <p:ph type="title"/>
          </p:nvPr>
        </p:nvSpPr>
        <p:spPr>
          <a:xfrm>
            <a:off x="457200" y="396875"/>
            <a:ext cx="8229600" cy="868363"/>
          </a:xfrm>
        </p:spPr>
        <p:txBody>
          <a:bodyPr/>
          <a:lstStyle/>
          <a:p>
            <a:pPr eaLnBrk="1" hangingPunct="1"/>
            <a:r>
              <a:rPr lang="en-US" smtClean="0">
                <a:latin typeface="Century Gothic" pitchFamily="-107" charset="0"/>
                <a:ea typeface="ＭＳ Ｐゴシック" pitchFamily="-107" charset="-128"/>
              </a:rPr>
              <a:t>Lame Delegation Stats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2143125"/>
          <a:ext cx="8153400" cy="3132138"/>
        </p:xfrm>
        <a:graphic>
          <a:graphicData uri="http://schemas.openxmlformats.org/drawingml/2006/table">
            <a:tbl>
              <a:tblPr/>
              <a:tblGrid>
                <a:gridCol w="6629400"/>
                <a:gridCol w="1524000"/>
              </a:tblGrid>
              <a:tr h="6000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7" charset="0"/>
                          <a:ea typeface="ＭＳ Ｐゴシック" pitchFamily="-107" charset="-128"/>
                        </a:rPr>
                        <a:t>Total delegations that have ever tested lame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4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7" charset="0"/>
                          <a:ea typeface="ＭＳ Ｐゴシック" pitchFamily="-107" charset="-128"/>
                        </a:rPr>
                        <a:t>32,297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4DA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7" charset="0"/>
                          <a:ea typeface="ＭＳ Ｐゴシック" pitchFamily="-107" charset="-128"/>
                        </a:rPr>
                        <a:t>Total delegations stripped (after 90 days of testing)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7" charset="0"/>
                          <a:ea typeface="ＭＳ Ｐゴシック" pitchFamily="-107" charset="-128"/>
                        </a:rPr>
                        <a:t>3,553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7" charset="0"/>
                          <a:ea typeface="ＭＳ Ｐゴシック" pitchFamily="-107" charset="-128"/>
                        </a:rPr>
                        <a:t>Currently testing lame for 30 consecutive days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4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7" charset="0"/>
                          <a:ea typeface="ＭＳ Ｐゴシック" pitchFamily="-107" charset="-128"/>
                        </a:rPr>
                        <a:t>16,900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4DA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7" charset="0"/>
                          <a:ea typeface="ＭＳ Ｐゴシック" pitchFamily="-107" charset="-128"/>
                        </a:rPr>
                        <a:t>Currently testing lame for 60 consecutive days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7" charset="0"/>
                          <a:ea typeface="ＭＳ Ｐゴシック" pitchFamily="-107" charset="-128"/>
                        </a:rPr>
                        <a:t>1,000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7" charset="0"/>
                          <a:ea typeface="ＭＳ Ｐゴシック" pitchFamily="-107" charset="-128"/>
                        </a:rPr>
                        <a:t>Currently testing lame for 90 days (waiting to be stripped)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4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7" charset="0"/>
                          <a:ea typeface="ＭＳ Ｐゴシック" pitchFamily="-107" charset="-128"/>
                        </a:rPr>
                        <a:t>1,306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4DA"/>
                    </a:solidFill>
                  </a:tcPr>
                </a:tc>
              </a:tr>
            </a:tbl>
          </a:graphicData>
        </a:graphic>
      </p:graphicFrame>
      <p:sp>
        <p:nvSpPr>
          <p:cNvPr id="23576" name="TextBox 7"/>
          <p:cNvSpPr txBox="1">
            <a:spLocks noChangeArrowheads="1"/>
          </p:cNvSpPr>
          <p:nvPr/>
        </p:nvSpPr>
        <p:spPr bwMode="auto">
          <a:xfrm>
            <a:off x="457200" y="1295400"/>
            <a:ext cx="86868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Century Gothic" pitchFamily="-107" charset="0"/>
              </a:rPr>
              <a:t>As of April 20,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>
                <a:latin typeface="Century Gothic" pitchFamily="-107" charset="0"/>
                <a:ea typeface="ＭＳ Ｐゴシック" pitchFamily="-107" charset="-128"/>
              </a:rPr>
              <a:t>Legacy RSA Stats</a:t>
            </a:r>
          </a:p>
        </p:txBody>
      </p:sp>
      <p:sp>
        <p:nvSpPr>
          <p:cNvPr id="24579" name="TextBox 7"/>
          <p:cNvSpPr txBox="1">
            <a:spLocks noChangeArrowheads="1"/>
          </p:cNvSpPr>
          <p:nvPr/>
        </p:nvSpPr>
        <p:spPr bwMode="auto">
          <a:xfrm>
            <a:off x="457200" y="1295400"/>
            <a:ext cx="86868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Century Gothic" pitchFamily="-107" charset="0"/>
              </a:rPr>
              <a:t>As of 31 March, 2009</a:t>
            </a:r>
          </a:p>
        </p:txBody>
      </p:sp>
      <p:pic>
        <p:nvPicPr>
          <p:cNvPr id="24580" name="Picture 4" descr="legacyrsa_month_SA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209800"/>
            <a:ext cx="810101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5" descr="C:\Documents and Settings\leslien\Local Settings\Temporary Internet Files\Content.IE5\P9WIMAOI\MPj0439536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524000"/>
            <a:ext cx="6248400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2438"/>
            <a:ext cx="4006850" cy="1071562"/>
          </a:xfrm>
        </p:spPr>
        <p:txBody>
          <a:bodyPr/>
          <a:lstStyle/>
          <a:p>
            <a:r>
              <a:rPr lang="en-US" smtClean="0">
                <a:latin typeface="Century Gothic" pitchFamily="-107" charset="0"/>
                <a:ea typeface="ＭＳ Ｐゴシック" pitchFamily="-107" charset="-128"/>
              </a:rPr>
              <a:t>RSD Team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0025" y="2667000"/>
            <a:ext cx="4816475" cy="914400"/>
          </a:xfrm>
        </p:spPr>
        <p:txBody>
          <a:bodyPr/>
          <a:lstStyle/>
          <a:p>
            <a:pPr>
              <a:lnSpc>
                <a:spcPct val="75000"/>
              </a:lnSpc>
              <a:spcAft>
                <a:spcPts val="600"/>
              </a:spcAft>
              <a:buFont typeface="Wingdings 2" pitchFamily="-107" charset="2"/>
              <a:buNone/>
            </a:pPr>
            <a:r>
              <a:rPr lang="en-US" sz="2800" b="1" u="sng" smtClean="0">
                <a:solidFill>
                  <a:srgbClr val="8F6435"/>
                </a:solidFill>
                <a:latin typeface="Century Gothic" pitchFamily="-107" charset="0"/>
                <a:ea typeface="ＭＳ Ｐゴシック" pitchFamily="-107" charset="-128"/>
              </a:rPr>
              <a:t>Principal Resource Analyst</a:t>
            </a:r>
          </a:p>
          <a:p>
            <a:pPr>
              <a:lnSpc>
                <a:spcPct val="75000"/>
              </a:lnSpc>
              <a:buFont typeface="Wingdings 2" pitchFamily="-107" charset="2"/>
              <a:buNone/>
            </a:pPr>
            <a:r>
              <a:rPr lang="en-US" sz="2800" smtClean="0">
                <a:latin typeface="Century Gothic" pitchFamily="-107" charset="0"/>
                <a:ea typeface="ＭＳ Ｐゴシック" pitchFamily="-107" charset="-128"/>
              </a:rPr>
              <a:t>Cathy Clements</a:t>
            </a:r>
          </a:p>
          <a:p>
            <a:pPr lvl="1">
              <a:lnSpc>
                <a:spcPct val="75000"/>
              </a:lnSpc>
            </a:pPr>
            <a:endParaRPr lang="en-US" smtClean="0">
              <a:latin typeface="Century Gothic" pitchFamily="-107" charset="0"/>
              <a:ea typeface="ＭＳ Ｐゴシック" pitchFamily="-107" charset="-128"/>
            </a:endParaRPr>
          </a:p>
          <a:p>
            <a:pPr>
              <a:lnSpc>
                <a:spcPct val="75000"/>
              </a:lnSpc>
            </a:pPr>
            <a:endParaRPr lang="en-US" smtClean="0">
              <a:latin typeface="Century Gothic" pitchFamily="-107" charset="0"/>
              <a:ea typeface="ＭＳ Ｐゴシック" pitchFamily="-107" charset="-128"/>
            </a:endParaRPr>
          </a:p>
          <a:p>
            <a:pPr>
              <a:lnSpc>
                <a:spcPct val="75000"/>
              </a:lnSpc>
            </a:pPr>
            <a:endParaRPr lang="en-US" sz="2400" smtClean="0">
              <a:latin typeface="Century Gothic" pitchFamily="-107" charset="0"/>
              <a:ea typeface="ＭＳ Ｐゴシック" pitchFamily="-107" charset="-128"/>
            </a:endParaRPr>
          </a:p>
          <a:p>
            <a:pPr>
              <a:lnSpc>
                <a:spcPct val="75000"/>
              </a:lnSpc>
            </a:pPr>
            <a:endParaRPr lang="en-US" sz="2400" smtClean="0">
              <a:latin typeface="Century Gothic" pitchFamily="-107" charset="0"/>
              <a:ea typeface="ＭＳ Ｐゴシック" pitchFamily="-107" charset="-128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632325" y="4456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5105400" y="32004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247650" y="3937000"/>
            <a:ext cx="40544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10000"/>
              </a:spcBef>
              <a:spcAft>
                <a:spcPts val="938"/>
              </a:spcAft>
              <a:buClr>
                <a:srgbClr val="FFCC00"/>
              </a:buClr>
              <a:buSzPct val="75000"/>
              <a:buFont typeface="Wingdings 2" pitchFamily="-107" charset="2"/>
              <a:buNone/>
              <a:tabLst>
                <a:tab pos="914400" algn="l"/>
                <a:tab pos="1255713" algn="l"/>
                <a:tab pos="1652588" algn="l"/>
                <a:tab pos="2060575" algn="l"/>
              </a:tabLst>
            </a:pPr>
            <a:r>
              <a:rPr lang="en-US" sz="2800" b="1" u="sng">
                <a:solidFill>
                  <a:srgbClr val="8F643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-107" charset="0"/>
              </a:rPr>
              <a:t>Tec</a:t>
            </a:r>
            <a:r>
              <a:rPr lang="en-US" sz="2800" b="1" u="sng">
                <a:solidFill>
                  <a:srgbClr val="8F6435"/>
                </a:solidFill>
                <a:latin typeface="Century Gothic" pitchFamily="-107" charset="0"/>
              </a:rPr>
              <a:t>hnical Specialist</a:t>
            </a:r>
          </a:p>
          <a:p>
            <a:pPr marL="342900" indent="-342900">
              <a:lnSpc>
                <a:spcPct val="75000"/>
              </a:lnSpc>
              <a:spcBef>
                <a:spcPct val="10000"/>
              </a:spcBef>
              <a:spcAft>
                <a:spcPct val="10000"/>
              </a:spcAft>
              <a:buClr>
                <a:srgbClr val="FFCC00"/>
              </a:buClr>
              <a:buSzPct val="75000"/>
              <a:buFont typeface="Wingdings 2" pitchFamily="-107" charset="2"/>
              <a:buNone/>
              <a:tabLst>
                <a:tab pos="914400" algn="l"/>
                <a:tab pos="1255713" algn="l"/>
                <a:tab pos="1652588" algn="l"/>
                <a:tab pos="2060575" algn="l"/>
              </a:tabLst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-107" charset="0"/>
              </a:rPr>
              <a:t>David Hu</a:t>
            </a:r>
            <a:r>
              <a:rPr lang="en-US" sz="2800">
                <a:latin typeface="Century Gothic" pitchFamily="-107" charset="0"/>
              </a:rPr>
              <a:t>berman</a:t>
            </a:r>
          </a:p>
          <a:p>
            <a:pPr marL="804863" lvl="1" indent="-347663" fontAlgn="ctr">
              <a:lnSpc>
                <a:spcPct val="75000"/>
              </a:lnSpc>
              <a:spcBef>
                <a:spcPct val="10000"/>
              </a:spcBef>
              <a:spcAft>
                <a:spcPct val="10000"/>
              </a:spcAft>
              <a:buClr>
                <a:srgbClr val="FFCC00"/>
              </a:buClr>
              <a:buSzPct val="90000"/>
              <a:buFont typeface="Wingdings" pitchFamily="-107" charset="2"/>
              <a:buNone/>
              <a:tabLst>
                <a:tab pos="914400" algn="l"/>
                <a:tab pos="1255713" algn="l"/>
                <a:tab pos="1652588" algn="l"/>
                <a:tab pos="2060575" algn="l"/>
              </a:tabLst>
            </a:pPr>
            <a:endParaRPr lang="en-US" sz="3200">
              <a:effectLst>
                <a:outerShdw blurRad="38100" dist="38100" dir="2700000" algn="tl">
                  <a:srgbClr val="C0C0C0"/>
                </a:outerShdw>
              </a:effectLst>
              <a:latin typeface="Futura Md BT" pitchFamily="34" charset="0"/>
            </a:endParaRPr>
          </a:p>
          <a:p>
            <a:pPr marL="804863" lvl="1" indent="-347663" fontAlgn="ctr">
              <a:lnSpc>
                <a:spcPct val="75000"/>
              </a:lnSpc>
              <a:spcBef>
                <a:spcPct val="10000"/>
              </a:spcBef>
              <a:spcAft>
                <a:spcPct val="10000"/>
              </a:spcAft>
              <a:buClr>
                <a:srgbClr val="FFCC00"/>
              </a:buClr>
              <a:buSzPct val="90000"/>
              <a:buFont typeface="Wingdings" pitchFamily="-107" charset="2"/>
              <a:buNone/>
              <a:tabLst>
                <a:tab pos="914400" algn="l"/>
                <a:tab pos="1255713" algn="l"/>
                <a:tab pos="1652588" algn="l"/>
                <a:tab pos="2060575" algn="l"/>
              </a:tabLst>
            </a:pPr>
            <a:endParaRPr lang="en-US" sz="1800">
              <a:effectLst>
                <a:outerShdw blurRad="38100" dist="38100" dir="2700000" algn="tl">
                  <a:srgbClr val="C0C0C0"/>
                </a:outerShdw>
              </a:effectLst>
              <a:latin typeface="Futura Md BT" pitchFamily="34" charset="0"/>
            </a:endParaRPr>
          </a:p>
          <a:p>
            <a:pPr marL="342900" indent="-342900">
              <a:lnSpc>
                <a:spcPct val="75000"/>
              </a:lnSpc>
              <a:spcBef>
                <a:spcPct val="10000"/>
              </a:spcBef>
              <a:spcAft>
                <a:spcPct val="10000"/>
              </a:spcAft>
              <a:buClr>
                <a:srgbClr val="FFCC00"/>
              </a:buClr>
              <a:buSzPct val="75000"/>
              <a:buFont typeface="Wingdings 2" pitchFamily="-107" charset="2"/>
              <a:buChar char=""/>
              <a:tabLst>
                <a:tab pos="914400" algn="l"/>
                <a:tab pos="1255713" algn="l"/>
                <a:tab pos="1652588" algn="l"/>
                <a:tab pos="2060575" algn="l"/>
              </a:tabLst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  <a:latin typeface="Futura Hv BT" pitchFamily="34" charset="0"/>
            </a:endParaRPr>
          </a:p>
        </p:txBody>
      </p:sp>
      <p:sp>
        <p:nvSpPr>
          <p:cNvPr id="12295" name="Text Box 10"/>
          <p:cNvSpPr txBox="1">
            <a:spLocks noChangeArrowheads="1"/>
          </p:cNvSpPr>
          <p:nvPr/>
        </p:nvSpPr>
        <p:spPr bwMode="auto">
          <a:xfrm>
            <a:off x="5441950" y="2590800"/>
            <a:ext cx="3702050" cy="324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u="sng">
                <a:solidFill>
                  <a:srgbClr val="8F6435"/>
                </a:solidFill>
                <a:latin typeface="Century Gothic" pitchFamily="-107" charset="0"/>
              </a:rPr>
              <a:t>Resource Analysts</a:t>
            </a:r>
            <a:endParaRPr lang="en-US" sz="2800" u="sng">
              <a:latin typeface="Century Gothic" pitchFamily="-107" charset="0"/>
            </a:endParaRPr>
          </a:p>
          <a:p>
            <a:r>
              <a:rPr lang="en-US" sz="2800">
                <a:latin typeface="Century Gothic" pitchFamily="-107" charset="0"/>
              </a:rPr>
              <a:t>Doreen Maraffa</a:t>
            </a:r>
          </a:p>
          <a:p>
            <a:r>
              <a:rPr lang="en-US" sz="2800">
                <a:latin typeface="Century Gothic" pitchFamily="-107" charset="0"/>
              </a:rPr>
              <a:t>Sue Dobert</a:t>
            </a:r>
          </a:p>
          <a:p>
            <a:r>
              <a:rPr lang="en-US" sz="2800">
                <a:latin typeface="Century Gothic" pitchFamily="-107" charset="0"/>
              </a:rPr>
              <a:t>Mike Pappano</a:t>
            </a:r>
          </a:p>
          <a:p>
            <a:r>
              <a:rPr lang="en-US" sz="2800">
                <a:latin typeface="Century Gothic" pitchFamily="-107" charset="0"/>
              </a:rPr>
              <a:t>Lisa Leidel</a:t>
            </a:r>
          </a:p>
          <a:p>
            <a:r>
              <a:rPr lang="en-US" sz="2800">
                <a:latin typeface="Century Gothic" pitchFamily="-107" charset="0"/>
              </a:rPr>
              <a:t>Giselle Falla</a:t>
            </a:r>
          </a:p>
          <a:p>
            <a:endParaRPr lang="en-US" sz="3200">
              <a:latin typeface="Futura Md BT" pitchFamily="34" charset="0"/>
            </a:endParaRPr>
          </a:p>
        </p:txBody>
      </p:sp>
      <p:sp>
        <p:nvSpPr>
          <p:cNvPr id="12296" name="Text Box 12"/>
          <p:cNvSpPr txBox="1">
            <a:spLocks noChangeArrowheads="1"/>
          </p:cNvSpPr>
          <p:nvPr/>
        </p:nvSpPr>
        <p:spPr bwMode="auto">
          <a:xfrm>
            <a:off x="247650" y="5076825"/>
            <a:ext cx="476885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u="sng">
                <a:solidFill>
                  <a:srgbClr val="8F6435"/>
                </a:solidFill>
                <a:latin typeface="Century Gothic" pitchFamily="-107" charset="0"/>
              </a:rPr>
              <a:t>Senior Resource Analyst</a:t>
            </a:r>
          </a:p>
          <a:p>
            <a:r>
              <a:rPr lang="en-US" sz="2800">
                <a:latin typeface="Century Gothic" pitchFamily="-107" charset="0"/>
              </a:rPr>
              <a:t>Jon Worley</a:t>
            </a:r>
          </a:p>
        </p:txBody>
      </p:sp>
      <p:pic>
        <p:nvPicPr>
          <p:cNvPr id="12297" name="Picture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27463" y="469900"/>
            <a:ext cx="197802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60198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Century Gothic" pitchFamily="-107" charset="0"/>
                <a:ea typeface="ＭＳ Ｐゴシック" pitchFamily="-107" charset="-128"/>
              </a:rPr>
              <a:t>On-Going Efforts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8768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z="2800" smtClean="0">
                <a:latin typeface="Century Gothic" pitchFamily="-107" charset="0"/>
                <a:ea typeface="ＭＳ Ｐゴシック" pitchFamily="-107" charset="-128"/>
              </a:rPr>
              <a:t>Requirements for ARIN on-line </a:t>
            </a:r>
            <a:br>
              <a:rPr lang="en-US" sz="2800" smtClean="0">
                <a:latin typeface="Century Gothic" pitchFamily="-107" charset="0"/>
                <a:ea typeface="ＭＳ Ｐゴシック" pitchFamily="-107" charset="-128"/>
              </a:rPr>
            </a:br>
            <a:r>
              <a:rPr lang="en-US" sz="2800" smtClean="0">
                <a:latin typeface="Century Gothic" pitchFamily="-107" charset="0"/>
                <a:ea typeface="ＭＳ Ｐゴシック" pitchFamily="-107" charset="-128"/>
              </a:rPr>
              <a:t>web services and BPR (business </a:t>
            </a:r>
            <a:br>
              <a:rPr lang="en-US" sz="2800" smtClean="0">
                <a:latin typeface="Century Gothic" pitchFamily="-107" charset="0"/>
                <a:ea typeface="ＭＳ Ｐゴシック" pitchFamily="-107" charset="-128"/>
              </a:rPr>
            </a:br>
            <a:r>
              <a:rPr lang="en-US" sz="2800" smtClean="0">
                <a:latin typeface="Century Gothic" pitchFamily="-107" charset="0"/>
                <a:ea typeface="ＭＳ Ｐゴシック" pitchFamily="-107" charset="-128"/>
              </a:rPr>
              <a:t>process re-engineering)</a:t>
            </a:r>
          </a:p>
          <a:p>
            <a:pPr eaLnBrk="1" hangingPunct="1">
              <a:spcAft>
                <a:spcPts val="1200"/>
              </a:spcAft>
            </a:pPr>
            <a:r>
              <a:rPr lang="en-US" sz="2800" smtClean="0">
                <a:latin typeface="Century Gothic" pitchFamily="-107" charset="0"/>
                <a:ea typeface="ＭＳ Ｐゴシック" pitchFamily="-107" charset="-128"/>
              </a:rPr>
              <a:t>Officer Attestation Process/CEO letters</a:t>
            </a:r>
          </a:p>
          <a:p>
            <a:pPr eaLnBrk="1" hangingPunct="1">
              <a:spcAft>
                <a:spcPts val="1200"/>
              </a:spcAft>
            </a:pPr>
            <a:r>
              <a:rPr lang="en-US" sz="2800" smtClean="0">
                <a:latin typeface="Century Gothic" pitchFamily="-107" charset="0"/>
                <a:ea typeface="ＭＳ Ｐゴシック" pitchFamily="-107" charset="-128"/>
              </a:rPr>
              <a:t>WHOIS Spring Cleaning</a:t>
            </a:r>
          </a:p>
          <a:p>
            <a:pPr eaLnBrk="1" hangingPunct="1">
              <a:spcAft>
                <a:spcPts val="1200"/>
              </a:spcAft>
            </a:pPr>
            <a:r>
              <a:rPr lang="en-US" sz="2800" smtClean="0">
                <a:latin typeface="Century Gothic" pitchFamily="-107" charset="0"/>
                <a:ea typeface="ＭＳ Ｐゴシック" pitchFamily="-107" charset="-128"/>
              </a:rPr>
              <a:t>Legacy RSA</a:t>
            </a:r>
          </a:p>
          <a:p>
            <a:pPr eaLnBrk="1" hangingPunct="1">
              <a:spcAft>
                <a:spcPts val="1200"/>
              </a:spcAft>
            </a:pPr>
            <a:r>
              <a:rPr lang="en-US" sz="2800" smtClean="0">
                <a:latin typeface="Century Gothic" pitchFamily="-107" charset="0"/>
                <a:ea typeface="ＭＳ Ｐゴシック" pitchFamily="-107" charset="-128"/>
              </a:rPr>
              <a:t>Resource Revocations</a:t>
            </a:r>
          </a:p>
          <a:p>
            <a:pPr eaLnBrk="1" hangingPunct="1">
              <a:spcAft>
                <a:spcPts val="1200"/>
              </a:spcAft>
            </a:pPr>
            <a:r>
              <a:rPr lang="en-US" sz="2800" smtClean="0">
                <a:latin typeface="Century Gothic" pitchFamily="-107" charset="0"/>
                <a:ea typeface="ＭＳ Ｐゴシック" pitchFamily="-107" charset="-128"/>
              </a:rPr>
              <a:t>Lame Delegations</a:t>
            </a:r>
          </a:p>
          <a:p>
            <a:pPr eaLnBrk="1" hangingPunct="1">
              <a:spcAft>
                <a:spcPts val="1200"/>
              </a:spcAft>
            </a:pPr>
            <a:endParaRPr lang="en-US" smtClean="0">
              <a:latin typeface="Century Gothic" pitchFamily="-107" charset="0"/>
              <a:ea typeface="ＭＳ Ｐゴシック" pitchFamily="-107" charset="-128"/>
            </a:endParaRPr>
          </a:p>
        </p:txBody>
      </p:sp>
      <p:pic>
        <p:nvPicPr>
          <p:cNvPr id="13316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75" y="350838"/>
            <a:ext cx="1533525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Century Gothic" pitchFamily="-107" charset="0"/>
                <a:ea typeface="ＭＳ Ｐゴシック" pitchFamily="-107" charset="-128"/>
              </a:rPr>
              <a:t>WHOIS Clean Up Project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7244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3000" b="1" smtClean="0">
                <a:solidFill>
                  <a:srgbClr val="8F6435"/>
                </a:solidFill>
                <a:latin typeface="Century Gothic" pitchFamily="-107" charset="0"/>
                <a:ea typeface="ＭＳ Ｐゴシック" pitchFamily="-107" charset="-128"/>
              </a:rPr>
              <a:t>Phase 1</a:t>
            </a:r>
          </a:p>
          <a:p>
            <a:pPr eaLnBrk="1" hangingPunct="1"/>
            <a:r>
              <a:rPr lang="en-US" sz="2400" b="1" smtClean="0">
                <a:latin typeface="Century Gothic" pitchFamily="-107" charset="0"/>
                <a:ea typeface="ＭＳ Ｐゴシック" pitchFamily="-107" charset="-128"/>
              </a:rPr>
              <a:t>Direct allocations &amp; assignments</a:t>
            </a:r>
          </a:p>
          <a:p>
            <a:pPr lvl="1" eaLnBrk="1" hangingPunct="1"/>
            <a:r>
              <a:rPr lang="en-US" sz="2000" smtClean="0">
                <a:latin typeface="Century Gothic" pitchFamily="-107" charset="0"/>
                <a:ea typeface="ＭＳ Ｐゴシック" pitchFamily="-107" charset="-128"/>
              </a:rPr>
              <a:t>IPv4, IPv6, ASNs, (includes legacy)</a:t>
            </a:r>
          </a:p>
          <a:p>
            <a:pPr lvl="1" eaLnBrk="1" hangingPunct="1"/>
            <a:r>
              <a:rPr lang="en-US" sz="2000" smtClean="0">
                <a:latin typeface="Century Gothic" pitchFamily="-107" charset="0"/>
                <a:ea typeface="ＭＳ Ｐゴシック" pitchFamily="-107" charset="-128"/>
              </a:rPr>
              <a:t>32,947 e-mails in total (encompasses 42,920 distinct POCs)</a:t>
            </a:r>
          </a:p>
          <a:p>
            <a:pPr lvl="1" eaLnBrk="1" hangingPunct="1"/>
            <a:r>
              <a:rPr lang="en-US" sz="2000" smtClean="0">
                <a:latin typeface="Century Gothic" pitchFamily="-107" charset="0"/>
                <a:ea typeface="ＭＳ Ｐゴシック" pitchFamily="-107" charset="-128"/>
              </a:rPr>
              <a:t>2,000 per </a:t>
            </a:r>
            <a:r>
              <a:rPr lang="en-US" sz="1600" smtClean="0">
                <a:latin typeface="Century Gothic" pitchFamily="-107" charset="0"/>
                <a:ea typeface="ＭＳ Ｐゴシック" pitchFamily="-107" charset="-128"/>
              </a:rPr>
              <a:t>week (665 on M, W, Fri)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000" smtClean="0">
                <a:latin typeface="Century Gothic" pitchFamily="-107" charset="0"/>
                <a:ea typeface="ＭＳ Ｐゴシック" pitchFamily="-107" charset="-128"/>
              </a:rPr>
              <a:t>Estimate ~4 months to complete</a:t>
            </a:r>
          </a:p>
          <a:p>
            <a:pPr eaLnBrk="1" hangingPunct="1">
              <a:buFont typeface="Arial" charset="0"/>
              <a:buNone/>
            </a:pPr>
            <a:r>
              <a:rPr lang="en-US" sz="3000" b="1" smtClean="0">
                <a:solidFill>
                  <a:srgbClr val="8F6435"/>
                </a:solidFill>
                <a:latin typeface="Century Gothic" pitchFamily="-107" charset="0"/>
                <a:ea typeface="ＭＳ Ｐゴシック" pitchFamily="-107" charset="-128"/>
              </a:rPr>
              <a:t>Phase 2 </a:t>
            </a:r>
          </a:p>
          <a:p>
            <a:pPr eaLnBrk="1" hangingPunct="1"/>
            <a:r>
              <a:rPr lang="en-US" sz="2400" b="1" smtClean="0">
                <a:latin typeface="Century Gothic" pitchFamily="-107" charset="0"/>
                <a:ea typeface="ＭＳ Ｐゴシック" pitchFamily="-107" charset="-128"/>
              </a:rPr>
              <a:t>Reassignments</a:t>
            </a:r>
          </a:p>
          <a:p>
            <a:pPr lvl="1" eaLnBrk="1" hangingPunct="1"/>
            <a:r>
              <a:rPr lang="en-US" sz="2000" smtClean="0">
                <a:latin typeface="Century Gothic" pitchFamily="-107" charset="0"/>
                <a:ea typeface="ＭＳ Ｐゴシック" pitchFamily="-107" charset="-128"/>
              </a:rPr>
              <a:t>Expected start: end of summer</a:t>
            </a:r>
          </a:p>
          <a:p>
            <a:pPr lvl="1" eaLnBrk="1" hangingPunct="1"/>
            <a:r>
              <a:rPr lang="en-US" sz="2000" smtClean="0">
                <a:latin typeface="Century Gothic" pitchFamily="-107" charset="0"/>
                <a:ea typeface="ＭＳ Ｐゴシック" pitchFamily="-107" charset="-128"/>
              </a:rPr>
              <a:t>31,378 reallocations</a:t>
            </a:r>
          </a:p>
          <a:p>
            <a:pPr lvl="1" eaLnBrk="1" hangingPunct="1"/>
            <a:r>
              <a:rPr lang="en-US" sz="2000" smtClean="0">
                <a:latin typeface="Century Gothic" pitchFamily="-107" charset="0"/>
                <a:ea typeface="ＭＳ Ｐゴシック" pitchFamily="-107" charset="-128"/>
              </a:rPr>
              <a:t>327,630 detailed reassignments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315200" cy="914400"/>
          </a:xfrm>
        </p:spPr>
        <p:txBody>
          <a:bodyPr/>
          <a:lstStyle/>
          <a:p>
            <a:r>
              <a:rPr lang="en-US" smtClean="0">
                <a:latin typeface="Century Gothic" pitchFamily="-107" charset="0"/>
                <a:ea typeface="ＭＳ Ｐゴシック" pitchFamily="-107" charset="-128"/>
              </a:rPr>
              <a:t/>
            </a:r>
            <a:br>
              <a:rPr lang="en-US" smtClean="0">
                <a:latin typeface="Century Gothic" pitchFamily="-107" charset="0"/>
                <a:ea typeface="ＭＳ Ｐゴシック" pitchFamily="-107" charset="-128"/>
              </a:rPr>
            </a:br>
            <a:r>
              <a:rPr lang="en-US" smtClean="0">
                <a:latin typeface="Century Gothic" pitchFamily="-107" charset="0"/>
                <a:ea typeface="ＭＳ Ｐゴシック" pitchFamily="-107" charset="-128"/>
              </a:rPr>
              <a:t>WHOIS Clean Up Stats</a:t>
            </a:r>
            <a:br>
              <a:rPr lang="en-US" smtClean="0">
                <a:latin typeface="Century Gothic" pitchFamily="-107" charset="0"/>
                <a:ea typeface="ＭＳ Ｐゴシック" pitchFamily="-107" charset="-128"/>
              </a:rPr>
            </a:br>
            <a:endParaRPr lang="en-US" smtClean="0">
              <a:latin typeface="Century Gothic" pitchFamily="-107" charset="0"/>
              <a:ea typeface="ＭＳ Ｐゴシック" pitchFamily="-107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124200"/>
          </a:xfrm>
        </p:spPr>
        <p:txBody>
          <a:bodyPr/>
          <a:lstStyle/>
          <a:p>
            <a:pPr>
              <a:spcAft>
                <a:spcPts val="3000"/>
              </a:spcAft>
              <a:buFont typeface="Arial" charset="0"/>
              <a:buNone/>
            </a:pPr>
            <a:r>
              <a:rPr lang="en-US" b="1" smtClean="0">
                <a:solidFill>
                  <a:srgbClr val="8F6435"/>
                </a:solidFill>
                <a:latin typeface="Century Gothic" pitchFamily="-107" charset="0"/>
                <a:ea typeface="ＭＳ Ｐゴシック" pitchFamily="-107" charset="-128"/>
              </a:rPr>
              <a:t>Apr 17 thru Apr 27</a:t>
            </a:r>
            <a:endParaRPr lang="en-US" b="1" smtClean="0">
              <a:latin typeface="Century Gothic" pitchFamily="-107" charset="0"/>
              <a:ea typeface="ＭＳ Ｐゴシック" pitchFamily="-107" charset="-128"/>
            </a:endParaRPr>
          </a:p>
          <a:p>
            <a:pPr>
              <a:spcAft>
                <a:spcPts val="1200"/>
              </a:spcAft>
            </a:pPr>
            <a:r>
              <a:rPr lang="en-US" smtClean="0">
                <a:latin typeface="Century Gothic" pitchFamily="-107" charset="0"/>
                <a:ea typeface="ＭＳ Ｐゴシック" pitchFamily="-107" charset="-128"/>
              </a:rPr>
              <a:t>2,995 messages sent</a:t>
            </a:r>
          </a:p>
          <a:p>
            <a:pPr>
              <a:spcAft>
                <a:spcPts val="1200"/>
              </a:spcAft>
            </a:pPr>
            <a:r>
              <a:rPr lang="en-US" smtClean="0">
                <a:latin typeface="Century Gothic" pitchFamily="-107" charset="0"/>
                <a:ea typeface="ＭＳ Ｐゴシック" pitchFamily="-107" charset="-128"/>
              </a:rPr>
              <a:t>162 New POC templates received</a:t>
            </a:r>
          </a:p>
          <a:p>
            <a:pPr>
              <a:spcAft>
                <a:spcPts val="1200"/>
              </a:spcAft>
            </a:pPr>
            <a:r>
              <a:rPr lang="en-US" smtClean="0">
                <a:latin typeface="Century Gothic" pitchFamily="-107" charset="0"/>
                <a:ea typeface="ＭＳ Ｐゴシック" pitchFamily="-107" charset="-128"/>
              </a:rPr>
              <a:t>~250 bounced messages</a:t>
            </a:r>
          </a:p>
          <a:p>
            <a:endParaRPr lang="en-US" smtClean="0">
              <a:latin typeface="Century Gothic" pitchFamily="-107" charset="0"/>
              <a:ea typeface="ＭＳ Ｐゴシック" pitchFamily="-107" charset="-128"/>
            </a:endParaRPr>
          </a:p>
          <a:p>
            <a:endParaRPr lang="en-US" smtClean="0">
              <a:latin typeface="Century Gothic" pitchFamily="-107" charset="0"/>
              <a:ea typeface="ＭＳ Ｐゴシック" pitchFamily="-10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>
                <a:latin typeface="Century Gothic" pitchFamily="-107" charset="0"/>
                <a:ea typeface="ＭＳ Ｐゴシック" pitchFamily="-107" charset="-128"/>
              </a:rPr>
              <a:t>Statistics</a:t>
            </a:r>
          </a:p>
        </p:txBody>
      </p:sp>
      <p:pic>
        <p:nvPicPr>
          <p:cNvPr id="16387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133600"/>
            <a:ext cx="4381500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90800" y="3124200"/>
            <a:ext cx="6553200" cy="31432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107" charset="-128"/>
            </a:endParaRPr>
          </a:p>
        </p:txBody>
      </p:sp>
      <p:graphicFrame>
        <p:nvGraphicFramePr>
          <p:cNvPr id="8" name="Group 33"/>
          <p:cNvGraphicFramePr>
            <a:graphicFrameLocks noGrp="1"/>
          </p:cNvGraphicFramePr>
          <p:nvPr/>
        </p:nvGraphicFramePr>
        <p:xfrm>
          <a:off x="381000" y="2133600"/>
          <a:ext cx="8534400" cy="3377439"/>
        </p:xfrm>
        <a:graphic>
          <a:graphicData uri="http://schemas.openxmlformats.org/drawingml/2006/table">
            <a:tbl>
              <a:tblPr/>
              <a:tblGrid>
                <a:gridCol w="4038600"/>
                <a:gridCol w="2438400"/>
                <a:gridCol w="20574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pitchFamily="-107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-107" charset="0"/>
                          <a:ea typeface="ＭＳ Ｐゴシック" pitchFamily="-107" charset="-128"/>
                          <a:cs typeface="Arial" charset="0"/>
                        </a:rPr>
                        <a:t>Category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17D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pitchFamily="-107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-107" charset="0"/>
                          <a:ea typeface="ＭＳ Ｐゴシック" pitchFamily="-107" charset="-128"/>
                          <a:cs typeface="Arial" charset="0"/>
                        </a:rPr>
                        <a:t>Total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17D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pitchFamily="-107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-107" charset="0"/>
                          <a:ea typeface="ＭＳ Ｐゴシック" pitchFamily="-107" charset="-128"/>
                          <a:cs typeface="Arial" charset="0"/>
                        </a:rPr>
                        <a:t>Monthly Average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17D89"/>
                    </a:solidFill>
                  </a:tcPr>
                </a:tc>
              </a:tr>
              <a:tr h="874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pitchFamily="-107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7" charset="0"/>
                          <a:ea typeface="ＭＳ Ｐゴシック" pitchFamily="-107" charset="-128"/>
                          <a:cs typeface="Arial" charset="0"/>
                        </a:rPr>
                        <a:t>Templates Processed*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pitchFamily="-10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7" charset="0"/>
                          <a:ea typeface="ＭＳ Ｐゴシック" pitchFamily="-107" charset="-128"/>
                          <a:cs typeface="Arial" charset="0"/>
                        </a:rPr>
                        <a:t>583,317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pitchFamily="-10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7" charset="0"/>
                          <a:ea typeface="ＭＳ Ｐゴシック" pitchFamily="-107" charset="-128"/>
                          <a:cs typeface="Arial" charset="0"/>
                        </a:rPr>
                        <a:t>48,610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85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pitchFamily="-107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7" charset="0"/>
                          <a:ea typeface="ＭＳ Ｐゴシック" pitchFamily="-107" charset="-128"/>
                          <a:cs typeface="Arial" charset="0"/>
                        </a:rPr>
                        <a:t>Hostmaster e-mail**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pitchFamily="-107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7" charset="0"/>
                          <a:ea typeface="ＭＳ Ｐゴシック" pitchFamily="-107" charset="-128"/>
                          <a:cs typeface="Arial" charset="0"/>
                        </a:rPr>
                        <a:t>(non-template)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4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pitchFamily="-10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7" charset="0"/>
                          <a:ea typeface="ＭＳ Ｐゴシック" pitchFamily="-107" charset="-128"/>
                          <a:cs typeface="Arial" charset="0"/>
                        </a:rPr>
                        <a:t>68,712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4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pitchFamily="-10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7" charset="0"/>
                          <a:ea typeface="ＭＳ Ｐゴシック" pitchFamily="-107" charset="-128"/>
                          <a:cs typeface="Arial" charset="0"/>
                        </a:rPr>
                        <a:t>5,726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4DA"/>
                    </a:solidFill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pitchFamily="-107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7" charset="0"/>
                          <a:ea typeface="ＭＳ Ｐゴシック" pitchFamily="-107" charset="-128"/>
                          <a:cs typeface="Arial" charset="0"/>
                        </a:rPr>
                        <a:t>Phone Calls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pitchFamily="-10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7" charset="0"/>
                          <a:ea typeface="ＭＳ Ｐゴシック" pitchFamily="-107" charset="-128"/>
                          <a:cs typeface="Arial" charset="0"/>
                        </a:rPr>
                        <a:t>12,962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rgbClr val="FFCC00"/>
                        </a:buClr>
                        <a:buSzPct val="75000"/>
                        <a:buFont typeface="Wingdings 2" pitchFamily="-10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7" charset="0"/>
                          <a:ea typeface="ＭＳ Ｐゴシック" pitchFamily="-107" charset="-128"/>
                          <a:cs typeface="Arial" charset="0"/>
                        </a:rPr>
                        <a:t>1,080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433" name="TextBox 3"/>
          <p:cNvSpPr txBox="1">
            <a:spLocks noChangeArrowheads="1"/>
          </p:cNvSpPr>
          <p:nvPr/>
        </p:nvSpPr>
        <p:spPr bwMode="auto">
          <a:xfrm>
            <a:off x="381000" y="5867400"/>
            <a:ext cx="777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entury Gothic" pitchFamily="-107" charset="0"/>
              </a:rPr>
              <a:t>*94.7% are auto-processed          **63% spam</a:t>
            </a:r>
          </a:p>
        </p:txBody>
      </p:sp>
      <p:sp>
        <p:nvSpPr>
          <p:cNvPr id="17434" name="Rectangle 2"/>
          <p:cNvSpPr txBox="1">
            <a:spLocks noChangeArrowheads="1"/>
          </p:cNvSpPr>
          <p:nvPr/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4400" b="1">
                <a:solidFill>
                  <a:srgbClr val="5D2D27"/>
                </a:solidFill>
                <a:latin typeface="Century Gothic" pitchFamily="-107" charset="0"/>
              </a:rPr>
              <a:t>Registration Services </a:t>
            </a:r>
            <a:br>
              <a:rPr lang="en-US" sz="4400" b="1">
                <a:solidFill>
                  <a:srgbClr val="5D2D27"/>
                </a:solidFill>
                <a:latin typeface="Century Gothic" pitchFamily="-107" charset="0"/>
              </a:rPr>
            </a:br>
            <a:r>
              <a:rPr lang="en-US" sz="4400" b="1">
                <a:solidFill>
                  <a:srgbClr val="5D2D27"/>
                </a:solidFill>
                <a:latin typeface="Century Gothic" pitchFamily="-107" charset="0"/>
              </a:rPr>
              <a:t>Help Desk Stats 2008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67000" y="2438400"/>
            <a:ext cx="6477000" cy="381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107" charset="-128"/>
            </a:endParaRPr>
          </a:p>
        </p:txBody>
      </p:sp>
      <p:pic>
        <p:nvPicPr>
          <p:cNvPr id="18435" name="Picture 9" descr="SA_leslie_pwptcharts2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09800"/>
            <a:ext cx="8686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>
                <a:latin typeface="Century Gothic" pitchFamily="-107" charset="0"/>
                <a:ea typeface="ＭＳ Ｐゴシック" pitchFamily="-107" charset="-128"/>
              </a:rPr>
              <a:t>Returned Address Space</a:t>
            </a:r>
          </a:p>
        </p:txBody>
      </p:sp>
      <p:sp>
        <p:nvSpPr>
          <p:cNvPr id="18437" name="TextBox 7"/>
          <p:cNvSpPr txBox="1">
            <a:spLocks noChangeArrowheads="1"/>
          </p:cNvSpPr>
          <p:nvPr/>
        </p:nvSpPr>
        <p:spPr bwMode="auto">
          <a:xfrm>
            <a:off x="457200" y="1290638"/>
            <a:ext cx="868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Century Gothic" pitchFamily="-107" charset="0"/>
              </a:rPr>
              <a:t>Jan 2005 – April 20, 2009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562600" y="1447800"/>
            <a:ext cx="3352800" cy="22542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107" charset="-128"/>
            </a:endParaRPr>
          </a:p>
        </p:txBody>
      </p:sp>
      <p:sp>
        <p:nvSpPr>
          <p:cNvPr id="18439" name="TextBox 11"/>
          <p:cNvSpPr txBox="1">
            <a:spLocks noChangeArrowheads="1"/>
          </p:cNvSpPr>
          <p:nvPr/>
        </p:nvSpPr>
        <p:spPr bwMode="auto">
          <a:xfrm>
            <a:off x="5638800" y="1524000"/>
            <a:ext cx="3429000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en-US" sz="2200" b="1">
                <a:latin typeface="Century Gothic" pitchFamily="-107" charset="0"/>
              </a:rPr>
              <a:t>1,449 IPv4 address blocks returned to ARIN comprising 1.02 /8s</a:t>
            </a:r>
            <a:endParaRPr lang="en-US" sz="1800" b="1">
              <a:latin typeface="Century Gothic" pitchFamily="-107" charset="0"/>
            </a:endParaRPr>
          </a:p>
          <a:p>
            <a:pPr>
              <a:spcAft>
                <a:spcPts val="1200"/>
              </a:spcAft>
            </a:pPr>
            <a:r>
              <a:rPr lang="en-US" sz="1800" b="1">
                <a:latin typeface="Century Gothic" pitchFamily="-107" charset="0"/>
              </a:rPr>
              <a:t>Approximately 1/7th of returned space is "legacy". The other 6/7ths of returned space was issued by ARIN.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67000" y="2438400"/>
            <a:ext cx="6477000" cy="381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107" charset="-128"/>
            </a:endParaRPr>
          </a:p>
        </p:txBody>
      </p:sp>
      <p:pic>
        <p:nvPicPr>
          <p:cNvPr id="20483" name="Picture 12" descr="SA_leslie_pwptcharts2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205038"/>
            <a:ext cx="8534400" cy="381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>
                <a:latin typeface="Century Gothic" pitchFamily="-107" charset="0"/>
                <a:ea typeface="ＭＳ Ｐゴシック" pitchFamily="-107" charset="-128"/>
              </a:rPr>
              <a:t>Revoked Address Space</a:t>
            </a:r>
          </a:p>
        </p:txBody>
      </p:sp>
      <p:sp>
        <p:nvSpPr>
          <p:cNvPr id="20485" name="TextBox 7"/>
          <p:cNvSpPr txBox="1">
            <a:spLocks noChangeArrowheads="1"/>
          </p:cNvSpPr>
          <p:nvPr/>
        </p:nvSpPr>
        <p:spPr bwMode="auto">
          <a:xfrm>
            <a:off x="457200" y="1290638"/>
            <a:ext cx="8686800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Century Gothic" pitchFamily="-107" charset="0"/>
              </a:rPr>
              <a:t>Jan 2005 – April 20, 2009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15000" y="1447800"/>
            <a:ext cx="3124200" cy="1612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pitchFamily="-107" charset="-128"/>
            </a:endParaRPr>
          </a:p>
        </p:txBody>
      </p:sp>
      <p:sp>
        <p:nvSpPr>
          <p:cNvPr id="20487" name="TextBox 10"/>
          <p:cNvSpPr txBox="1">
            <a:spLocks noChangeArrowheads="1"/>
          </p:cNvSpPr>
          <p:nvPr/>
        </p:nvSpPr>
        <p:spPr bwMode="auto">
          <a:xfrm>
            <a:off x="5867400" y="1447800"/>
            <a:ext cx="2971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en-US" b="1">
                <a:latin typeface="Century Gothic" pitchFamily="-107" charset="0"/>
              </a:rPr>
              <a:t>529 IPv4 address blocks revoked by ARIN comprising 81.6 /16s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2325</TotalTime>
  <Words>359</Words>
  <Application>Microsoft Macintosh PowerPoint</Application>
  <PresentationFormat>On-screen Show (4:3)</PresentationFormat>
  <Paragraphs>94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ＭＳ Ｐゴシック</vt:lpstr>
      <vt:lpstr>Calibri</vt:lpstr>
      <vt:lpstr>Arial Black</vt:lpstr>
      <vt:lpstr>Wingdings 2</vt:lpstr>
      <vt:lpstr>Futura Hv BT</vt:lpstr>
      <vt:lpstr>Century Gothic</vt:lpstr>
      <vt:lpstr>Minion Pro</vt:lpstr>
      <vt:lpstr>Futura Md BT</vt:lpstr>
      <vt:lpstr>Wingdings</vt:lpstr>
      <vt:lpstr>Office Theme</vt:lpstr>
      <vt:lpstr>Registration Services</vt:lpstr>
      <vt:lpstr>RSD Team</vt:lpstr>
      <vt:lpstr>On-Going Efforts</vt:lpstr>
      <vt:lpstr>WHOIS Clean Up Project</vt:lpstr>
      <vt:lpstr> WHOIS Clean Up Stats </vt:lpstr>
      <vt:lpstr>Statistics</vt:lpstr>
      <vt:lpstr>Slide 7</vt:lpstr>
      <vt:lpstr>Returned Address Space</vt:lpstr>
      <vt:lpstr>Revoked Address Space</vt:lpstr>
      <vt:lpstr>Slide 10</vt:lpstr>
      <vt:lpstr>Lame Delegation Stats</vt:lpstr>
      <vt:lpstr>Legacy RSA Stats</vt:lpstr>
      <vt:lpstr>Slide 13</vt:lpstr>
    </vt:vector>
  </TitlesOfParts>
  <Company>ARIN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Lawson Parker</dc:creator>
  <cp:lastModifiedBy>sgordon</cp:lastModifiedBy>
  <cp:revision>67</cp:revision>
  <cp:lastPrinted>2009-04-16T21:55:14Z</cp:lastPrinted>
  <dcterms:created xsi:type="dcterms:W3CDTF">2009-04-24T13:48:17Z</dcterms:created>
  <dcterms:modified xsi:type="dcterms:W3CDTF">2009-04-29T13:54:39Z</dcterms:modified>
</cp:coreProperties>
</file>