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  <p:sldId id="280" r:id="rId9"/>
    <p:sldId id="283" r:id="rId10"/>
    <p:sldId id="281" r:id="rId11"/>
    <p:sldId id="278" r:id="rId12"/>
    <p:sldId id="279" r:id="rId13"/>
    <p:sldId id="282" r:id="rId14"/>
    <p:sldId id="277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7VPblQk/qKQInGax51MCeA" hashData="3wE7U3GBoC2HD9IGQ3RKqNTTFs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824"/>
    <a:srgbClr val="CAC18C"/>
    <a:srgbClr val="8F6435"/>
    <a:srgbClr val="5D2D27"/>
    <a:srgbClr val="992472"/>
    <a:srgbClr val="9E397E"/>
    <a:srgbClr val="C1BE24"/>
    <a:srgbClr val="009ECD"/>
    <a:srgbClr val="ABAB2A"/>
    <a:srgbClr val="002A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D4288E-5082-AE43-BD5A-D6E91359030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46768C-3158-8448-9B4B-42867BBE3D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254B97-E9C8-4240-BAF4-7C49CEF8B53B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EF6E2F-B3EE-6D43-9DA0-7E4C19EB1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1371600"/>
            <a:ext cx="4800600" cy="1470025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6B2824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3048000"/>
            <a:ext cx="4800600" cy="762000"/>
          </a:xfrm>
        </p:spPr>
        <p:txBody>
          <a:bodyPr/>
          <a:lstStyle>
            <a:lvl1pPr algn="ctr">
              <a:buNone/>
              <a:defRPr sz="2800" b="1">
                <a:solidFill>
                  <a:srgbClr val="8F6435"/>
                </a:solidFill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 descr="san_antonio_final_alam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1219200"/>
            <a:ext cx="3390559" cy="4419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172201"/>
            <a:ext cx="9144000" cy="685800"/>
          </a:xfrm>
          <a:prstGeom prst="rect">
            <a:avLst/>
          </a:prstGeom>
          <a:solidFill>
            <a:srgbClr val="CAC1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AC1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</p:spPr>
        <p:txBody>
          <a:bodyPr/>
          <a:lstStyle>
            <a:lvl1pPr algn="l">
              <a:defRPr b="1" i="0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3" name="Picture 12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2973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7"/>
            <a:ext cx="4038600" cy="42973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7" name="Picture 16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8" name="Picture 17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76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7437"/>
            <a:ext cx="4040188" cy="3662363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76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7"/>
            <a:ext cx="4041775" cy="3662363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5" name="Picture 14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6" name="Picture 15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1" name="Picture 10" descr="arin_logowhite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2" name="Picture 11" descr="arinxxiii_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  <p:pic>
        <p:nvPicPr>
          <p:cNvPr id="13" name="Picture 12" descr="alamo_outline.wmf"/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0" name="Picture 9" descr="arin_logowhite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1" name="Picture 10" descr="arinxxiii_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  <p:pic>
        <p:nvPicPr>
          <p:cNvPr id="12" name="Picture 11" descr="alamo_outline.wmf"/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91440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0"/>
            <a:ext cx="5111750" cy="5638800"/>
          </a:xfrm>
        </p:spPr>
        <p:txBody>
          <a:bodyPr/>
          <a:lstStyle>
            <a:lvl1pPr>
              <a:defRPr sz="3200">
                <a:latin typeface="Century Gothic"/>
                <a:cs typeface="Century Gothic"/>
              </a:defRPr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7244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3" name="Picture 12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4" name="Picture 13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-2667793" y="3429794"/>
            <a:ext cx="6858000" cy="1587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5943600"/>
            <a:ext cx="9144000" cy="1588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627813"/>
            <a:ext cx="9144000" cy="1587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0600" y="76201"/>
            <a:ext cx="7772400" cy="1371600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8001000" cy="38862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0A99-9DDF-4541-8125-0F6E01EFE37F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9786-72E9-424B-818C-A5E712BEA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62400" y="1981200"/>
            <a:ext cx="4800600" cy="3200400"/>
          </a:xfrm>
        </p:spPr>
        <p:txBody>
          <a:bodyPr/>
          <a:lstStyle/>
          <a:p>
            <a:r>
              <a:rPr lang="en-US" dirty="0" smtClean="0"/>
              <a:t>In-Person Outreach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ichard\AppData\Local\Microsoft\Windows\Temporary Internet Files\Content.Outlook\JX4F1ZPW\photo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"/>
            <a:ext cx="9144000" cy="673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ichard\AppData\Local\Microsoft\Windows\Temporary Internet Files\Content.Outlook\JX4F1ZPW\photo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Richard\AppData\Local\Microsoft\Windows\Temporary Internet Files\Content.Outlook\JX4F1ZPW\photo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/>
              <a:t>Thank You</a:t>
            </a:r>
            <a:endParaRPr lang="en-US" sz="9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In-Person Outreach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 out to various stakeholder types</a:t>
            </a:r>
          </a:p>
          <a:p>
            <a:r>
              <a:rPr lang="en-US" dirty="0" smtClean="0"/>
              <a:t>Raise awareness of ARIN and key messages</a:t>
            </a:r>
          </a:p>
          <a:p>
            <a:r>
              <a:rPr lang="en-US" dirty="0" smtClean="0"/>
              <a:t>Break through rumor/innuendo and create a more positive perception of ARIN</a:t>
            </a:r>
          </a:p>
          <a:p>
            <a:r>
              <a:rPr lang="en-US" dirty="0" smtClean="0"/>
              <a:t>Provide education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ARIN organization and RIR system</a:t>
            </a:r>
          </a:p>
          <a:p>
            <a:r>
              <a:rPr lang="en-US" dirty="0" smtClean="0"/>
              <a:t>Industry self-regulation</a:t>
            </a:r>
          </a:p>
          <a:p>
            <a:r>
              <a:rPr lang="en-US" dirty="0" smtClean="0"/>
              <a:t>PDP and how to participate</a:t>
            </a:r>
          </a:p>
          <a:p>
            <a:r>
              <a:rPr lang="en-US" dirty="0" smtClean="0"/>
              <a:t>IPv4 Depletion and IPv6 Adoption</a:t>
            </a:r>
          </a:p>
          <a:p>
            <a:r>
              <a:rPr lang="en-US" dirty="0" smtClean="0"/>
              <a:t>Other targeted messages as needed</a:t>
            </a:r>
          </a:p>
          <a:p>
            <a:pPr lvl="1"/>
            <a:r>
              <a:rPr lang="en-US" dirty="0" smtClean="0"/>
              <a:t>Legacy RSA</a:t>
            </a:r>
          </a:p>
          <a:p>
            <a:pPr lvl="1"/>
            <a:r>
              <a:rPr lang="en-US" dirty="0" smtClean="0"/>
              <a:t>4-byte AS Numbers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Providers of Internet services</a:t>
            </a:r>
          </a:p>
          <a:p>
            <a:pPr lvl="1"/>
            <a:r>
              <a:rPr lang="en-US" dirty="0" smtClean="0"/>
              <a:t>ISPs</a:t>
            </a:r>
          </a:p>
          <a:p>
            <a:pPr lvl="1"/>
            <a:r>
              <a:rPr lang="en-US" dirty="0" smtClean="0"/>
              <a:t>Content providers</a:t>
            </a:r>
          </a:p>
          <a:p>
            <a:pPr lvl="1"/>
            <a:r>
              <a:rPr lang="en-US" dirty="0" smtClean="0"/>
              <a:t>Application service providers</a:t>
            </a:r>
          </a:p>
          <a:p>
            <a:r>
              <a:rPr lang="en-US" dirty="0" smtClean="0"/>
              <a:t>Equipment and software vendors</a:t>
            </a:r>
          </a:p>
          <a:p>
            <a:r>
              <a:rPr lang="en-US" dirty="0" smtClean="0"/>
              <a:t>Enterprise companies</a:t>
            </a:r>
          </a:p>
          <a:p>
            <a:r>
              <a:rPr lang="en-US" dirty="0" smtClean="0"/>
              <a:t>Governments</a:t>
            </a:r>
          </a:p>
          <a:p>
            <a:r>
              <a:rPr lang="en-US" dirty="0" smtClean="0"/>
              <a:t>Media / Press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In-person presentations</a:t>
            </a:r>
          </a:p>
          <a:p>
            <a:r>
              <a:rPr lang="en-US" dirty="0" smtClean="0"/>
              <a:t>Exhibits</a:t>
            </a:r>
          </a:p>
          <a:p>
            <a:pPr lvl="1"/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Reverse</a:t>
            </a:r>
          </a:p>
          <a:p>
            <a:r>
              <a:rPr lang="en-US" dirty="0" smtClean="0"/>
              <a:t>Media Interviews</a:t>
            </a:r>
          </a:p>
          <a:p>
            <a:pPr lvl="1"/>
            <a:r>
              <a:rPr lang="en-US" dirty="0" smtClean="0"/>
              <a:t>In-person, Telephonic, Radio, TV (future)</a:t>
            </a:r>
          </a:p>
          <a:p>
            <a:r>
              <a:rPr lang="en-US" dirty="0" smtClean="0"/>
              <a:t>Event attendance and participation</a:t>
            </a:r>
          </a:p>
          <a:p>
            <a:pPr lvl="1"/>
            <a:r>
              <a:rPr lang="en-US" dirty="0" smtClean="0"/>
              <a:t>Microphone time</a:t>
            </a:r>
          </a:p>
          <a:p>
            <a:pPr lvl="1"/>
            <a:r>
              <a:rPr lang="en-US" dirty="0" smtClean="0"/>
              <a:t>Hallway outreach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and information sheets (and CDs)</a:t>
            </a:r>
          </a:p>
          <a:p>
            <a:r>
              <a:rPr lang="en-US" dirty="0" smtClean="0"/>
              <a:t>Audio / Video</a:t>
            </a:r>
          </a:p>
          <a:p>
            <a:r>
              <a:rPr lang="en-US" dirty="0" smtClean="0"/>
              <a:t>Giveaways (pens, stickers, etc.)</a:t>
            </a:r>
          </a:p>
          <a:p>
            <a:r>
              <a:rPr lang="en-US" dirty="0" smtClean="0"/>
              <a:t>Slide decks</a:t>
            </a:r>
          </a:p>
          <a:p>
            <a:r>
              <a:rPr lang="en-US" dirty="0" smtClean="0"/>
              <a:t>Comic books</a:t>
            </a:r>
          </a:p>
          <a:p>
            <a:r>
              <a:rPr lang="en-US" dirty="0" smtClean="0"/>
              <a:t>More…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85800" y="914400"/>
          <a:ext cx="2297113" cy="2971800"/>
        </p:xfrm>
        <a:graphic>
          <a:graphicData uri="http://schemas.openxmlformats.org/presentationml/2006/ole">
            <p:oleObj spid="_x0000_s1026" name="Acrobat Document" r:id="rId3" imgW="5645520" imgH="7365600" progId="AcroExch.Document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657600" y="914400"/>
          <a:ext cx="2293938" cy="2971800"/>
        </p:xfrm>
        <a:graphic>
          <a:graphicData uri="http://schemas.openxmlformats.org/presentationml/2006/ole">
            <p:oleObj spid="_x0000_s1027" name="Acrobat Document" r:id="rId4" imgW="5645520" imgH="7365600" progId="AcroExch.Document.7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/>
          </p:cNvGraphicFramePr>
          <p:nvPr>
            <p:ph sz="quarter" idx="4294967295"/>
          </p:nvPr>
        </p:nvGraphicFramePr>
        <p:xfrm>
          <a:off x="6553200" y="914400"/>
          <a:ext cx="2293937" cy="2970213"/>
        </p:xfrm>
        <a:graphic>
          <a:graphicData uri="http://schemas.openxmlformats.org/presentationml/2006/ole">
            <p:oleObj spid="_x0000_s1028" name="Acrobat Document" r:id="rId5" imgW="5830114" imgH="7542857" progId="AcroExch.Document.7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/>
          </p:cNvGraphicFramePr>
          <p:nvPr>
            <p:ph sz="quarter" idx="4294967295"/>
          </p:nvPr>
        </p:nvGraphicFramePr>
        <p:xfrm>
          <a:off x="228600" y="2516187"/>
          <a:ext cx="2293938" cy="2916237"/>
        </p:xfrm>
        <a:graphic>
          <a:graphicData uri="http://schemas.openxmlformats.org/presentationml/2006/ole">
            <p:oleObj spid="_x0000_s1029" name="Acrobat Document" r:id="rId6" imgW="5830114" imgH="7542857" progId="AcroExch.Document.7">
              <p:embed/>
            </p:oleObj>
          </a:graphicData>
        </a:graphic>
      </p:graphicFrame>
      <p:pic>
        <p:nvPicPr>
          <p:cNvPr id="1031" name="Picture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0125" y="2441574"/>
            <a:ext cx="229393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2516187"/>
            <a:ext cx="229393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886200" cy="4343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Usenix</a:t>
            </a:r>
            <a:r>
              <a:rPr lang="en-US" sz="2400" dirty="0" smtClean="0"/>
              <a:t> / LISA</a:t>
            </a:r>
          </a:p>
          <a:p>
            <a:r>
              <a:rPr lang="en-US" sz="2400" dirty="0" err="1" smtClean="0"/>
              <a:t>HostingCON</a:t>
            </a:r>
            <a:endParaRPr lang="en-US" sz="2400" dirty="0" smtClean="0"/>
          </a:p>
          <a:p>
            <a:r>
              <a:rPr lang="en-US" sz="2400" dirty="0" smtClean="0"/>
              <a:t>Non-Profit Technology Conference</a:t>
            </a:r>
          </a:p>
          <a:p>
            <a:r>
              <a:rPr lang="en-US" sz="2400" dirty="0" smtClean="0"/>
              <a:t>CANTO</a:t>
            </a:r>
          </a:p>
          <a:p>
            <a:r>
              <a:rPr lang="en-US" sz="2400" dirty="0" err="1" smtClean="0"/>
              <a:t>CompTEL</a:t>
            </a:r>
            <a:endParaRPr lang="en-US" sz="2400" dirty="0" smtClean="0"/>
          </a:p>
          <a:p>
            <a:r>
              <a:rPr lang="en-US" sz="2400" dirty="0" smtClean="0"/>
              <a:t>CES</a:t>
            </a:r>
          </a:p>
          <a:p>
            <a:r>
              <a:rPr lang="en-US" sz="2400" dirty="0" smtClean="0"/>
              <a:t>Cable Show</a:t>
            </a:r>
          </a:p>
          <a:p>
            <a:r>
              <a:rPr lang="en-US" sz="2400" dirty="0" smtClean="0"/>
              <a:t>ITEC Conference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676400"/>
            <a:ext cx="3886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Joint Techs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IPv6 Summit Meetings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FOSE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Caribbean Internet Forum Meetings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CTU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VoiceCON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SC2009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WIMAX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Forum Americas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 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for Proposals for PR firm</a:t>
            </a:r>
          </a:p>
          <a:p>
            <a:pPr lvl="1"/>
            <a:r>
              <a:rPr lang="en-US" dirty="0" smtClean="0"/>
              <a:t>published April 21, 2009</a:t>
            </a:r>
          </a:p>
          <a:p>
            <a:pPr lvl="1"/>
            <a:r>
              <a:rPr lang="en-US" dirty="0" smtClean="0"/>
              <a:t>proposals due May 29, 2009</a:t>
            </a:r>
          </a:p>
          <a:p>
            <a:pPr lvl="1"/>
            <a:r>
              <a:rPr lang="en-US" dirty="0" smtClean="0"/>
              <a:t>selection by close of June, 2009</a:t>
            </a:r>
          </a:p>
          <a:p>
            <a:r>
              <a:rPr lang="en-US" dirty="0" smtClean="0"/>
              <a:t>Assist ARIN in spreading key messages</a:t>
            </a:r>
          </a:p>
          <a:p>
            <a:r>
              <a:rPr lang="en-US" dirty="0" smtClean="0"/>
              <a:t>Other PR support as needed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210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In-Person Outreach Efforts</vt:lpstr>
      <vt:lpstr>In-Person Outreach Purpose</vt:lpstr>
      <vt:lpstr>Our Messages</vt:lpstr>
      <vt:lpstr>Audiences</vt:lpstr>
      <vt:lpstr>Our Methods</vt:lpstr>
      <vt:lpstr>Our Materials</vt:lpstr>
      <vt:lpstr>Slide 7</vt:lpstr>
      <vt:lpstr>Sample Events</vt:lpstr>
      <vt:lpstr>Public Relations Firm</vt:lpstr>
      <vt:lpstr>Slide 10</vt:lpstr>
      <vt:lpstr>Slide 11</vt:lpstr>
      <vt:lpstr>Slide 12</vt:lpstr>
      <vt:lpstr>Slide 13</vt:lpstr>
      <vt:lpstr>Thank You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sgordon</cp:lastModifiedBy>
  <cp:revision>57</cp:revision>
  <dcterms:created xsi:type="dcterms:W3CDTF">2009-04-26T19:24:46Z</dcterms:created>
  <dcterms:modified xsi:type="dcterms:W3CDTF">2009-04-28T21:50:10Z</dcterms:modified>
</cp:coreProperties>
</file>