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261" r:id="rId2"/>
    <p:sldId id="267" r:id="rId3"/>
    <p:sldId id="271" r:id="rId4"/>
    <p:sldId id="270" r:id="rId5"/>
    <p:sldId id="272" r:id="rId6"/>
    <p:sldId id="269" r:id="rId7"/>
    <p:sldId id="273" r:id="rId8"/>
    <p:sldId id="279" r:id="rId9"/>
    <p:sldId id="275" r:id="rId10"/>
    <p:sldId id="276"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50000" saltData="GG+eS5fCIKNFSCSfFYQ/TA" hashData="/2ZU5+/P0F4uhFJyF3aeFKcGwy8" cryptProvider="" algIdExt="0" algIdExtSource="" cryptProviderTypeExt="0" cryptProviderTypeExtSourc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B2824"/>
    <a:srgbClr val="CAC18C"/>
    <a:srgbClr val="8F6435"/>
    <a:srgbClr val="5D2D27"/>
    <a:srgbClr val="992472"/>
    <a:srgbClr val="9E397E"/>
    <a:srgbClr val="C1BE24"/>
    <a:srgbClr val="009ECD"/>
    <a:srgbClr val="ABAB2A"/>
    <a:srgbClr val="002A5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9023" autoAdjust="0"/>
  </p:normalViewPr>
  <p:slideViewPr>
    <p:cSldViewPr snapToObjects="1">
      <p:cViewPr>
        <p:scale>
          <a:sx n="150" d="100"/>
          <a:sy n="150" d="100"/>
        </p:scale>
        <p:origin x="-7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BD4288E-5082-AE43-BD5A-D6E91359030E}" type="datetimeFigureOut">
              <a:rPr lang="en-US" smtClean="0"/>
              <a:pPr/>
              <a:t>4/29/2009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346768C-3158-8448-9B4B-42867BBE3D4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254B97-E9C8-4240-BAF4-7C49CEF8B53B}" type="datetimeFigureOut">
              <a:rPr lang="en-US" smtClean="0"/>
              <a:pPr/>
              <a:t>4/29/2009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EF6E2F-B3EE-6D43-9DA0-7E4C19EB154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Font typeface="+mj-lt"/>
              <a:buAutoNum type="arabicPeriod"/>
            </a:pPr>
            <a:r>
              <a:rPr lang="en-US" sz="1200" kern="1200" dirty="0" smtClean="0">
                <a:solidFill>
                  <a:schemeClr val="tx1"/>
                </a:solidFill>
                <a:latin typeface="+mn-lt"/>
                <a:ea typeface="+mn-ea"/>
                <a:cs typeface="+mn-cs"/>
              </a:rPr>
              <a:t>Any individual may submit a global proposal.</a:t>
            </a:r>
          </a:p>
          <a:p>
            <a:pPr marL="228600" indent="-228600">
              <a:buFont typeface="+mj-lt"/>
              <a:buAutoNum type="arabicPeriod"/>
            </a:pPr>
            <a:r>
              <a:rPr lang="en-US" sz="1200" kern="1200" dirty="0" smtClean="0">
                <a:solidFill>
                  <a:schemeClr val="tx1"/>
                </a:solidFill>
                <a:latin typeface="+mn-lt"/>
                <a:ea typeface="+mn-ea"/>
                <a:cs typeface="+mn-cs"/>
              </a:rPr>
              <a:t>Each RIR community must ratify an identical version of the proposed policy.</a:t>
            </a:r>
          </a:p>
          <a:p>
            <a:pPr marL="228600" indent="-228600">
              <a:buFont typeface="+mj-lt"/>
              <a:buAutoNum type="arabicPeriod"/>
            </a:pPr>
            <a:r>
              <a:rPr lang="en-US" sz="1200" kern="1200" dirty="0" smtClean="0">
                <a:solidFill>
                  <a:schemeClr val="tx1"/>
                </a:solidFill>
                <a:latin typeface="+mn-lt"/>
                <a:ea typeface="+mn-ea"/>
                <a:cs typeface="+mn-cs"/>
              </a:rPr>
              <a:t>The NRO Executive Council (NRO EC) then refers the coordinated proposal to the ASO Address Council (ASO AC), </a:t>
            </a:r>
          </a:p>
          <a:p>
            <a:pPr marL="228600" indent="-228600">
              <a:buFont typeface="+mj-lt"/>
              <a:buAutoNum type="arabicPeriod"/>
            </a:pPr>
            <a:r>
              <a:rPr lang="en-US" sz="1200" kern="1200" dirty="0" smtClean="0">
                <a:solidFill>
                  <a:schemeClr val="tx1"/>
                </a:solidFill>
                <a:latin typeface="+mn-lt"/>
                <a:ea typeface="+mn-ea"/>
                <a:cs typeface="+mn-cs"/>
              </a:rPr>
              <a:t>which reviews the process by which the proposal was developed and, under the terms of the ASO Memorandum of Understanding, passes it to the ICANN Board of Directors for ratification as a global policy.</a:t>
            </a:r>
            <a:endParaRPr lang="en-US" dirty="0"/>
          </a:p>
        </p:txBody>
      </p:sp>
      <p:sp>
        <p:nvSpPr>
          <p:cNvPr id="4" name="Slide Number Placeholder 3"/>
          <p:cNvSpPr>
            <a:spLocks noGrp="1"/>
          </p:cNvSpPr>
          <p:nvPr>
            <p:ph type="sldNum" sz="quarter" idx="10"/>
          </p:nvPr>
        </p:nvSpPr>
        <p:spPr/>
        <p:txBody>
          <a:bodyPr/>
          <a:lstStyle/>
          <a:p>
            <a:fld id="{A5EF6E2F-B3EE-6D43-9DA0-7E4C19EB1541}"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3" indent="0" algn="l" defTabSz="457200" rtl="0" eaLnBrk="1" fontAlgn="auto" latinLnBrk="0" hangingPunct="1">
              <a:lnSpc>
                <a:spcPct val="100000"/>
              </a:lnSpc>
              <a:spcBef>
                <a:spcPts val="0"/>
              </a:spcBef>
              <a:spcAft>
                <a:spcPts val="0"/>
              </a:spcAft>
              <a:buClrTx/>
              <a:buSzTx/>
              <a:buFontTx/>
              <a:buNone/>
              <a:tabLst/>
              <a:defRPr/>
            </a:pPr>
            <a:r>
              <a:rPr lang="en-US" dirty="0" smtClean="0"/>
              <a:t>Nate Davis:</a:t>
            </a:r>
          </a:p>
          <a:p>
            <a:pPr marL="0" marR="0" lvl="3" indent="0" algn="l" defTabSz="457200" rtl="0" eaLnBrk="1" fontAlgn="auto" latinLnBrk="0" hangingPunct="1">
              <a:lnSpc>
                <a:spcPct val="100000"/>
              </a:lnSpc>
              <a:spcBef>
                <a:spcPts val="0"/>
              </a:spcBef>
              <a:spcAft>
                <a:spcPts val="0"/>
              </a:spcAft>
              <a:buClrTx/>
              <a:buSzTx/>
              <a:buFontTx/>
              <a:buNone/>
              <a:tabLst/>
              <a:defRPr/>
            </a:pPr>
            <a:r>
              <a:rPr lang="en-US" dirty="0" err="1" smtClean="0"/>
              <a:t>Einar</a:t>
            </a:r>
            <a:r>
              <a:rPr lang="en-US" dirty="0" smtClean="0"/>
              <a:t> </a:t>
            </a:r>
            <a:r>
              <a:rPr lang="en-US" dirty="0" err="1" smtClean="0"/>
              <a:t>Bohlin</a:t>
            </a:r>
            <a:r>
              <a:rPr lang="en-US" dirty="0" smtClean="0"/>
              <a:t>: For the fantastic job he does managing policy and making everything easy to find</a:t>
            </a:r>
          </a:p>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Therese</a:t>
            </a:r>
            <a:r>
              <a:rPr lang="en-US" baseline="0" dirty="0" smtClean="0"/>
              <a:t> </a:t>
            </a:r>
            <a:r>
              <a:rPr lang="en-US" baseline="0" dirty="0" err="1" smtClean="0"/>
              <a:t>Colosi</a:t>
            </a:r>
            <a:r>
              <a:rPr lang="en-US" baseline="0" dirty="0" smtClean="0"/>
              <a:t>: </a:t>
            </a:r>
            <a:r>
              <a:rPr lang="en-US" dirty="0" smtClean="0"/>
              <a:t>For dealing with all of the travel details, late emails, and incomplete paper work</a:t>
            </a:r>
          </a:p>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ASO Secretariat: For administrative support of teleconferences &amp; physical meetings, and tolerating the eccentricities of the AC Chair </a:t>
            </a:r>
          </a:p>
          <a:p>
            <a:pPr marL="0" marR="0" lvl="1" indent="0" algn="l" defTabSz="4572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A5EF6E2F-B3EE-6D43-9DA0-7E4C19EB1541}" type="slidenum">
              <a:rPr lang="en-US" smtClean="0"/>
              <a:pPr/>
              <a:t>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Thank you to all the ARIN Members</a:t>
            </a:r>
            <a:r>
              <a:rPr lang="en-US" baseline="0" dirty="0" smtClean="0"/>
              <a:t> and others who </a:t>
            </a:r>
            <a:endParaRPr lang="en-US" dirty="0"/>
          </a:p>
        </p:txBody>
      </p:sp>
      <p:sp>
        <p:nvSpPr>
          <p:cNvPr id="4" name="Slide Number Placeholder 3"/>
          <p:cNvSpPr>
            <a:spLocks noGrp="1"/>
          </p:cNvSpPr>
          <p:nvPr>
            <p:ph type="sldNum" sz="quarter" idx="10"/>
          </p:nvPr>
        </p:nvSpPr>
        <p:spPr/>
        <p:txBody>
          <a:bodyPr/>
          <a:lstStyle/>
          <a:p>
            <a:fld id="{A5EF6E2F-B3EE-6D43-9DA0-7E4C19EB154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3.wmf"/><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3.wmf"/><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962400" y="1371600"/>
            <a:ext cx="4800600" cy="1470025"/>
          </a:xfrm>
        </p:spPr>
        <p:txBody>
          <a:bodyPr>
            <a:noAutofit/>
          </a:bodyPr>
          <a:lstStyle>
            <a:lvl1pPr>
              <a:defRPr sz="6000" b="1" i="0">
                <a:solidFill>
                  <a:srgbClr val="6B2824"/>
                </a:solidFill>
                <a:latin typeface="Century Gothic"/>
                <a:cs typeface="Century Gothic"/>
              </a:defRPr>
            </a:lvl1pPr>
          </a:lstStyle>
          <a:p>
            <a:r>
              <a:rPr lang="en-US" dirty="0" smtClean="0"/>
              <a:t>Master Title</a:t>
            </a:r>
            <a:endParaRPr lang="en-US" dirty="0"/>
          </a:p>
        </p:txBody>
      </p:sp>
      <p:sp>
        <p:nvSpPr>
          <p:cNvPr id="13" name="Content Placeholder 2"/>
          <p:cNvSpPr>
            <a:spLocks noGrp="1"/>
          </p:cNvSpPr>
          <p:nvPr>
            <p:ph sz="half" idx="1"/>
          </p:nvPr>
        </p:nvSpPr>
        <p:spPr>
          <a:xfrm>
            <a:off x="3962400" y="3048000"/>
            <a:ext cx="4800600" cy="762000"/>
          </a:xfrm>
        </p:spPr>
        <p:txBody>
          <a:bodyPr/>
          <a:lstStyle>
            <a:lvl1pPr algn="ctr">
              <a:buNone/>
              <a:defRPr sz="2800" b="1">
                <a:solidFill>
                  <a:srgbClr val="8F6435"/>
                </a:solidFill>
                <a:latin typeface="Century Gothic"/>
                <a:cs typeface="Century Gothic"/>
              </a:defRPr>
            </a:lvl1pPr>
            <a:lvl2pPr>
              <a:defRPr sz="2400">
                <a:latin typeface="Century Gothic"/>
                <a:cs typeface="Century Gothic"/>
              </a:defRPr>
            </a:lvl2pPr>
            <a:lvl3pPr>
              <a:defRPr sz="2000">
                <a:latin typeface="Century Gothic"/>
                <a:cs typeface="Century Gothic"/>
              </a:defRPr>
            </a:lvl3pPr>
            <a:lvl4pPr>
              <a:defRPr sz="1800">
                <a:latin typeface="Century Gothic"/>
                <a:cs typeface="Century Gothic"/>
              </a:defRPr>
            </a:lvl4pPr>
            <a:lvl5pPr>
              <a:defRPr sz="1800">
                <a:latin typeface="Century Gothic"/>
                <a:cs typeface="Century Gothic"/>
              </a:defRPr>
            </a:lvl5pPr>
            <a:lvl6pPr>
              <a:defRPr sz="1800"/>
            </a:lvl6pPr>
            <a:lvl7pPr>
              <a:defRPr sz="1800"/>
            </a:lvl7pPr>
            <a:lvl8pPr>
              <a:defRPr sz="1800"/>
            </a:lvl8pPr>
            <a:lvl9pPr>
              <a:defRPr sz="1800"/>
            </a:lvl9pPr>
          </a:lstStyle>
          <a:p>
            <a:pPr lvl="0"/>
            <a:r>
              <a:rPr lang="en-US" dirty="0" smtClean="0"/>
              <a:t>Click to edit Master</a:t>
            </a:r>
          </a:p>
        </p:txBody>
      </p:sp>
      <p:pic>
        <p:nvPicPr>
          <p:cNvPr id="10" name="Picture 9" descr="san_antonio_final_alamo.wmf"/>
          <p:cNvPicPr>
            <a:picLocks noChangeAspect="1"/>
          </p:cNvPicPr>
          <p:nvPr userDrawn="1"/>
        </p:nvPicPr>
        <p:blipFill>
          <a:blip r:embed="rId2"/>
          <a:stretch>
            <a:fillRect/>
          </a:stretch>
        </p:blipFill>
        <p:spPr>
          <a:xfrm>
            <a:off x="381000" y="1219200"/>
            <a:ext cx="3390559" cy="4419600"/>
          </a:xfrm>
          <a:prstGeom prst="rect">
            <a:avLst/>
          </a:prstGeom>
        </p:spPr>
      </p:pic>
      <p:sp>
        <p:nvSpPr>
          <p:cNvPr id="11" name="Rectangle 10"/>
          <p:cNvSpPr/>
          <p:nvPr userDrawn="1"/>
        </p:nvSpPr>
        <p:spPr>
          <a:xfrm>
            <a:off x="0" y="6172201"/>
            <a:ext cx="9144000" cy="685800"/>
          </a:xfrm>
          <a:prstGeom prst="rect">
            <a:avLst/>
          </a:prstGeom>
          <a:solidFill>
            <a:srgbClr val="CAC18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5D2D27"/>
              </a:solidFill>
            </a:endParaRPr>
          </a:p>
        </p:txBody>
      </p:sp>
      <p:sp>
        <p:nvSpPr>
          <p:cNvPr id="12" name="Rectangle 11"/>
          <p:cNvSpPr/>
          <p:nvPr userDrawn="1"/>
        </p:nvSpPr>
        <p:spPr>
          <a:xfrm>
            <a:off x="0" y="0"/>
            <a:ext cx="9144000" cy="685800"/>
          </a:xfrm>
          <a:prstGeom prst="rect">
            <a:avLst/>
          </a:prstGeom>
          <a:solidFill>
            <a:srgbClr val="CAC18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5D2D27"/>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0" name="Picture 9" descr="alamo_outline.wmf"/>
          <p:cNvPicPr>
            <a:picLocks noChangeAspect="1"/>
          </p:cNvPicPr>
          <p:nvPr userDrawn="1"/>
        </p:nvPicPr>
        <p:blipFill>
          <a:blip r:embed="rId2">
            <a:alphaModFix amt="15000"/>
          </a:blip>
          <a:stretch>
            <a:fillRect/>
          </a:stretch>
        </p:blipFill>
        <p:spPr>
          <a:xfrm>
            <a:off x="2895600" y="3090850"/>
            <a:ext cx="6139357" cy="3081350"/>
          </a:xfrm>
          <a:prstGeom prst="rect">
            <a:avLst/>
          </a:prstGeom>
        </p:spPr>
      </p:pic>
      <p:sp>
        <p:nvSpPr>
          <p:cNvPr id="11" name="Rectangle 10"/>
          <p:cNvSpPr/>
          <p:nvPr userDrawn="1"/>
        </p:nvSpPr>
        <p:spPr>
          <a:xfrm>
            <a:off x="0" y="6360573"/>
            <a:ext cx="9144000" cy="497427"/>
          </a:xfrm>
          <a:prstGeom prst="rect">
            <a:avLst/>
          </a:prstGeom>
          <a:solidFill>
            <a:srgbClr val="5D2D2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5D2D27"/>
              </a:solidFill>
            </a:endParaRPr>
          </a:p>
        </p:txBody>
      </p:sp>
      <p:sp>
        <p:nvSpPr>
          <p:cNvPr id="2" name="Title 1"/>
          <p:cNvSpPr>
            <a:spLocks noGrp="1"/>
          </p:cNvSpPr>
          <p:nvPr>
            <p:ph type="title"/>
          </p:nvPr>
        </p:nvSpPr>
        <p:spPr>
          <a:xfrm>
            <a:off x="457200" y="350837"/>
            <a:ext cx="8229600" cy="1143000"/>
          </a:xfrm>
        </p:spPr>
        <p:txBody>
          <a:bodyPr/>
          <a:lstStyle>
            <a:lvl1pPr algn="l">
              <a:defRPr b="1" i="0">
                <a:solidFill>
                  <a:srgbClr val="5D2D27"/>
                </a:solidFill>
                <a:latin typeface="Century Gothic"/>
                <a:cs typeface="Century Gothic"/>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76400"/>
            <a:ext cx="8229600" cy="4343400"/>
          </a:xfrm>
        </p:spPr>
        <p:txBody>
          <a:bodyPr/>
          <a:lstStyle>
            <a:lvl1pPr>
              <a:defRPr>
                <a:latin typeface="Century Gothic"/>
                <a:cs typeface="Century Gothic"/>
              </a:defRPr>
            </a:lvl1pPr>
            <a:lvl2pPr>
              <a:defRPr>
                <a:latin typeface="Century Gothic"/>
                <a:cs typeface="Century Gothic"/>
              </a:defRPr>
            </a:lvl2pPr>
            <a:lvl3pPr>
              <a:defRPr>
                <a:latin typeface="Century Gothic"/>
                <a:cs typeface="Century Gothic"/>
              </a:defRPr>
            </a:lvl3pPr>
            <a:lvl4pPr>
              <a:defRPr>
                <a:latin typeface="Century Gothic"/>
                <a:cs typeface="Century Gothic"/>
              </a:defRPr>
            </a:lvl4pPr>
            <a:lvl5pPr>
              <a:defRPr>
                <a:latin typeface="Century Gothic"/>
                <a:cs typeface="Century Gothi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3" name="Picture 12" descr="arinxxiii_sa.wmf"/>
          <p:cNvPicPr>
            <a:picLocks noChangeAspect="1"/>
          </p:cNvPicPr>
          <p:nvPr userDrawn="1"/>
        </p:nvPicPr>
        <p:blipFill>
          <a:blip r:embed="rId3"/>
          <a:stretch>
            <a:fillRect/>
          </a:stretch>
        </p:blipFill>
        <p:spPr>
          <a:xfrm>
            <a:off x="228601" y="6438702"/>
            <a:ext cx="2514599" cy="339524"/>
          </a:xfrm>
          <a:prstGeom prst="rect">
            <a:avLst/>
          </a:prstGeom>
        </p:spPr>
      </p:pic>
      <p:grpSp>
        <p:nvGrpSpPr>
          <p:cNvPr id="15" name="Group 14"/>
          <p:cNvGrpSpPr/>
          <p:nvPr userDrawn="1"/>
        </p:nvGrpSpPr>
        <p:grpSpPr>
          <a:xfrm>
            <a:off x="8077200" y="6360573"/>
            <a:ext cx="1066800" cy="497427"/>
            <a:chOff x="8077200" y="6360573"/>
            <a:chExt cx="1066800" cy="497427"/>
          </a:xfrm>
        </p:grpSpPr>
        <p:sp>
          <p:nvSpPr>
            <p:cNvPr id="14" name="Rectangle 13"/>
            <p:cNvSpPr/>
            <p:nvPr userDrawn="1"/>
          </p:nvSpPr>
          <p:spPr>
            <a:xfrm>
              <a:off x="8077200" y="6360573"/>
              <a:ext cx="1066800" cy="497427"/>
            </a:xfrm>
            <a:prstGeom prst="rect">
              <a:avLst/>
            </a:prstGeom>
            <a:solidFill>
              <a:schemeClr val="accent6">
                <a:lumMod val="40000"/>
                <a:lumOff val="60000"/>
              </a:schemeClr>
            </a:solidFill>
            <a:ln>
              <a:solidFill>
                <a:schemeClr val="accent6">
                  <a:lumMod val="40000"/>
                  <a:lumOff val="6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nro"/>
            <p:cNvPicPr>
              <a:picLocks noChangeAspect="1" noChangeArrowheads="1"/>
            </p:cNvPicPr>
            <p:nvPr/>
          </p:nvPicPr>
          <p:blipFill>
            <a:blip r:embed="rId4"/>
            <a:srcRect/>
            <a:stretch>
              <a:fillRect/>
            </a:stretch>
          </p:blipFill>
          <p:spPr bwMode="auto">
            <a:xfrm>
              <a:off x="8186243" y="6400800"/>
              <a:ext cx="881557" cy="419789"/>
            </a:xfrm>
            <a:prstGeom prst="rect">
              <a:avLst/>
            </a:prstGeom>
            <a:noFill/>
            <a:ln w="9525">
              <a:noFill/>
              <a:miter lim="800000"/>
              <a:headEnd/>
              <a:tailEnd/>
            </a:ln>
          </p:spPr>
        </p:pic>
      </p:grpSp>
      <p:pic>
        <p:nvPicPr>
          <p:cNvPr id="16" name="Picture 15" descr="bar-on-side"/>
          <p:cNvPicPr>
            <a:picLocks noChangeAspect="1" noChangeArrowheads="1"/>
          </p:cNvPicPr>
          <p:nvPr userDrawn="1"/>
        </p:nvPicPr>
        <p:blipFill>
          <a:blip r:embed="rId5"/>
          <a:srcRect/>
          <a:stretch>
            <a:fillRect/>
          </a:stretch>
        </p:blipFill>
        <p:spPr bwMode="auto">
          <a:xfrm>
            <a:off x="8686800" y="0"/>
            <a:ext cx="457200" cy="6360573"/>
          </a:xfrm>
          <a:prstGeom prst="rect">
            <a:avLst/>
          </a:prstGeom>
          <a:noFill/>
          <a:ln w="9525">
            <a:noFill/>
            <a:miter lim="800000"/>
            <a:headEnd/>
            <a:tailEnd/>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2" name="Picture 11" descr="alamo_outline.wmf"/>
          <p:cNvPicPr>
            <a:picLocks noChangeAspect="1"/>
          </p:cNvPicPr>
          <p:nvPr userDrawn="1"/>
        </p:nvPicPr>
        <p:blipFill>
          <a:blip r:embed="rId2">
            <a:alphaModFix amt="15000"/>
          </a:blip>
          <a:stretch>
            <a:fillRect/>
          </a:stretch>
        </p:blipFill>
        <p:spPr>
          <a:xfrm>
            <a:off x="2895600" y="3090850"/>
            <a:ext cx="6139357" cy="3081350"/>
          </a:xfrm>
          <a:prstGeom prst="rect">
            <a:avLst/>
          </a:prstGeom>
        </p:spPr>
      </p:pic>
      <p:sp>
        <p:nvSpPr>
          <p:cNvPr id="2" name="Title 1"/>
          <p:cNvSpPr>
            <a:spLocks noGrp="1"/>
          </p:cNvSpPr>
          <p:nvPr>
            <p:ph type="title"/>
          </p:nvPr>
        </p:nvSpPr>
        <p:spPr>
          <a:xfrm>
            <a:off x="457200" y="381000"/>
            <a:ext cx="8229600" cy="1143000"/>
          </a:xfrm>
        </p:spPr>
        <p:txBody>
          <a:bodyPr/>
          <a:lstStyle>
            <a:lvl1pPr algn="l">
              <a:defRPr b="1">
                <a:solidFill>
                  <a:srgbClr val="5D2D27"/>
                </a:solidFill>
                <a:latin typeface="Century Gothic"/>
                <a:cs typeface="Century Gothic"/>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46237"/>
            <a:ext cx="4038600" cy="4297363"/>
          </a:xfrm>
        </p:spPr>
        <p:txBody>
          <a:bodyPr/>
          <a:lstStyle>
            <a:lvl1pPr>
              <a:defRPr sz="2800">
                <a:latin typeface="Century Gothic"/>
                <a:cs typeface="Century Gothic"/>
              </a:defRPr>
            </a:lvl1pPr>
            <a:lvl2pPr>
              <a:defRPr sz="2400">
                <a:latin typeface="Century Gothic"/>
                <a:cs typeface="Century Gothic"/>
              </a:defRPr>
            </a:lvl2pPr>
            <a:lvl3pPr>
              <a:defRPr sz="2000">
                <a:latin typeface="Century Gothic"/>
                <a:cs typeface="Century Gothic"/>
              </a:defRPr>
            </a:lvl3pPr>
            <a:lvl4pPr>
              <a:defRPr sz="1800">
                <a:latin typeface="Century Gothic"/>
                <a:cs typeface="Century Gothic"/>
              </a:defRPr>
            </a:lvl4pPr>
            <a:lvl5pPr>
              <a:defRPr sz="1800">
                <a:latin typeface="Century Gothic"/>
                <a:cs typeface="Century Gothic"/>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46237"/>
            <a:ext cx="4038600" cy="4297363"/>
          </a:xfrm>
        </p:spPr>
        <p:txBody>
          <a:bodyPr/>
          <a:lstStyle>
            <a:lvl1pPr>
              <a:defRPr sz="2800">
                <a:latin typeface="Century Gothic"/>
                <a:cs typeface="Century Gothic"/>
              </a:defRPr>
            </a:lvl1pPr>
            <a:lvl2pPr>
              <a:defRPr sz="2400">
                <a:latin typeface="Century Gothic"/>
                <a:cs typeface="Century Gothic"/>
              </a:defRPr>
            </a:lvl2pPr>
            <a:lvl3pPr>
              <a:defRPr sz="2000">
                <a:latin typeface="Century Gothic"/>
                <a:cs typeface="Century Gothic"/>
              </a:defRPr>
            </a:lvl3pPr>
            <a:lvl4pPr>
              <a:defRPr sz="1800">
                <a:latin typeface="Century Gothic"/>
                <a:cs typeface="Century Gothic"/>
              </a:defRPr>
            </a:lvl4pPr>
            <a:lvl5pPr>
              <a:defRPr sz="1800">
                <a:latin typeface="Century Gothic"/>
                <a:cs typeface="Century Gothic"/>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Rectangle 15"/>
          <p:cNvSpPr/>
          <p:nvPr userDrawn="1"/>
        </p:nvSpPr>
        <p:spPr>
          <a:xfrm>
            <a:off x="0" y="6360573"/>
            <a:ext cx="9144000" cy="497427"/>
          </a:xfrm>
          <a:prstGeom prst="rect">
            <a:avLst/>
          </a:prstGeom>
          <a:solidFill>
            <a:srgbClr val="5D2D2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5D2D27"/>
              </a:solidFill>
            </a:endParaRPr>
          </a:p>
        </p:txBody>
      </p:sp>
      <p:pic>
        <p:nvPicPr>
          <p:cNvPr id="18" name="Picture 17" descr="arinxxiii_sa.wmf"/>
          <p:cNvPicPr>
            <a:picLocks noChangeAspect="1"/>
          </p:cNvPicPr>
          <p:nvPr userDrawn="1"/>
        </p:nvPicPr>
        <p:blipFill>
          <a:blip r:embed="rId3"/>
          <a:stretch>
            <a:fillRect/>
          </a:stretch>
        </p:blipFill>
        <p:spPr>
          <a:xfrm>
            <a:off x="228601" y="6438702"/>
            <a:ext cx="2514599" cy="339524"/>
          </a:xfrm>
          <a:prstGeom prst="rect">
            <a:avLst/>
          </a:prstGeom>
        </p:spPr>
      </p:pic>
      <p:grpSp>
        <p:nvGrpSpPr>
          <p:cNvPr id="9" name="Group 8"/>
          <p:cNvGrpSpPr/>
          <p:nvPr userDrawn="1"/>
        </p:nvGrpSpPr>
        <p:grpSpPr>
          <a:xfrm>
            <a:off x="8077200" y="6360573"/>
            <a:ext cx="1066800" cy="497427"/>
            <a:chOff x="8077200" y="6360573"/>
            <a:chExt cx="1066800" cy="497427"/>
          </a:xfrm>
        </p:grpSpPr>
        <p:sp>
          <p:nvSpPr>
            <p:cNvPr id="10" name="Rectangle 9"/>
            <p:cNvSpPr/>
            <p:nvPr userDrawn="1"/>
          </p:nvSpPr>
          <p:spPr>
            <a:xfrm>
              <a:off x="8077200" y="6360573"/>
              <a:ext cx="1066800" cy="497427"/>
            </a:xfrm>
            <a:prstGeom prst="rect">
              <a:avLst/>
            </a:prstGeom>
            <a:solidFill>
              <a:schemeClr val="accent6">
                <a:lumMod val="40000"/>
                <a:lumOff val="60000"/>
              </a:schemeClr>
            </a:solidFill>
            <a:ln>
              <a:solidFill>
                <a:schemeClr val="accent6">
                  <a:lumMod val="40000"/>
                  <a:lumOff val="6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descr="nro"/>
            <p:cNvPicPr>
              <a:picLocks noChangeAspect="1" noChangeArrowheads="1"/>
            </p:cNvPicPr>
            <p:nvPr/>
          </p:nvPicPr>
          <p:blipFill>
            <a:blip r:embed="rId4"/>
            <a:srcRect/>
            <a:stretch>
              <a:fillRect/>
            </a:stretch>
          </p:blipFill>
          <p:spPr bwMode="auto">
            <a:xfrm>
              <a:off x="8186243" y="6400800"/>
              <a:ext cx="881557" cy="419789"/>
            </a:xfrm>
            <a:prstGeom prst="rect">
              <a:avLst/>
            </a:prstGeom>
            <a:noFill/>
            <a:ln w="9525">
              <a:noFill/>
              <a:miter lim="800000"/>
              <a:headEnd/>
              <a:tailEnd/>
            </a:ln>
          </p:spPr>
        </p:pic>
      </p:grpSp>
      <p:pic>
        <p:nvPicPr>
          <p:cNvPr id="13" name="Picture 12" descr="bar-on-side"/>
          <p:cNvPicPr>
            <a:picLocks noChangeAspect="1" noChangeArrowheads="1"/>
          </p:cNvPicPr>
          <p:nvPr userDrawn="1"/>
        </p:nvPicPr>
        <p:blipFill>
          <a:blip r:embed="rId5"/>
          <a:srcRect/>
          <a:stretch>
            <a:fillRect/>
          </a:stretch>
        </p:blipFill>
        <p:spPr bwMode="auto">
          <a:xfrm>
            <a:off x="8686800" y="0"/>
            <a:ext cx="457200" cy="6360573"/>
          </a:xfrm>
          <a:prstGeom prst="rect">
            <a:avLst/>
          </a:prstGeom>
          <a:noFill/>
          <a:ln w="9525">
            <a:noFill/>
            <a:miter lim="800000"/>
            <a:headEnd/>
            <a:tailEnd/>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7" name="Picture 16" descr="alamo_outline.wmf"/>
          <p:cNvPicPr>
            <a:picLocks noChangeAspect="1"/>
          </p:cNvPicPr>
          <p:nvPr userDrawn="1"/>
        </p:nvPicPr>
        <p:blipFill>
          <a:blip r:embed="rId2">
            <a:alphaModFix amt="15000"/>
          </a:blip>
          <a:stretch>
            <a:fillRect/>
          </a:stretch>
        </p:blipFill>
        <p:spPr>
          <a:xfrm>
            <a:off x="2895600" y="3090850"/>
            <a:ext cx="6139357" cy="3081350"/>
          </a:xfrm>
          <a:prstGeom prst="rect">
            <a:avLst/>
          </a:prstGeom>
        </p:spPr>
      </p:pic>
      <p:sp>
        <p:nvSpPr>
          <p:cNvPr id="2" name="Title 1"/>
          <p:cNvSpPr>
            <a:spLocks noGrp="1"/>
          </p:cNvSpPr>
          <p:nvPr>
            <p:ph type="title"/>
          </p:nvPr>
        </p:nvSpPr>
        <p:spPr>
          <a:xfrm>
            <a:off x="457200" y="381000"/>
            <a:ext cx="8229600" cy="1143000"/>
          </a:xfrm>
        </p:spPr>
        <p:txBody>
          <a:bodyPr/>
          <a:lstStyle>
            <a:lvl1pPr algn="l">
              <a:defRPr b="1">
                <a:solidFill>
                  <a:srgbClr val="5D2D27"/>
                </a:solidFill>
                <a:latin typeface="Century Gothic"/>
                <a:cs typeface="Century Gothic"/>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717675"/>
            <a:ext cx="4040188" cy="639762"/>
          </a:xfrm>
        </p:spPr>
        <p:txBody>
          <a:bodyPr anchor="b"/>
          <a:lstStyle>
            <a:lvl1pPr marL="0" indent="0">
              <a:buNone/>
              <a:defRPr sz="2400" b="1">
                <a:latin typeface="Century Gothic"/>
                <a:cs typeface="Century Gothic"/>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a:t>
            </a:r>
          </a:p>
        </p:txBody>
      </p:sp>
      <p:sp>
        <p:nvSpPr>
          <p:cNvPr id="4" name="Content Placeholder 3"/>
          <p:cNvSpPr>
            <a:spLocks noGrp="1"/>
          </p:cNvSpPr>
          <p:nvPr>
            <p:ph sz="half" idx="2"/>
          </p:nvPr>
        </p:nvSpPr>
        <p:spPr>
          <a:xfrm>
            <a:off x="457200" y="2357437"/>
            <a:ext cx="4040188" cy="3662363"/>
          </a:xfrm>
        </p:spPr>
        <p:txBody>
          <a:bodyPr/>
          <a:lstStyle>
            <a:lvl1pPr>
              <a:defRPr sz="2400">
                <a:latin typeface="Century Gothic"/>
                <a:cs typeface="Century Gothic"/>
              </a:defRPr>
            </a:lvl1pPr>
            <a:lvl2pPr>
              <a:defRPr sz="2000">
                <a:latin typeface="Century Gothic"/>
                <a:cs typeface="Century Gothic"/>
              </a:defRPr>
            </a:lvl2pPr>
            <a:lvl3pPr>
              <a:defRPr sz="1800">
                <a:latin typeface="Century Gothic"/>
                <a:cs typeface="Century Gothic"/>
              </a:defRPr>
            </a:lvl3pPr>
            <a:lvl4pPr>
              <a:defRPr sz="1600">
                <a:latin typeface="Century Gothic"/>
                <a:cs typeface="Century Gothic"/>
              </a:defRPr>
            </a:lvl4pPr>
            <a:lvl5pPr>
              <a:defRPr sz="1600">
                <a:latin typeface="Century Gothic"/>
                <a:cs typeface="Century Gothic"/>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717675"/>
            <a:ext cx="4041775" cy="639762"/>
          </a:xfrm>
        </p:spPr>
        <p:txBody>
          <a:bodyPr anchor="b"/>
          <a:lstStyle>
            <a:lvl1pPr marL="0" indent="0">
              <a:buNone/>
              <a:defRPr sz="2400" b="1">
                <a:latin typeface="Century Gothic"/>
                <a:cs typeface="Century Gothic"/>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a:t>
            </a:r>
          </a:p>
        </p:txBody>
      </p:sp>
      <p:sp>
        <p:nvSpPr>
          <p:cNvPr id="6" name="Content Placeholder 5"/>
          <p:cNvSpPr>
            <a:spLocks noGrp="1"/>
          </p:cNvSpPr>
          <p:nvPr>
            <p:ph sz="quarter" idx="4"/>
          </p:nvPr>
        </p:nvSpPr>
        <p:spPr>
          <a:xfrm>
            <a:off x="4645025" y="2357437"/>
            <a:ext cx="4041775" cy="3662363"/>
          </a:xfrm>
        </p:spPr>
        <p:txBody>
          <a:bodyPr/>
          <a:lstStyle>
            <a:lvl1pPr>
              <a:defRPr sz="2400">
                <a:latin typeface="Century Gothic"/>
                <a:cs typeface="Century Gothic"/>
              </a:defRPr>
            </a:lvl1pPr>
            <a:lvl2pPr>
              <a:defRPr sz="2000">
                <a:latin typeface="Century Gothic"/>
                <a:cs typeface="Century Gothic"/>
              </a:defRPr>
            </a:lvl2pPr>
            <a:lvl3pPr>
              <a:defRPr sz="1800">
                <a:latin typeface="Century Gothic"/>
                <a:cs typeface="Century Gothic"/>
              </a:defRPr>
            </a:lvl3pPr>
            <a:lvl4pPr>
              <a:defRPr sz="1600">
                <a:latin typeface="Century Gothic"/>
                <a:cs typeface="Century Gothic"/>
              </a:defRPr>
            </a:lvl4pPr>
            <a:lvl5pPr>
              <a:defRPr sz="1600">
                <a:latin typeface="Century Gothic"/>
                <a:cs typeface="Century Gothic"/>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Rectangle 13"/>
          <p:cNvSpPr/>
          <p:nvPr userDrawn="1"/>
        </p:nvSpPr>
        <p:spPr>
          <a:xfrm>
            <a:off x="0" y="6360573"/>
            <a:ext cx="9144000" cy="497427"/>
          </a:xfrm>
          <a:prstGeom prst="rect">
            <a:avLst/>
          </a:prstGeom>
          <a:solidFill>
            <a:srgbClr val="5D2D2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5D2D27"/>
              </a:solidFill>
            </a:endParaRPr>
          </a:p>
        </p:txBody>
      </p:sp>
      <p:pic>
        <p:nvPicPr>
          <p:cNvPr id="16" name="Picture 15" descr="arinxxiii_sa.wmf"/>
          <p:cNvPicPr>
            <a:picLocks noChangeAspect="1"/>
          </p:cNvPicPr>
          <p:nvPr userDrawn="1"/>
        </p:nvPicPr>
        <p:blipFill>
          <a:blip r:embed="rId3"/>
          <a:stretch>
            <a:fillRect/>
          </a:stretch>
        </p:blipFill>
        <p:spPr>
          <a:xfrm>
            <a:off x="228601" y="6438702"/>
            <a:ext cx="2514599" cy="339524"/>
          </a:xfrm>
          <a:prstGeom prst="rect">
            <a:avLst/>
          </a:prstGeom>
        </p:spPr>
      </p:pic>
      <p:grpSp>
        <p:nvGrpSpPr>
          <p:cNvPr id="11" name="Group 10"/>
          <p:cNvGrpSpPr/>
          <p:nvPr userDrawn="1"/>
        </p:nvGrpSpPr>
        <p:grpSpPr>
          <a:xfrm>
            <a:off x="8077200" y="6360573"/>
            <a:ext cx="1066800" cy="497427"/>
            <a:chOff x="8077200" y="6360573"/>
            <a:chExt cx="1066800" cy="497427"/>
          </a:xfrm>
        </p:grpSpPr>
        <p:sp>
          <p:nvSpPr>
            <p:cNvPr id="12" name="Rectangle 11"/>
            <p:cNvSpPr/>
            <p:nvPr userDrawn="1"/>
          </p:nvSpPr>
          <p:spPr>
            <a:xfrm>
              <a:off x="8077200" y="6360573"/>
              <a:ext cx="1066800" cy="497427"/>
            </a:xfrm>
            <a:prstGeom prst="rect">
              <a:avLst/>
            </a:prstGeom>
            <a:solidFill>
              <a:schemeClr val="accent6">
                <a:lumMod val="40000"/>
                <a:lumOff val="60000"/>
              </a:schemeClr>
            </a:solidFill>
            <a:ln>
              <a:solidFill>
                <a:schemeClr val="accent6">
                  <a:lumMod val="40000"/>
                  <a:lumOff val="6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3" name="Picture 12" descr="nro"/>
            <p:cNvPicPr>
              <a:picLocks noChangeAspect="1" noChangeArrowheads="1"/>
            </p:cNvPicPr>
            <p:nvPr/>
          </p:nvPicPr>
          <p:blipFill>
            <a:blip r:embed="rId4"/>
            <a:srcRect/>
            <a:stretch>
              <a:fillRect/>
            </a:stretch>
          </p:blipFill>
          <p:spPr bwMode="auto">
            <a:xfrm>
              <a:off x="8186243" y="6400800"/>
              <a:ext cx="881557" cy="419789"/>
            </a:xfrm>
            <a:prstGeom prst="rect">
              <a:avLst/>
            </a:prstGeom>
            <a:noFill/>
            <a:ln w="9525">
              <a:noFill/>
              <a:miter lim="800000"/>
              <a:headEnd/>
              <a:tailEnd/>
            </a:ln>
          </p:spPr>
        </p:pic>
      </p:grpSp>
      <p:pic>
        <p:nvPicPr>
          <p:cNvPr id="18" name="Picture 17" descr="bar-on-side"/>
          <p:cNvPicPr>
            <a:picLocks noChangeAspect="1" noChangeArrowheads="1"/>
          </p:cNvPicPr>
          <p:nvPr userDrawn="1"/>
        </p:nvPicPr>
        <p:blipFill>
          <a:blip r:embed="rId5"/>
          <a:srcRect/>
          <a:stretch>
            <a:fillRect/>
          </a:stretch>
        </p:blipFill>
        <p:spPr bwMode="auto">
          <a:xfrm>
            <a:off x="8686800" y="0"/>
            <a:ext cx="457200" cy="6360573"/>
          </a:xfrm>
          <a:prstGeom prst="rect">
            <a:avLst/>
          </a:prstGeom>
          <a:noFill/>
          <a:ln w="9525">
            <a:noFill/>
            <a:miter lim="800000"/>
            <a:headEnd/>
            <a:tailEnd/>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lvl1pPr algn="l">
              <a:defRPr b="1">
                <a:solidFill>
                  <a:srgbClr val="5D2D27"/>
                </a:solidFill>
                <a:latin typeface="Century Gothic"/>
                <a:cs typeface="Century Gothic"/>
              </a:defRPr>
            </a:lvl1pPr>
          </a:lstStyle>
          <a:p>
            <a:r>
              <a:rPr lang="en-US" dirty="0" smtClean="0"/>
              <a:t>Click to edit Master title style</a:t>
            </a:r>
            <a:endParaRPr lang="en-US" dirty="0"/>
          </a:p>
        </p:txBody>
      </p:sp>
      <p:sp>
        <p:nvSpPr>
          <p:cNvPr id="10" name="Rectangle 9"/>
          <p:cNvSpPr/>
          <p:nvPr userDrawn="1"/>
        </p:nvSpPr>
        <p:spPr>
          <a:xfrm>
            <a:off x="0" y="6360573"/>
            <a:ext cx="9144000" cy="497427"/>
          </a:xfrm>
          <a:prstGeom prst="rect">
            <a:avLst/>
          </a:prstGeom>
          <a:solidFill>
            <a:srgbClr val="5D2D2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5D2D27"/>
              </a:solidFill>
            </a:endParaRPr>
          </a:p>
        </p:txBody>
      </p:sp>
      <p:pic>
        <p:nvPicPr>
          <p:cNvPr id="12" name="Picture 11" descr="arinxxiii_sa.wmf"/>
          <p:cNvPicPr>
            <a:picLocks noChangeAspect="1"/>
          </p:cNvPicPr>
          <p:nvPr userDrawn="1"/>
        </p:nvPicPr>
        <p:blipFill>
          <a:blip r:embed="rId2"/>
          <a:stretch>
            <a:fillRect/>
          </a:stretch>
        </p:blipFill>
        <p:spPr>
          <a:xfrm>
            <a:off x="228601" y="6438702"/>
            <a:ext cx="2514599" cy="339524"/>
          </a:xfrm>
          <a:prstGeom prst="rect">
            <a:avLst/>
          </a:prstGeom>
        </p:spPr>
      </p:pic>
      <p:pic>
        <p:nvPicPr>
          <p:cNvPr id="13" name="Picture 12" descr="alamo_outline.wmf"/>
          <p:cNvPicPr>
            <a:picLocks noChangeAspect="1"/>
          </p:cNvPicPr>
          <p:nvPr userDrawn="1"/>
        </p:nvPicPr>
        <p:blipFill>
          <a:blip r:embed="rId3">
            <a:alphaModFix amt="15000"/>
          </a:blip>
          <a:stretch>
            <a:fillRect/>
          </a:stretch>
        </p:blipFill>
        <p:spPr>
          <a:xfrm>
            <a:off x="2895600" y="3090850"/>
            <a:ext cx="6139357" cy="3081350"/>
          </a:xfrm>
          <a:prstGeom prst="rect">
            <a:avLst/>
          </a:prstGeom>
        </p:spPr>
      </p:pic>
      <p:grpSp>
        <p:nvGrpSpPr>
          <p:cNvPr id="7" name="Group 6"/>
          <p:cNvGrpSpPr/>
          <p:nvPr userDrawn="1"/>
        </p:nvGrpSpPr>
        <p:grpSpPr>
          <a:xfrm>
            <a:off x="8077200" y="6360573"/>
            <a:ext cx="1066800" cy="497427"/>
            <a:chOff x="8077200" y="6360573"/>
            <a:chExt cx="1066800" cy="497427"/>
          </a:xfrm>
        </p:grpSpPr>
        <p:sp>
          <p:nvSpPr>
            <p:cNvPr id="8" name="Rectangle 7"/>
            <p:cNvSpPr/>
            <p:nvPr userDrawn="1"/>
          </p:nvSpPr>
          <p:spPr>
            <a:xfrm>
              <a:off x="8077200" y="6360573"/>
              <a:ext cx="1066800" cy="497427"/>
            </a:xfrm>
            <a:prstGeom prst="rect">
              <a:avLst/>
            </a:prstGeom>
            <a:solidFill>
              <a:schemeClr val="accent6">
                <a:lumMod val="40000"/>
                <a:lumOff val="60000"/>
              </a:schemeClr>
            </a:solidFill>
            <a:ln>
              <a:solidFill>
                <a:schemeClr val="accent6">
                  <a:lumMod val="40000"/>
                  <a:lumOff val="6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nro"/>
            <p:cNvPicPr>
              <a:picLocks noChangeAspect="1" noChangeArrowheads="1"/>
            </p:cNvPicPr>
            <p:nvPr/>
          </p:nvPicPr>
          <p:blipFill>
            <a:blip r:embed="rId4"/>
            <a:srcRect/>
            <a:stretch>
              <a:fillRect/>
            </a:stretch>
          </p:blipFill>
          <p:spPr bwMode="auto">
            <a:xfrm>
              <a:off x="8186243" y="6400800"/>
              <a:ext cx="881557" cy="419789"/>
            </a:xfrm>
            <a:prstGeom prst="rect">
              <a:avLst/>
            </a:prstGeom>
            <a:noFill/>
            <a:ln w="9525">
              <a:noFill/>
              <a:miter lim="800000"/>
              <a:headEnd/>
              <a:tailEnd/>
            </a:ln>
          </p:spPr>
        </p:pic>
      </p:grpSp>
      <p:pic>
        <p:nvPicPr>
          <p:cNvPr id="14" name="Picture 13" descr="bar-on-side"/>
          <p:cNvPicPr>
            <a:picLocks noChangeAspect="1" noChangeArrowheads="1"/>
          </p:cNvPicPr>
          <p:nvPr userDrawn="1"/>
        </p:nvPicPr>
        <p:blipFill>
          <a:blip r:embed="rId5"/>
          <a:srcRect/>
          <a:stretch>
            <a:fillRect/>
          </a:stretch>
        </p:blipFill>
        <p:spPr bwMode="auto">
          <a:xfrm>
            <a:off x="8686800" y="0"/>
            <a:ext cx="457200" cy="6360573"/>
          </a:xfrm>
          <a:prstGeom prst="rect">
            <a:avLst/>
          </a:prstGeom>
          <a:noFill/>
          <a:ln w="9525">
            <a:noFill/>
            <a:miter lim="800000"/>
            <a:headEnd/>
            <a:tailEnd/>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9" name="Rectangle 8"/>
          <p:cNvSpPr/>
          <p:nvPr userDrawn="1"/>
        </p:nvSpPr>
        <p:spPr>
          <a:xfrm>
            <a:off x="0" y="6360573"/>
            <a:ext cx="9144000" cy="497427"/>
          </a:xfrm>
          <a:prstGeom prst="rect">
            <a:avLst/>
          </a:prstGeom>
          <a:solidFill>
            <a:srgbClr val="5D2D2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5D2D27"/>
              </a:solidFill>
            </a:endParaRPr>
          </a:p>
        </p:txBody>
      </p:sp>
      <p:pic>
        <p:nvPicPr>
          <p:cNvPr id="11" name="Picture 10" descr="arinxxiii_sa.wmf"/>
          <p:cNvPicPr>
            <a:picLocks noChangeAspect="1"/>
          </p:cNvPicPr>
          <p:nvPr userDrawn="1"/>
        </p:nvPicPr>
        <p:blipFill>
          <a:blip r:embed="rId2"/>
          <a:stretch>
            <a:fillRect/>
          </a:stretch>
        </p:blipFill>
        <p:spPr>
          <a:xfrm>
            <a:off x="228601" y="6438702"/>
            <a:ext cx="2514599" cy="339524"/>
          </a:xfrm>
          <a:prstGeom prst="rect">
            <a:avLst/>
          </a:prstGeom>
        </p:spPr>
      </p:pic>
      <p:pic>
        <p:nvPicPr>
          <p:cNvPr id="12" name="Picture 11" descr="alamo_outline.wmf"/>
          <p:cNvPicPr>
            <a:picLocks noChangeAspect="1"/>
          </p:cNvPicPr>
          <p:nvPr userDrawn="1"/>
        </p:nvPicPr>
        <p:blipFill>
          <a:blip r:embed="rId3">
            <a:alphaModFix amt="15000"/>
          </a:blip>
          <a:stretch>
            <a:fillRect/>
          </a:stretch>
        </p:blipFill>
        <p:spPr>
          <a:xfrm>
            <a:off x="2895600" y="3090850"/>
            <a:ext cx="6139357" cy="3081350"/>
          </a:xfrm>
          <a:prstGeom prst="rect">
            <a:avLst/>
          </a:prstGeom>
        </p:spPr>
      </p:pic>
      <p:grpSp>
        <p:nvGrpSpPr>
          <p:cNvPr id="6" name="Group 5"/>
          <p:cNvGrpSpPr/>
          <p:nvPr userDrawn="1"/>
        </p:nvGrpSpPr>
        <p:grpSpPr>
          <a:xfrm>
            <a:off x="8077200" y="6360573"/>
            <a:ext cx="1066800" cy="497427"/>
            <a:chOff x="8077200" y="6360573"/>
            <a:chExt cx="1066800" cy="497427"/>
          </a:xfrm>
        </p:grpSpPr>
        <p:sp>
          <p:nvSpPr>
            <p:cNvPr id="7" name="Rectangle 6"/>
            <p:cNvSpPr/>
            <p:nvPr userDrawn="1"/>
          </p:nvSpPr>
          <p:spPr>
            <a:xfrm>
              <a:off x="8077200" y="6360573"/>
              <a:ext cx="1066800" cy="497427"/>
            </a:xfrm>
            <a:prstGeom prst="rect">
              <a:avLst/>
            </a:prstGeom>
            <a:solidFill>
              <a:schemeClr val="accent6">
                <a:lumMod val="40000"/>
                <a:lumOff val="60000"/>
              </a:schemeClr>
            </a:solidFill>
            <a:ln>
              <a:solidFill>
                <a:schemeClr val="accent6">
                  <a:lumMod val="40000"/>
                  <a:lumOff val="6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descr="nro"/>
            <p:cNvPicPr>
              <a:picLocks noChangeAspect="1" noChangeArrowheads="1"/>
            </p:cNvPicPr>
            <p:nvPr/>
          </p:nvPicPr>
          <p:blipFill>
            <a:blip r:embed="rId4"/>
            <a:srcRect/>
            <a:stretch>
              <a:fillRect/>
            </a:stretch>
          </p:blipFill>
          <p:spPr bwMode="auto">
            <a:xfrm>
              <a:off x="8186243" y="6400800"/>
              <a:ext cx="881557" cy="419789"/>
            </a:xfrm>
            <a:prstGeom prst="rect">
              <a:avLst/>
            </a:prstGeom>
            <a:noFill/>
            <a:ln w="9525">
              <a:noFill/>
              <a:miter lim="800000"/>
              <a:headEnd/>
              <a:tailEnd/>
            </a:ln>
          </p:spPr>
        </p:pic>
      </p:grpSp>
      <p:pic>
        <p:nvPicPr>
          <p:cNvPr id="13" name="Picture 12" descr="bar-on-side"/>
          <p:cNvPicPr>
            <a:picLocks noChangeAspect="1" noChangeArrowheads="1"/>
          </p:cNvPicPr>
          <p:nvPr userDrawn="1"/>
        </p:nvPicPr>
        <p:blipFill>
          <a:blip r:embed="rId5"/>
          <a:srcRect/>
          <a:stretch>
            <a:fillRect/>
          </a:stretch>
        </p:blipFill>
        <p:spPr bwMode="auto">
          <a:xfrm>
            <a:off x="8686800" y="0"/>
            <a:ext cx="457200" cy="6360573"/>
          </a:xfrm>
          <a:prstGeom prst="rect">
            <a:avLst/>
          </a:prstGeom>
          <a:noFill/>
          <a:ln w="9525">
            <a:noFill/>
            <a:miter lim="800000"/>
            <a:headEnd/>
            <a:tailEnd/>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5" name="Picture 14" descr="alamo_outline.wmf"/>
          <p:cNvPicPr>
            <a:picLocks noChangeAspect="1"/>
          </p:cNvPicPr>
          <p:nvPr userDrawn="1"/>
        </p:nvPicPr>
        <p:blipFill>
          <a:blip r:embed="rId2">
            <a:alphaModFix amt="15000"/>
          </a:blip>
          <a:stretch>
            <a:fillRect/>
          </a:stretch>
        </p:blipFill>
        <p:spPr>
          <a:xfrm>
            <a:off x="2895600" y="3090850"/>
            <a:ext cx="6139357" cy="3081350"/>
          </a:xfrm>
          <a:prstGeom prst="rect">
            <a:avLst/>
          </a:prstGeom>
        </p:spPr>
      </p:pic>
      <p:sp>
        <p:nvSpPr>
          <p:cNvPr id="2" name="Title 1"/>
          <p:cNvSpPr>
            <a:spLocks noGrp="1"/>
          </p:cNvSpPr>
          <p:nvPr>
            <p:ph type="title"/>
          </p:nvPr>
        </p:nvSpPr>
        <p:spPr>
          <a:xfrm>
            <a:off x="457200" y="381000"/>
            <a:ext cx="3008313" cy="914400"/>
          </a:xfrm>
        </p:spPr>
        <p:txBody>
          <a:bodyPr anchor="b">
            <a:normAutofit/>
          </a:bodyPr>
          <a:lstStyle>
            <a:lvl1pPr algn="l">
              <a:defRPr sz="2400" b="1">
                <a:solidFill>
                  <a:srgbClr val="5D2D27"/>
                </a:solidFill>
                <a:latin typeface="Century Gothic"/>
                <a:cs typeface="Century Gothic"/>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381000"/>
            <a:ext cx="5111750" cy="5638800"/>
          </a:xfrm>
        </p:spPr>
        <p:txBody>
          <a:bodyPr/>
          <a:lstStyle>
            <a:lvl1pPr>
              <a:defRPr sz="3200">
                <a:latin typeface="Century Gothic"/>
                <a:cs typeface="Century Gothic"/>
              </a:defRPr>
            </a:lvl1pPr>
            <a:lvl2pPr>
              <a:defRPr sz="2800">
                <a:latin typeface="Century Gothic"/>
                <a:cs typeface="Century Gothic"/>
              </a:defRPr>
            </a:lvl2pPr>
            <a:lvl3pPr>
              <a:defRPr sz="2400">
                <a:latin typeface="Century Gothic"/>
                <a:cs typeface="Century Gothic"/>
              </a:defRPr>
            </a:lvl3pPr>
            <a:lvl4pPr>
              <a:defRPr sz="2000">
                <a:latin typeface="Century Gothic"/>
                <a:cs typeface="Century Gothic"/>
              </a:defRPr>
            </a:lvl4pPr>
            <a:lvl5pPr>
              <a:defRPr sz="2000">
                <a:latin typeface="Century Gothic"/>
                <a:cs typeface="Century Gothic"/>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295400"/>
            <a:ext cx="3008313" cy="4724400"/>
          </a:xfrm>
        </p:spPr>
        <p:txBody>
          <a:bodyPr>
            <a:normAutofit/>
          </a:bodyPr>
          <a:lstStyle>
            <a:lvl1pPr marL="0" indent="0">
              <a:buNone/>
              <a:defRPr sz="1600">
                <a:latin typeface="Century Gothic"/>
                <a:cs typeface="Century Gothic"/>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Rectangle 11"/>
          <p:cNvSpPr/>
          <p:nvPr userDrawn="1"/>
        </p:nvSpPr>
        <p:spPr>
          <a:xfrm>
            <a:off x="0" y="6360573"/>
            <a:ext cx="9144000" cy="497427"/>
          </a:xfrm>
          <a:prstGeom prst="rect">
            <a:avLst/>
          </a:prstGeom>
          <a:solidFill>
            <a:srgbClr val="5D2D2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5D2D27"/>
              </a:solidFill>
            </a:endParaRPr>
          </a:p>
        </p:txBody>
      </p:sp>
      <p:pic>
        <p:nvPicPr>
          <p:cNvPr id="14" name="Picture 13" descr="arinxxiii_sa.wmf"/>
          <p:cNvPicPr>
            <a:picLocks noChangeAspect="1"/>
          </p:cNvPicPr>
          <p:nvPr userDrawn="1"/>
        </p:nvPicPr>
        <p:blipFill>
          <a:blip r:embed="rId3"/>
          <a:stretch>
            <a:fillRect/>
          </a:stretch>
        </p:blipFill>
        <p:spPr>
          <a:xfrm>
            <a:off x="228601" y="6438702"/>
            <a:ext cx="2514599" cy="339524"/>
          </a:xfrm>
          <a:prstGeom prst="rect">
            <a:avLst/>
          </a:prstGeom>
        </p:spPr>
      </p:pic>
      <p:grpSp>
        <p:nvGrpSpPr>
          <p:cNvPr id="9" name="Group 8"/>
          <p:cNvGrpSpPr/>
          <p:nvPr userDrawn="1"/>
        </p:nvGrpSpPr>
        <p:grpSpPr>
          <a:xfrm>
            <a:off x="8077200" y="6360573"/>
            <a:ext cx="1066800" cy="497427"/>
            <a:chOff x="8077200" y="6360573"/>
            <a:chExt cx="1066800" cy="497427"/>
          </a:xfrm>
        </p:grpSpPr>
        <p:sp>
          <p:nvSpPr>
            <p:cNvPr id="10" name="Rectangle 9"/>
            <p:cNvSpPr/>
            <p:nvPr userDrawn="1"/>
          </p:nvSpPr>
          <p:spPr>
            <a:xfrm>
              <a:off x="8077200" y="6360573"/>
              <a:ext cx="1066800" cy="497427"/>
            </a:xfrm>
            <a:prstGeom prst="rect">
              <a:avLst/>
            </a:prstGeom>
            <a:solidFill>
              <a:schemeClr val="accent6">
                <a:lumMod val="40000"/>
                <a:lumOff val="60000"/>
              </a:schemeClr>
            </a:solidFill>
            <a:ln>
              <a:solidFill>
                <a:schemeClr val="accent6">
                  <a:lumMod val="40000"/>
                  <a:lumOff val="6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descr="nro"/>
            <p:cNvPicPr>
              <a:picLocks noChangeAspect="1" noChangeArrowheads="1"/>
            </p:cNvPicPr>
            <p:nvPr/>
          </p:nvPicPr>
          <p:blipFill>
            <a:blip r:embed="rId4"/>
            <a:srcRect/>
            <a:stretch>
              <a:fillRect/>
            </a:stretch>
          </p:blipFill>
          <p:spPr bwMode="auto">
            <a:xfrm>
              <a:off x="8186243" y="6400800"/>
              <a:ext cx="881557" cy="419789"/>
            </a:xfrm>
            <a:prstGeom prst="rect">
              <a:avLst/>
            </a:prstGeom>
            <a:noFill/>
            <a:ln w="9525">
              <a:noFill/>
              <a:miter lim="800000"/>
              <a:headEnd/>
              <a:tailEnd/>
            </a:ln>
          </p:spPr>
        </p:pic>
      </p:grpSp>
      <p:pic>
        <p:nvPicPr>
          <p:cNvPr id="16" name="Picture 15" descr="bar-on-side"/>
          <p:cNvPicPr>
            <a:picLocks noChangeAspect="1" noChangeArrowheads="1"/>
          </p:cNvPicPr>
          <p:nvPr/>
        </p:nvPicPr>
        <p:blipFill>
          <a:blip r:embed="rId5"/>
          <a:srcRect/>
          <a:stretch>
            <a:fillRect/>
          </a:stretch>
        </p:blipFill>
        <p:spPr bwMode="auto">
          <a:xfrm>
            <a:off x="8686800" y="0"/>
            <a:ext cx="457200" cy="6360573"/>
          </a:xfrm>
          <a:prstGeom prst="rect">
            <a:avLst/>
          </a:prstGeom>
          <a:noFill/>
          <a:ln w="9525">
            <a:noFill/>
            <a:miter lim="800000"/>
            <a:headEnd/>
            <a:tailEnd/>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950A99-9DDF-4541-8125-0F6E01EFE37F}" type="datetimeFigureOut">
              <a:rPr lang="en-US" smtClean="0"/>
              <a:pPr/>
              <a:t>4/29/2009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19786-72E9-424B-818C-A5E712BEAEF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chor="t" anchorCtr="0"/>
          <a:lstStyle/>
          <a:p>
            <a:r>
              <a:rPr lang="en-US" sz="4800" dirty="0" smtClean="0"/>
              <a:t>NRO Number Council Report</a:t>
            </a:r>
            <a:endParaRPr lang="en-US" sz="4800" dirty="0"/>
          </a:p>
        </p:txBody>
      </p:sp>
      <p:sp>
        <p:nvSpPr>
          <p:cNvPr id="4" name="Content Placeholder 3"/>
          <p:cNvSpPr>
            <a:spLocks noGrp="1"/>
          </p:cNvSpPr>
          <p:nvPr>
            <p:ph sz="half" idx="1"/>
          </p:nvPr>
        </p:nvSpPr>
        <p:spPr/>
        <p:txBody>
          <a:bodyPr>
            <a:noAutofit/>
          </a:bodyPr>
          <a:lstStyle/>
          <a:p>
            <a:r>
              <a:rPr lang="en-US" dirty="0" smtClean="0"/>
              <a:t>Louie Lee</a:t>
            </a:r>
          </a:p>
          <a:p>
            <a:r>
              <a:rPr lang="en-US" dirty="0" smtClean="0"/>
              <a:t>Jason Schiller</a:t>
            </a:r>
          </a:p>
          <a:p>
            <a:r>
              <a:rPr lang="en-US" dirty="0" smtClean="0"/>
              <a:t>Martin </a:t>
            </a:r>
            <a:r>
              <a:rPr lang="en-US" dirty="0" err="1" smtClean="0"/>
              <a:t>Hannigan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7400"/>
            <a:ext cx="8229600" cy="1143000"/>
          </a:xfrm>
        </p:spPr>
        <p:txBody>
          <a:bodyPr/>
          <a:lstStyle/>
          <a:p>
            <a:pPr algn="ctr"/>
            <a:r>
              <a:rPr lang="en-US" dirty="0" smtClean="0"/>
              <a:t>Questions?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Are We</a:t>
            </a:r>
            <a:endParaRPr lang="en-US" dirty="0"/>
          </a:p>
        </p:txBody>
      </p:sp>
      <p:sp>
        <p:nvSpPr>
          <p:cNvPr id="3" name="Content Placeholder 2"/>
          <p:cNvSpPr>
            <a:spLocks noGrp="1"/>
          </p:cNvSpPr>
          <p:nvPr>
            <p:ph idx="1"/>
          </p:nvPr>
        </p:nvSpPr>
        <p:spPr/>
        <p:txBody>
          <a:bodyPr>
            <a:normAutofit fontScale="62500" lnSpcReduction="20000"/>
          </a:bodyPr>
          <a:lstStyle/>
          <a:p>
            <a:pPr>
              <a:spcBef>
                <a:spcPts val="1800"/>
              </a:spcBef>
              <a:spcAft>
                <a:spcPts val="600"/>
              </a:spcAft>
            </a:pPr>
            <a:r>
              <a:rPr lang="en-US" dirty="0" smtClean="0"/>
              <a:t>Louie Lee: </a:t>
            </a:r>
            <a:r>
              <a:rPr lang="en-US" i="1" dirty="0" smtClean="0"/>
              <a:t>louie@equinix.com</a:t>
            </a:r>
          </a:p>
          <a:p>
            <a:pPr lvl="1">
              <a:spcBef>
                <a:spcPts val="0"/>
              </a:spcBef>
              <a:spcAft>
                <a:spcPts val="600"/>
              </a:spcAft>
            </a:pPr>
            <a:r>
              <a:rPr lang="en-US" dirty="0" smtClean="0"/>
              <a:t>2008 &amp; 2009 Chair</a:t>
            </a:r>
          </a:p>
          <a:p>
            <a:pPr lvl="1">
              <a:spcBef>
                <a:spcPts val="0"/>
              </a:spcBef>
              <a:spcAft>
                <a:spcPts val="600"/>
              </a:spcAft>
            </a:pPr>
            <a:r>
              <a:rPr lang="en-US" dirty="0" smtClean="0"/>
              <a:t>AC nom-com observer</a:t>
            </a:r>
          </a:p>
          <a:p>
            <a:pPr lvl="1">
              <a:spcBef>
                <a:spcPts val="0"/>
              </a:spcBef>
              <a:spcAft>
                <a:spcPts val="600"/>
              </a:spcAft>
            </a:pPr>
            <a:r>
              <a:rPr lang="en-US" dirty="0" smtClean="0"/>
              <a:t>Communications &amp; Procedures Committee</a:t>
            </a:r>
          </a:p>
          <a:p>
            <a:pPr>
              <a:spcBef>
                <a:spcPts val="1800"/>
              </a:spcBef>
              <a:spcAft>
                <a:spcPts val="600"/>
              </a:spcAft>
            </a:pPr>
            <a:r>
              <a:rPr lang="en-US" dirty="0" smtClean="0"/>
              <a:t>Jason Schiller: </a:t>
            </a:r>
            <a:r>
              <a:rPr lang="en-US" i="1" dirty="0" smtClean="0"/>
              <a:t>schiller@uu.net</a:t>
            </a:r>
          </a:p>
          <a:p>
            <a:pPr lvl="1">
              <a:spcBef>
                <a:spcPts val="0"/>
              </a:spcBef>
              <a:spcAft>
                <a:spcPts val="600"/>
              </a:spcAft>
            </a:pPr>
            <a:r>
              <a:rPr lang="en-US" dirty="0" smtClean="0"/>
              <a:t>AC nom-com</a:t>
            </a:r>
          </a:p>
          <a:p>
            <a:pPr lvl="1">
              <a:spcBef>
                <a:spcPts val="0"/>
              </a:spcBef>
              <a:spcAft>
                <a:spcPts val="600"/>
              </a:spcAft>
            </a:pPr>
            <a:r>
              <a:rPr lang="en-US" dirty="0" smtClean="0"/>
              <a:t>ICANN Board Appointment Procedure Review Committee</a:t>
            </a:r>
          </a:p>
          <a:p>
            <a:pPr lvl="1">
              <a:spcBef>
                <a:spcPts val="0"/>
              </a:spcBef>
              <a:spcAft>
                <a:spcPts val="600"/>
              </a:spcAft>
            </a:pPr>
            <a:r>
              <a:rPr lang="en-US" dirty="0" smtClean="0"/>
              <a:t>Global Policy Proposal Facilitator Team</a:t>
            </a:r>
          </a:p>
          <a:p>
            <a:pPr>
              <a:spcBef>
                <a:spcPts val="1800"/>
              </a:spcBef>
              <a:spcAft>
                <a:spcPts val="600"/>
              </a:spcAft>
            </a:pPr>
            <a:r>
              <a:rPr lang="en-US" dirty="0" smtClean="0"/>
              <a:t>Martin </a:t>
            </a:r>
            <a:r>
              <a:rPr lang="en-US" dirty="0" err="1" smtClean="0"/>
              <a:t>Hannigan</a:t>
            </a:r>
            <a:r>
              <a:rPr lang="en-US" dirty="0" smtClean="0"/>
              <a:t>*: </a:t>
            </a:r>
            <a:r>
              <a:rPr lang="en-US" i="1" dirty="0" err="1" smtClean="0"/>
              <a:t>hannigan@gmail.com</a:t>
            </a:r>
            <a:endParaRPr lang="en-US" i="1" dirty="0" smtClean="0"/>
          </a:p>
          <a:p>
            <a:pPr lvl="1">
              <a:spcBef>
                <a:spcPts val="0"/>
              </a:spcBef>
              <a:spcAft>
                <a:spcPts val="600"/>
              </a:spcAft>
            </a:pPr>
            <a:r>
              <a:rPr lang="en-US" dirty="0" smtClean="0"/>
              <a:t>AC nom-com observer</a:t>
            </a:r>
          </a:p>
          <a:p>
            <a:pPr lvl="1">
              <a:spcBef>
                <a:spcPts val="0"/>
              </a:spcBef>
              <a:spcAft>
                <a:spcPts val="600"/>
              </a:spcAft>
            </a:pPr>
            <a:r>
              <a:rPr lang="en-US" dirty="0" smtClean="0"/>
              <a:t>Communications &amp; Procedures Committee</a:t>
            </a:r>
          </a:p>
          <a:p>
            <a:pPr algn="r">
              <a:spcBef>
                <a:spcPts val="1800"/>
              </a:spcBef>
              <a:spcAft>
                <a:spcPts val="600"/>
              </a:spcAft>
              <a:buNone/>
            </a:pPr>
            <a:r>
              <a:rPr lang="en-US" sz="2595" dirty="0" smtClean="0"/>
              <a:t>*appointed by ARIN </a:t>
            </a:r>
            <a:r>
              <a:rPr lang="en-US" sz="2595" dirty="0" err="1" smtClean="0"/>
              <a:t>BoT</a:t>
            </a:r>
            <a:endParaRPr lang="en-US" sz="2595"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Members</a:t>
            </a:r>
            <a:endParaRPr lang="en-US" dirty="0"/>
          </a:p>
        </p:txBody>
      </p:sp>
      <p:pic>
        <p:nvPicPr>
          <p:cNvPr id="3" name="Picture 2"/>
          <p:cNvPicPr>
            <a:picLocks noChangeAspect="1"/>
          </p:cNvPicPr>
          <p:nvPr/>
        </p:nvPicPr>
        <p:blipFill>
          <a:blip r:embed="rId2"/>
          <a:stretch>
            <a:fillRect/>
          </a:stretch>
        </p:blipFill>
        <p:spPr>
          <a:xfrm>
            <a:off x="2895600" y="1968500"/>
            <a:ext cx="2667000" cy="825500"/>
          </a:xfrm>
          <a:prstGeom prst="rect">
            <a:avLst/>
          </a:prstGeom>
        </p:spPr>
      </p:pic>
      <p:pic>
        <p:nvPicPr>
          <p:cNvPr id="4" name="Picture 3"/>
          <p:cNvPicPr>
            <a:picLocks noChangeAspect="1"/>
          </p:cNvPicPr>
          <p:nvPr/>
        </p:nvPicPr>
        <p:blipFill>
          <a:blip r:embed="rId3"/>
          <a:stretch>
            <a:fillRect/>
          </a:stretch>
        </p:blipFill>
        <p:spPr>
          <a:xfrm>
            <a:off x="5410200" y="2603500"/>
            <a:ext cx="1282700" cy="1270000"/>
          </a:xfrm>
          <a:prstGeom prst="rect">
            <a:avLst/>
          </a:prstGeom>
        </p:spPr>
      </p:pic>
      <p:pic>
        <p:nvPicPr>
          <p:cNvPr id="5" name="Picture 4"/>
          <p:cNvPicPr>
            <a:picLocks noChangeAspect="1"/>
          </p:cNvPicPr>
          <p:nvPr/>
        </p:nvPicPr>
        <p:blipFill>
          <a:blip r:embed="rId4"/>
          <a:stretch>
            <a:fillRect/>
          </a:stretch>
        </p:blipFill>
        <p:spPr>
          <a:xfrm>
            <a:off x="4648200" y="4076700"/>
            <a:ext cx="1625600" cy="1003300"/>
          </a:xfrm>
          <a:prstGeom prst="rect">
            <a:avLst/>
          </a:prstGeom>
        </p:spPr>
      </p:pic>
      <p:pic>
        <p:nvPicPr>
          <p:cNvPr id="6" name="Picture 5"/>
          <p:cNvPicPr>
            <a:picLocks noChangeAspect="1"/>
          </p:cNvPicPr>
          <p:nvPr/>
        </p:nvPicPr>
        <p:blipFill>
          <a:blip r:embed="rId5"/>
          <a:stretch>
            <a:fillRect/>
          </a:stretch>
        </p:blipFill>
        <p:spPr>
          <a:xfrm>
            <a:off x="1905000" y="2667000"/>
            <a:ext cx="1270000" cy="1206500"/>
          </a:xfrm>
          <a:prstGeom prst="rect">
            <a:avLst/>
          </a:prstGeom>
        </p:spPr>
      </p:pic>
      <p:pic>
        <p:nvPicPr>
          <p:cNvPr id="7" name="Picture 6"/>
          <p:cNvPicPr>
            <a:picLocks noChangeAspect="1"/>
          </p:cNvPicPr>
          <p:nvPr/>
        </p:nvPicPr>
        <p:blipFill>
          <a:blip r:embed="rId6"/>
          <a:stretch>
            <a:fillRect/>
          </a:stretch>
        </p:blipFill>
        <p:spPr>
          <a:xfrm>
            <a:off x="2667000" y="3873500"/>
            <a:ext cx="1651000" cy="12065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the ASO AC Do?</a:t>
            </a:r>
            <a:endParaRPr lang="en-US" dirty="0"/>
          </a:p>
        </p:txBody>
      </p:sp>
      <p:sp>
        <p:nvSpPr>
          <p:cNvPr id="3" name="Content Placeholder 2"/>
          <p:cNvSpPr>
            <a:spLocks noGrp="1"/>
          </p:cNvSpPr>
          <p:nvPr>
            <p:ph idx="1"/>
          </p:nvPr>
        </p:nvSpPr>
        <p:spPr/>
        <p:txBody>
          <a:bodyPr>
            <a:noAutofit/>
          </a:bodyPr>
          <a:lstStyle/>
          <a:p>
            <a:pPr>
              <a:lnSpc>
                <a:spcPct val="90000"/>
              </a:lnSpc>
              <a:spcAft>
                <a:spcPts val="600"/>
              </a:spcAft>
            </a:pPr>
            <a:r>
              <a:rPr lang="en-US" sz="2000" dirty="0" smtClean="0"/>
              <a:t>Appoints seats 9 and 10 to the ICANN Board of Directors</a:t>
            </a:r>
          </a:p>
          <a:p>
            <a:pPr>
              <a:lnSpc>
                <a:spcPct val="90000"/>
              </a:lnSpc>
              <a:spcBef>
                <a:spcPts val="1800"/>
              </a:spcBef>
              <a:spcAft>
                <a:spcPts val="600"/>
              </a:spcAft>
            </a:pPr>
            <a:r>
              <a:rPr lang="en-US" sz="2000" dirty="0" smtClean="0"/>
              <a:t>Appoints a representative to the ICANN Nominating Committee</a:t>
            </a:r>
          </a:p>
          <a:p>
            <a:pPr lvl="1">
              <a:lnSpc>
                <a:spcPct val="90000"/>
              </a:lnSpc>
              <a:spcAft>
                <a:spcPts val="600"/>
              </a:spcAft>
            </a:pPr>
            <a:r>
              <a:rPr lang="en-US" sz="1600" dirty="0" smtClean="0"/>
              <a:t>Board Directors, ALAC members, </a:t>
            </a:r>
            <a:r>
              <a:rPr lang="en-US" sz="1600" dirty="0" err="1" smtClean="0"/>
              <a:t>ccNSO</a:t>
            </a:r>
            <a:r>
              <a:rPr lang="en-US" sz="1600" dirty="0" smtClean="0"/>
              <a:t> &amp; GNSO Council members</a:t>
            </a:r>
            <a:endParaRPr lang="en-US" sz="800" dirty="0" smtClean="0"/>
          </a:p>
          <a:p>
            <a:pPr>
              <a:lnSpc>
                <a:spcPct val="90000"/>
              </a:lnSpc>
              <a:spcBef>
                <a:spcPts val="1800"/>
              </a:spcBef>
              <a:spcAft>
                <a:spcPts val="600"/>
              </a:spcAft>
            </a:pPr>
            <a:r>
              <a:rPr lang="en-US" sz="2000" dirty="0" smtClean="0"/>
              <a:t>Objectively processes RIR related global policies submitted from participants</a:t>
            </a:r>
          </a:p>
          <a:p>
            <a:pPr lvl="1">
              <a:lnSpc>
                <a:spcPct val="90000"/>
              </a:lnSpc>
              <a:spcAft>
                <a:spcPts val="600"/>
              </a:spcAft>
            </a:pPr>
            <a:r>
              <a:rPr lang="en-US" sz="1600" dirty="0" smtClean="0"/>
              <a:t>Certifies that global policies submitted to the process fully comply with documented RIR policy development process (</a:t>
            </a:r>
            <a:r>
              <a:rPr lang="en-US" sz="1600" dirty="0" err="1" smtClean="0"/>
              <a:t>PDPs</a:t>
            </a:r>
            <a:r>
              <a:rPr lang="en-US" sz="1600" dirty="0" smtClean="0"/>
              <a:t>)</a:t>
            </a:r>
          </a:p>
          <a:p>
            <a:pPr>
              <a:lnSpc>
                <a:spcPct val="90000"/>
              </a:lnSpc>
              <a:spcBef>
                <a:spcPts val="1800"/>
              </a:spcBef>
              <a:spcAft>
                <a:spcPts val="600"/>
              </a:spcAft>
            </a:pPr>
            <a:r>
              <a:rPr lang="en-US" sz="2000" dirty="0" smtClean="0"/>
              <a:t>Offers advice to the ICANN Board on RIR related issues</a:t>
            </a:r>
          </a:p>
          <a:p>
            <a:pPr>
              <a:lnSpc>
                <a:spcPct val="90000"/>
              </a:lnSpc>
              <a:spcBef>
                <a:spcPts val="1800"/>
              </a:spcBef>
              <a:spcAft>
                <a:spcPts val="600"/>
              </a:spcAft>
            </a:pPr>
            <a:r>
              <a:rPr lang="en-US" sz="2000" dirty="0" smtClean="0"/>
              <a:t>Develops internal procedures for ASO AC operations</a:t>
            </a:r>
          </a:p>
          <a:p>
            <a:pPr>
              <a:spcAft>
                <a:spcPts val="600"/>
              </a:spcAft>
            </a:pPr>
            <a:endParaRPr lang="en-US"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Process</a:t>
            </a:r>
            <a:endParaRPr lang="en-US" dirty="0"/>
          </a:p>
        </p:txBody>
      </p:sp>
      <p:pic>
        <p:nvPicPr>
          <p:cNvPr id="3" name="Picture 2"/>
          <p:cNvPicPr>
            <a:picLocks noChangeAspect="1"/>
          </p:cNvPicPr>
          <p:nvPr/>
        </p:nvPicPr>
        <p:blipFill>
          <a:blip r:embed="rId3"/>
          <a:stretch>
            <a:fillRect/>
          </a:stretch>
        </p:blipFill>
        <p:spPr>
          <a:xfrm>
            <a:off x="226707" y="1524000"/>
            <a:ext cx="8460093" cy="3632200"/>
          </a:xfrm>
          <a:prstGeom prst="rect">
            <a:avLst/>
          </a:prstGeom>
        </p:spPr>
      </p:pic>
      <p:sp>
        <p:nvSpPr>
          <p:cNvPr id="7" name="TextBox 6"/>
          <p:cNvSpPr txBox="1"/>
          <p:nvPr/>
        </p:nvSpPr>
        <p:spPr>
          <a:xfrm>
            <a:off x="457200" y="4953000"/>
            <a:ext cx="423333" cy="369332"/>
          </a:xfrm>
          <a:prstGeom prst="rect">
            <a:avLst/>
          </a:prstGeom>
          <a:noFill/>
          <a:effectLst>
            <a:outerShdw blurRad="50800" dist="38100" dir="2700000" algn="tl" rotWithShape="0">
              <a:srgbClr val="000000">
                <a:alpha val="43000"/>
              </a:srgbClr>
            </a:outerShdw>
          </a:effectLst>
        </p:spPr>
        <p:txBody>
          <a:bodyPr wrap="square" rtlCol="0" anchor="ctr" anchorCtr="0">
            <a:spAutoFit/>
          </a:bodyPr>
          <a:lstStyle/>
          <a:p>
            <a:pPr algn="ctr"/>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1</a:t>
            </a:r>
            <a:endParaRPr lang="en-US"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8" name="TextBox 7"/>
          <p:cNvSpPr txBox="1"/>
          <p:nvPr/>
        </p:nvSpPr>
        <p:spPr>
          <a:xfrm>
            <a:off x="609600" y="3962400"/>
            <a:ext cx="423333" cy="369332"/>
          </a:xfrm>
          <a:prstGeom prst="rect">
            <a:avLst/>
          </a:prstGeom>
          <a:noFill/>
          <a:effectLst>
            <a:outerShdw blurRad="50800" dist="38100" dir="2700000" algn="tl" rotWithShape="0">
              <a:srgbClr val="000000">
                <a:alpha val="43000"/>
              </a:srgbClr>
            </a:outerShdw>
          </a:effectLst>
        </p:spPr>
        <p:txBody>
          <a:bodyPr wrap="square" rtlCol="0" anchor="ctr" anchorCtr="0">
            <a:spAutoFit/>
          </a:bodyPr>
          <a:lstStyle/>
          <a:p>
            <a:pPr algn="ctr"/>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2</a:t>
            </a:r>
            <a:endParaRPr lang="en-US"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9" name="TextBox 8"/>
          <p:cNvSpPr txBox="1"/>
          <p:nvPr/>
        </p:nvSpPr>
        <p:spPr>
          <a:xfrm>
            <a:off x="1066800" y="2971800"/>
            <a:ext cx="423333" cy="369332"/>
          </a:xfrm>
          <a:prstGeom prst="rect">
            <a:avLst/>
          </a:prstGeom>
          <a:noFill/>
          <a:effectLst>
            <a:outerShdw blurRad="50800" dist="38100" dir="2700000" algn="tl" rotWithShape="0">
              <a:srgbClr val="000000">
                <a:alpha val="43000"/>
              </a:srgbClr>
            </a:outerShdw>
          </a:effectLst>
        </p:spPr>
        <p:txBody>
          <a:bodyPr wrap="square" rtlCol="0" anchor="ctr" anchorCtr="0">
            <a:spAutoFit/>
          </a:bodyPr>
          <a:lstStyle/>
          <a:p>
            <a:pPr algn="ctr"/>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3</a:t>
            </a:r>
            <a:endParaRPr lang="en-US"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10" name="TextBox 9"/>
          <p:cNvSpPr txBox="1"/>
          <p:nvPr/>
        </p:nvSpPr>
        <p:spPr>
          <a:xfrm>
            <a:off x="2362200" y="2209800"/>
            <a:ext cx="423333" cy="369332"/>
          </a:xfrm>
          <a:prstGeom prst="rect">
            <a:avLst/>
          </a:prstGeom>
          <a:noFill/>
          <a:effectLst>
            <a:outerShdw blurRad="50800" dist="38100" dir="2700000" algn="tl" rotWithShape="0">
              <a:srgbClr val="000000">
                <a:alpha val="43000"/>
              </a:srgbClr>
            </a:outerShdw>
          </a:effectLst>
        </p:spPr>
        <p:txBody>
          <a:bodyPr wrap="square" rtlCol="0" anchor="ctr" anchorCtr="0">
            <a:spAutoFit/>
          </a:bodyPr>
          <a:lstStyle/>
          <a:p>
            <a:pPr algn="ctr"/>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4</a:t>
            </a:r>
            <a:endParaRPr lang="en-US"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6" presetClass="emph" presetSubtype="0" repeatCount="4000" fill="hold" grpId="0" nodeType="afterEffect">
                                  <p:stCondLst>
                                    <p:cond delay="1000"/>
                                  </p:stCondLst>
                                  <p:childTnLst>
                                    <p:animScale>
                                      <p:cBhvr>
                                        <p:cTn id="6" dur="250" autoRev="1" fill="hold">
                                          <p:stCondLst>
                                            <p:cond delay="0"/>
                                          </p:stCondLst>
                                        </p:cTn>
                                        <p:tgtEl>
                                          <p:spTgt spid="7"/>
                                        </p:tgtEl>
                                      </p:cBhvr>
                                      <p:to x="80000" y="100000"/>
                                    </p:animScale>
                                    <p:anim by="(#ppt_w*0.10)" calcmode="lin" valueType="num">
                                      <p:cBhvr>
                                        <p:cTn id="7" dur="250" autoRev="1" fill="hold">
                                          <p:stCondLst>
                                            <p:cond delay="0"/>
                                          </p:stCondLst>
                                        </p:cTn>
                                        <p:tgtEl>
                                          <p:spTgt spid="7"/>
                                        </p:tgtEl>
                                        <p:attrNameLst>
                                          <p:attrName>ppt_x</p:attrName>
                                        </p:attrNameLst>
                                      </p:cBhvr>
                                    </p:anim>
                                    <p:anim by="(-#ppt_w*0.10)" calcmode="lin" valueType="num">
                                      <p:cBhvr>
                                        <p:cTn id="8" dur="250" autoRev="1" fill="hold">
                                          <p:stCondLst>
                                            <p:cond delay="0"/>
                                          </p:stCondLst>
                                        </p:cTn>
                                        <p:tgtEl>
                                          <p:spTgt spid="7"/>
                                        </p:tgtEl>
                                        <p:attrNameLst>
                                          <p:attrName>ppt_y</p:attrName>
                                        </p:attrNameLst>
                                      </p:cBhvr>
                                    </p:anim>
                                    <p:animRot by="-480000">
                                      <p:cBhvr>
                                        <p:cTn id="9" dur="250" autoRev="1" fill="hold">
                                          <p:stCondLst>
                                            <p:cond delay="0"/>
                                          </p:stCondLst>
                                        </p:cTn>
                                        <p:tgtEl>
                                          <p:spTgt spid="7"/>
                                        </p:tgtEl>
                                        <p:attrNameLst>
                                          <p:attrName>r</p:attrName>
                                        </p:attrNameLst>
                                      </p:cBhvr>
                                    </p:animRot>
                                  </p:childTnLst>
                                </p:cTn>
                              </p:par>
                            </p:childTnLst>
                          </p:cTn>
                        </p:par>
                        <p:par>
                          <p:cTn id="10" fill="hold">
                            <p:stCondLst>
                              <p:cond delay="3000"/>
                            </p:stCondLst>
                            <p:childTnLst>
                              <p:par>
                                <p:cTn id="11" presetID="36" presetClass="emph" presetSubtype="0" repeatCount="6000" fill="hold" grpId="0" nodeType="afterEffect">
                                  <p:stCondLst>
                                    <p:cond delay="1000"/>
                                  </p:stCondLst>
                                  <p:childTnLst>
                                    <p:animScale>
                                      <p:cBhvr>
                                        <p:cTn id="12" dur="250" autoRev="1" fill="hold">
                                          <p:stCondLst>
                                            <p:cond delay="0"/>
                                          </p:stCondLst>
                                        </p:cTn>
                                        <p:tgtEl>
                                          <p:spTgt spid="8"/>
                                        </p:tgtEl>
                                      </p:cBhvr>
                                      <p:to x="80000" y="100000"/>
                                    </p:animScale>
                                    <p:anim by="(#ppt_w*0.10)" calcmode="lin" valueType="num">
                                      <p:cBhvr>
                                        <p:cTn id="13" dur="250" autoRev="1" fill="hold">
                                          <p:stCondLst>
                                            <p:cond delay="0"/>
                                          </p:stCondLst>
                                        </p:cTn>
                                        <p:tgtEl>
                                          <p:spTgt spid="8"/>
                                        </p:tgtEl>
                                        <p:attrNameLst>
                                          <p:attrName>ppt_x</p:attrName>
                                        </p:attrNameLst>
                                      </p:cBhvr>
                                    </p:anim>
                                    <p:anim by="(-#ppt_w*0.10)" calcmode="lin" valueType="num">
                                      <p:cBhvr>
                                        <p:cTn id="14" dur="250" autoRev="1" fill="hold">
                                          <p:stCondLst>
                                            <p:cond delay="0"/>
                                          </p:stCondLst>
                                        </p:cTn>
                                        <p:tgtEl>
                                          <p:spTgt spid="8"/>
                                        </p:tgtEl>
                                        <p:attrNameLst>
                                          <p:attrName>ppt_y</p:attrName>
                                        </p:attrNameLst>
                                      </p:cBhvr>
                                    </p:anim>
                                    <p:animRot by="-480000">
                                      <p:cBhvr>
                                        <p:cTn id="15" dur="250" autoRev="1" fill="hold">
                                          <p:stCondLst>
                                            <p:cond delay="0"/>
                                          </p:stCondLst>
                                        </p:cTn>
                                        <p:tgtEl>
                                          <p:spTgt spid="8"/>
                                        </p:tgtEl>
                                        <p:attrNameLst>
                                          <p:attrName>r</p:attrName>
                                        </p:attrNameLst>
                                      </p:cBhvr>
                                    </p:animRot>
                                  </p:childTnLst>
                                </p:cTn>
                              </p:par>
                            </p:childTnLst>
                          </p:cTn>
                        </p:par>
                        <p:par>
                          <p:cTn id="16" fill="hold">
                            <p:stCondLst>
                              <p:cond delay="7000"/>
                            </p:stCondLst>
                            <p:childTnLst>
                              <p:par>
                                <p:cTn id="17" presetID="36" presetClass="emph" presetSubtype="0" repeatCount="8000" fill="hold" grpId="0" nodeType="afterEffect">
                                  <p:stCondLst>
                                    <p:cond delay="1000"/>
                                  </p:stCondLst>
                                  <p:childTnLst>
                                    <p:animScale>
                                      <p:cBhvr>
                                        <p:cTn id="18" dur="250" autoRev="1" fill="hold">
                                          <p:stCondLst>
                                            <p:cond delay="0"/>
                                          </p:stCondLst>
                                        </p:cTn>
                                        <p:tgtEl>
                                          <p:spTgt spid="9"/>
                                        </p:tgtEl>
                                      </p:cBhvr>
                                      <p:to x="80000" y="100000"/>
                                    </p:animScale>
                                    <p:anim by="(#ppt_w*0.10)" calcmode="lin" valueType="num">
                                      <p:cBhvr>
                                        <p:cTn id="19" dur="250" autoRev="1" fill="hold">
                                          <p:stCondLst>
                                            <p:cond delay="0"/>
                                          </p:stCondLst>
                                        </p:cTn>
                                        <p:tgtEl>
                                          <p:spTgt spid="9"/>
                                        </p:tgtEl>
                                        <p:attrNameLst>
                                          <p:attrName>ppt_x</p:attrName>
                                        </p:attrNameLst>
                                      </p:cBhvr>
                                    </p:anim>
                                    <p:anim by="(-#ppt_w*0.10)" calcmode="lin" valueType="num">
                                      <p:cBhvr>
                                        <p:cTn id="20" dur="250" autoRev="1" fill="hold">
                                          <p:stCondLst>
                                            <p:cond delay="0"/>
                                          </p:stCondLst>
                                        </p:cTn>
                                        <p:tgtEl>
                                          <p:spTgt spid="9"/>
                                        </p:tgtEl>
                                        <p:attrNameLst>
                                          <p:attrName>ppt_y</p:attrName>
                                        </p:attrNameLst>
                                      </p:cBhvr>
                                    </p:anim>
                                    <p:animRot by="-480000">
                                      <p:cBhvr>
                                        <p:cTn id="21" dur="250" autoRev="1" fill="hold">
                                          <p:stCondLst>
                                            <p:cond delay="0"/>
                                          </p:stCondLst>
                                        </p:cTn>
                                        <p:tgtEl>
                                          <p:spTgt spid="9"/>
                                        </p:tgtEl>
                                        <p:attrNameLst>
                                          <p:attrName>r</p:attrName>
                                        </p:attrNameLst>
                                      </p:cBhvr>
                                    </p:animRot>
                                  </p:childTnLst>
                                </p:cTn>
                              </p:par>
                            </p:childTnLst>
                          </p:cTn>
                        </p:par>
                        <p:par>
                          <p:cTn id="22" fill="hold">
                            <p:stCondLst>
                              <p:cond delay="12000"/>
                            </p:stCondLst>
                            <p:childTnLst>
                              <p:par>
                                <p:cTn id="23" presetID="36" presetClass="emph" presetSubtype="0" repeatCount="indefinite" fill="hold" grpId="0" nodeType="afterEffect">
                                  <p:stCondLst>
                                    <p:cond delay="1000"/>
                                  </p:stCondLst>
                                  <p:childTnLst>
                                    <p:animScale>
                                      <p:cBhvr>
                                        <p:cTn id="24" dur="250" autoRev="1" fill="hold">
                                          <p:stCondLst>
                                            <p:cond delay="0"/>
                                          </p:stCondLst>
                                        </p:cTn>
                                        <p:tgtEl>
                                          <p:spTgt spid="10"/>
                                        </p:tgtEl>
                                      </p:cBhvr>
                                      <p:to x="80000" y="100000"/>
                                    </p:animScale>
                                    <p:anim by="(#ppt_w*0.10)" calcmode="lin" valueType="num">
                                      <p:cBhvr>
                                        <p:cTn id="25" dur="250" autoRev="1" fill="hold">
                                          <p:stCondLst>
                                            <p:cond delay="0"/>
                                          </p:stCondLst>
                                        </p:cTn>
                                        <p:tgtEl>
                                          <p:spTgt spid="10"/>
                                        </p:tgtEl>
                                        <p:attrNameLst>
                                          <p:attrName>ppt_x</p:attrName>
                                        </p:attrNameLst>
                                      </p:cBhvr>
                                    </p:anim>
                                    <p:anim by="(-#ppt_w*0.10)" calcmode="lin" valueType="num">
                                      <p:cBhvr>
                                        <p:cTn id="26" dur="250" autoRev="1" fill="hold">
                                          <p:stCondLst>
                                            <p:cond delay="0"/>
                                          </p:stCondLst>
                                        </p:cTn>
                                        <p:tgtEl>
                                          <p:spTgt spid="10"/>
                                        </p:tgtEl>
                                        <p:attrNameLst>
                                          <p:attrName>ppt_y</p:attrName>
                                        </p:attrNameLst>
                                      </p:cBhvr>
                                    </p:anim>
                                    <p:animRot by="-480000">
                                      <p:cBhvr>
                                        <p:cTn id="27" dur="250" autoRev="1" fill="hold">
                                          <p:stCondLst>
                                            <p:cond delay="0"/>
                                          </p:stCondLst>
                                        </p:cTn>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What’s Happened </a:t>
            </a:r>
            <a:r>
              <a:rPr lang="en-US" sz="3200" dirty="0" smtClean="0"/>
              <a:t>(since 10/2008)</a:t>
            </a:r>
            <a:endParaRPr lang="en-US" sz="3200" dirty="0"/>
          </a:p>
        </p:txBody>
      </p:sp>
      <p:sp>
        <p:nvSpPr>
          <p:cNvPr id="3" name="Content Placeholder 2"/>
          <p:cNvSpPr>
            <a:spLocks noGrp="1"/>
          </p:cNvSpPr>
          <p:nvPr>
            <p:ph idx="1"/>
          </p:nvPr>
        </p:nvSpPr>
        <p:spPr/>
        <p:txBody>
          <a:bodyPr>
            <a:normAutofit fontScale="55000" lnSpcReduction="20000"/>
          </a:bodyPr>
          <a:lstStyle/>
          <a:p>
            <a:pPr>
              <a:spcBef>
                <a:spcPts val="600"/>
              </a:spcBef>
              <a:spcAft>
                <a:spcPts val="600"/>
              </a:spcAft>
            </a:pPr>
            <a:r>
              <a:rPr lang="en-US" sz="4364" dirty="0" smtClean="0"/>
              <a:t>Global Policy for the Allocation of the Remaining IPv4 Address Space</a:t>
            </a:r>
          </a:p>
          <a:p>
            <a:pPr lvl="1">
              <a:spcBef>
                <a:spcPts val="600"/>
              </a:spcBef>
              <a:spcAft>
                <a:spcPts val="600"/>
              </a:spcAft>
            </a:pPr>
            <a:r>
              <a:rPr lang="en-US" dirty="0" smtClean="0"/>
              <a:t>aka “2007-23 End Policy for IANA IPv4 Allocations to </a:t>
            </a:r>
            <a:r>
              <a:rPr lang="en-US" dirty="0" err="1" smtClean="0"/>
              <a:t>RIRs</a:t>
            </a:r>
            <a:r>
              <a:rPr lang="en-US" dirty="0" smtClean="0"/>
              <a:t>” or “The N=1 Policy”</a:t>
            </a:r>
          </a:p>
          <a:p>
            <a:pPr lvl="1">
              <a:spcBef>
                <a:spcPts val="600"/>
              </a:spcBef>
              <a:spcAft>
                <a:spcPts val="600"/>
              </a:spcAft>
            </a:pPr>
            <a:r>
              <a:rPr lang="en-US" dirty="0" smtClean="0"/>
              <a:t>Unanimously ratified by ICANN </a:t>
            </a:r>
            <a:r>
              <a:rPr lang="en-US" dirty="0" err="1" smtClean="0"/>
              <a:t>BoD</a:t>
            </a:r>
            <a:r>
              <a:rPr lang="en-US" dirty="0" smtClean="0"/>
              <a:t> (3/6/09)</a:t>
            </a:r>
          </a:p>
          <a:p>
            <a:pPr>
              <a:spcBef>
                <a:spcPts val="1800"/>
              </a:spcBef>
              <a:spcAft>
                <a:spcPts val="600"/>
              </a:spcAft>
            </a:pPr>
            <a:r>
              <a:rPr lang="en-US" sz="4364" dirty="0" smtClean="0"/>
              <a:t>ICANN meeting in Nov ‘08 &amp; Mar ‘09</a:t>
            </a:r>
          </a:p>
          <a:p>
            <a:pPr lvl="1">
              <a:spcBef>
                <a:spcPts val="600"/>
              </a:spcBef>
              <a:spcAft>
                <a:spcPts val="600"/>
              </a:spcAft>
            </a:pPr>
            <a:r>
              <a:rPr lang="en-US" dirty="0" smtClean="0"/>
              <a:t>Joint SO-AC Open Discussion Sessions</a:t>
            </a:r>
          </a:p>
          <a:p>
            <a:pPr>
              <a:spcBef>
                <a:spcPts val="1800"/>
              </a:spcBef>
              <a:spcAft>
                <a:spcPts val="600"/>
              </a:spcAft>
            </a:pPr>
            <a:r>
              <a:rPr lang="en-US" sz="4364" dirty="0" smtClean="0"/>
              <a:t>Appointed Ray </a:t>
            </a:r>
            <a:r>
              <a:rPr lang="en-US" sz="4364" dirty="0" err="1" smtClean="0"/>
              <a:t>Plzak</a:t>
            </a:r>
            <a:r>
              <a:rPr lang="en-US" sz="4364" dirty="0" smtClean="0"/>
              <a:t> to Seat 9 on ICANN Board</a:t>
            </a:r>
          </a:p>
          <a:p>
            <a:pPr lvl="1">
              <a:spcBef>
                <a:spcPts val="600"/>
              </a:spcBef>
              <a:spcAft>
                <a:spcPts val="600"/>
              </a:spcAft>
            </a:pPr>
            <a:r>
              <a:rPr lang="en-US" dirty="0" smtClean="0"/>
              <a:t>Issues raised on adherence to appointment process</a:t>
            </a:r>
          </a:p>
          <a:p>
            <a:pPr lvl="1">
              <a:spcBef>
                <a:spcPts val="600"/>
              </a:spcBef>
              <a:spcAft>
                <a:spcPts val="600"/>
              </a:spcAft>
            </a:pPr>
            <a:r>
              <a:rPr lang="en-US" dirty="0" smtClean="0"/>
              <a:t>Deemed non-affecting to election outcome, but will produce meeting minutes and report on decision process</a:t>
            </a:r>
          </a:p>
          <a:p>
            <a:pPr lvl="1">
              <a:spcBef>
                <a:spcPts val="600"/>
              </a:spcBef>
              <a:spcAft>
                <a:spcPts val="600"/>
              </a:spcAft>
            </a:pPr>
            <a:r>
              <a:rPr lang="en-US" dirty="0" smtClean="0"/>
              <a:t>ICANN Board Appointment Procedure Review Committee (ongoing)</a:t>
            </a:r>
          </a:p>
          <a:p>
            <a:pPr>
              <a:spcBef>
                <a:spcPts val="600"/>
              </a:spcBef>
              <a:spcAft>
                <a:spcPts val="600"/>
              </a:spcAft>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Happening (2009)</a:t>
            </a:r>
            <a:endParaRPr lang="en-US" dirty="0"/>
          </a:p>
        </p:txBody>
      </p:sp>
      <p:sp>
        <p:nvSpPr>
          <p:cNvPr id="3" name="Content Placeholder 2"/>
          <p:cNvSpPr>
            <a:spLocks noGrp="1"/>
          </p:cNvSpPr>
          <p:nvPr>
            <p:ph idx="1"/>
          </p:nvPr>
        </p:nvSpPr>
        <p:spPr/>
        <p:txBody>
          <a:bodyPr>
            <a:noAutofit/>
          </a:bodyPr>
          <a:lstStyle/>
          <a:p>
            <a:pPr>
              <a:spcBef>
                <a:spcPts val="1800"/>
              </a:spcBef>
              <a:spcAft>
                <a:spcPts val="600"/>
              </a:spcAft>
            </a:pPr>
            <a:r>
              <a:rPr lang="en-US" sz="2400" dirty="0" smtClean="0"/>
              <a:t>Draft Policy 2009-3 (Global): Allocation of IPv4 Blocks to Regional Internet Registries</a:t>
            </a:r>
          </a:p>
          <a:p>
            <a:pPr>
              <a:spcBef>
                <a:spcPts val="1800"/>
              </a:spcBef>
              <a:spcAft>
                <a:spcPts val="600"/>
              </a:spcAft>
            </a:pPr>
            <a:r>
              <a:rPr lang="en-US" sz="2400" dirty="0" smtClean="0"/>
              <a:t>Address Council face-to-face meeting (May)</a:t>
            </a:r>
          </a:p>
          <a:p>
            <a:pPr>
              <a:spcBef>
                <a:spcPts val="1800"/>
              </a:spcBef>
              <a:spcAft>
                <a:spcPts val="600"/>
              </a:spcAft>
            </a:pPr>
            <a:r>
              <a:rPr lang="en-US" sz="2400" dirty="0" smtClean="0"/>
              <a:t>ICANN meeting (June &amp; October)</a:t>
            </a:r>
          </a:p>
          <a:p>
            <a:pPr lvl="1">
              <a:spcBef>
                <a:spcPts val="600"/>
              </a:spcBef>
              <a:spcAft>
                <a:spcPts val="600"/>
              </a:spcAft>
            </a:pPr>
            <a:r>
              <a:rPr lang="en-US" sz="2000" dirty="0" smtClean="0"/>
              <a:t>Joint SO-AC Open Discussion Sessions</a:t>
            </a:r>
          </a:p>
          <a:p>
            <a:pPr>
              <a:spcBef>
                <a:spcPts val="1800"/>
              </a:spcBef>
              <a:spcAft>
                <a:spcPts val="600"/>
              </a:spcAft>
            </a:pPr>
            <a:r>
              <a:rPr lang="en-US" sz="2400" dirty="0" smtClean="0"/>
              <a:t>Appoint new ASO AC member to ICANN Nom-Com</a:t>
            </a:r>
          </a:p>
          <a:p>
            <a:pPr>
              <a:spcBef>
                <a:spcPts val="1800"/>
              </a:spcBef>
              <a:spcAft>
                <a:spcPts val="600"/>
              </a:spcAft>
            </a:pPr>
            <a:r>
              <a:rPr lang="en-US" sz="2400" dirty="0" smtClean="0"/>
              <a:t>Initiate process to appoint Director to Seat 10 on ICANN Board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Thanks!</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ARIN </a:t>
            </a:r>
            <a:r>
              <a:rPr lang="en-US" dirty="0" err="1" smtClean="0"/>
              <a:t>BoT</a:t>
            </a:r>
            <a:endParaRPr lang="en-US" dirty="0" smtClean="0"/>
          </a:p>
          <a:p>
            <a:pPr lvl="1"/>
            <a:r>
              <a:rPr lang="en-US" dirty="0" smtClean="0"/>
              <a:t>For all of their time</a:t>
            </a:r>
          </a:p>
          <a:p>
            <a:r>
              <a:rPr lang="en-US" dirty="0" smtClean="0"/>
              <a:t>Ray </a:t>
            </a:r>
            <a:r>
              <a:rPr lang="en-US" dirty="0" err="1" smtClean="0"/>
              <a:t>Plzak</a:t>
            </a:r>
            <a:endParaRPr lang="en-US" dirty="0" smtClean="0"/>
          </a:p>
          <a:p>
            <a:pPr lvl="1"/>
            <a:r>
              <a:rPr lang="en-US" dirty="0" smtClean="0"/>
              <a:t>For all of his support</a:t>
            </a:r>
          </a:p>
          <a:p>
            <a:r>
              <a:rPr lang="en-US" dirty="0" smtClean="0"/>
              <a:t>John Curran</a:t>
            </a:r>
          </a:p>
          <a:p>
            <a:pPr lvl="1"/>
            <a:r>
              <a:rPr lang="en-US" dirty="0" smtClean="0"/>
              <a:t>For all of his advice and support by ARIN Staff</a:t>
            </a:r>
          </a:p>
          <a:p>
            <a:pPr lvl="2"/>
            <a:r>
              <a:rPr lang="en-US" dirty="0" smtClean="0"/>
              <a:t>Nate Davis</a:t>
            </a:r>
          </a:p>
          <a:p>
            <a:pPr lvl="2"/>
            <a:r>
              <a:rPr lang="en-US" dirty="0" err="1" smtClean="0"/>
              <a:t>Einar</a:t>
            </a:r>
            <a:r>
              <a:rPr lang="en-US" dirty="0" smtClean="0"/>
              <a:t> </a:t>
            </a:r>
            <a:r>
              <a:rPr lang="en-US" dirty="0" err="1" smtClean="0"/>
              <a:t>Bohlin</a:t>
            </a:r>
            <a:endParaRPr lang="en-US" dirty="0" smtClean="0"/>
          </a:p>
          <a:p>
            <a:pPr lvl="2"/>
            <a:r>
              <a:rPr lang="en-US" dirty="0" smtClean="0"/>
              <a:t>Therese </a:t>
            </a:r>
            <a:r>
              <a:rPr lang="en-US" dirty="0" err="1" smtClean="0"/>
              <a:t>Colosi</a:t>
            </a:r>
            <a:endParaRPr lang="en-US" dirty="0"/>
          </a:p>
        </p:txBody>
      </p:sp>
      <p:sp>
        <p:nvSpPr>
          <p:cNvPr id="4" name="Content Placeholder 3"/>
          <p:cNvSpPr>
            <a:spLocks noGrp="1"/>
          </p:cNvSpPr>
          <p:nvPr>
            <p:ph sz="half" idx="2"/>
          </p:nvPr>
        </p:nvSpPr>
        <p:spPr/>
        <p:txBody>
          <a:bodyPr>
            <a:normAutofit lnSpcReduction="10000"/>
          </a:bodyPr>
          <a:lstStyle/>
          <a:p>
            <a:r>
              <a:rPr lang="en-US" dirty="0" smtClean="0"/>
              <a:t>NRO Executive Council (RIR CEOs)</a:t>
            </a:r>
          </a:p>
          <a:p>
            <a:pPr lvl="1"/>
            <a:r>
              <a:rPr lang="en-US" dirty="0" smtClean="0"/>
              <a:t>For their time &amp; advice, and support by ASO Secretariat (RIPE NCC)</a:t>
            </a:r>
          </a:p>
          <a:p>
            <a:pPr lvl="2"/>
            <a:r>
              <a:rPr lang="en-US" dirty="0" smtClean="0"/>
              <a:t>Nick </a:t>
            </a:r>
            <a:r>
              <a:rPr lang="en-US" dirty="0" err="1" smtClean="0"/>
              <a:t>Hyrka</a:t>
            </a:r>
            <a:endParaRPr lang="en-US" dirty="0" smtClean="0"/>
          </a:p>
          <a:p>
            <a:pPr lvl="2"/>
            <a:r>
              <a:rPr lang="en-US" dirty="0" smtClean="0"/>
              <a:t>Fergal Cunningham</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I’d also like to thank…</a:t>
            </a:r>
            <a:endParaRPr lang="en-US" dirty="0"/>
          </a:p>
        </p:txBody>
      </p:sp>
      <p:sp>
        <p:nvSpPr>
          <p:cNvPr id="4" name="Title 1"/>
          <p:cNvSpPr txBox="1">
            <a:spLocks/>
          </p:cNvSpPr>
          <p:nvPr/>
        </p:nvSpPr>
        <p:spPr>
          <a:xfrm>
            <a:off x="609600" y="2438400"/>
            <a:ext cx="8229600" cy="1143000"/>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6000" b="1" i="0" u="none" strike="noStrike" kern="1200" cap="none" spc="0" normalizeH="0" baseline="0" noProof="0" dirty="0" smtClean="0">
                <a:ln>
                  <a:noFill/>
                </a:ln>
                <a:solidFill>
                  <a:srgbClr val="5D2D27"/>
                </a:solidFill>
                <a:effectLst/>
                <a:uLnTx/>
                <a:uFillTx/>
                <a:latin typeface="Century Gothic"/>
                <a:ea typeface="+mj-ea"/>
                <a:cs typeface="Century Gothic"/>
              </a:rPr>
              <a:t>YOU!</a:t>
            </a:r>
            <a:endParaRPr kumimoji="0" lang="en-US" sz="6000" b="1" i="0" u="none" strike="noStrike" kern="1200" cap="none" spc="0" normalizeH="0" baseline="0" noProof="0" dirty="0">
              <a:ln>
                <a:noFill/>
              </a:ln>
              <a:solidFill>
                <a:srgbClr val="5D2D27"/>
              </a:solidFill>
              <a:effectLst/>
              <a:uLnTx/>
              <a:uFillTx/>
              <a:latin typeface="Century Gothic"/>
              <a:ea typeface="+mj-ea"/>
              <a:cs typeface="Century Gothic"/>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3005</TotalTime>
  <Words>530</Words>
  <Application>Microsoft Macintosh PowerPoint</Application>
  <PresentationFormat>On-screen Show (4:3)</PresentationFormat>
  <Paragraphs>77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NRO Number Council Report</vt:lpstr>
      <vt:lpstr>Who Are We</vt:lpstr>
      <vt:lpstr>Current Members</vt:lpstr>
      <vt:lpstr>What Does the ASO AC Do?</vt:lpstr>
      <vt:lpstr>Development Process</vt:lpstr>
      <vt:lpstr>What’s Happened (since 10/2008)</vt:lpstr>
      <vt:lpstr>What’s Happening (2009)</vt:lpstr>
      <vt:lpstr>Thanks!</vt:lpstr>
      <vt:lpstr>And I’d also like to thank…</vt:lpstr>
      <vt:lpstr>Questions?</vt:lpstr>
    </vt:vector>
  </TitlesOfParts>
  <Company>ARIN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Lawson Parker</dc:creator>
  <cp:lastModifiedBy>sgordon</cp:lastModifiedBy>
  <cp:revision>41</cp:revision>
  <dcterms:created xsi:type="dcterms:W3CDTF">2009-04-26T20:57:41Z</dcterms:created>
  <dcterms:modified xsi:type="dcterms:W3CDTF">2009-04-29T15:49:58Z</dcterms:modified>
</cp:coreProperties>
</file>