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0" r:id="rId2"/>
    <p:sldId id="267" r:id="rId3"/>
    <p:sldId id="271" r:id="rId4"/>
    <p:sldId id="272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TC55ov4+Pjr/fQkbbHyyQA" hashData="cSiP8XI6t6ektTOTeHh5K2vzTLs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2824"/>
    <a:srgbClr val="CAC18C"/>
    <a:srgbClr val="8F6435"/>
    <a:srgbClr val="5D2D27"/>
    <a:srgbClr val="992472"/>
    <a:srgbClr val="9E397E"/>
    <a:srgbClr val="C1BE24"/>
    <a:srgbClr val="009ECD"/>
    <a:srgbClr val="ABAB2A"/>
    <a:srgbClr val="002A5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Objects="1"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4288E-5082-AE43-BD5A-D6E91359030E}" type="datetimeFigureOut">
              <a:rPr lang="en-US" smtClean="0"/>
              <a:pPr/>
              <a:t>4/29/2009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6768C-3158-8448-9B4B-42867BBE3D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54B97-E9C8-4240-BAF4-7C49CEF8B53B}" type="datetimeFigureOut">
              <a:rPr lang="en-US" smtClean="0"/>
              <a:pPr/>
              <a:t>4/29/2009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F6E2F-B3EE-6D43-9DA0-7E4C19EB1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F6E2F-B3EE-6D43-9DA0-7E4C19EB154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w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w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62400" y="1371600"/>
            <a:ext cx="4800600" cy="1470025"/>
          </a:xfrm>
        </p:spPr>
        <p:txBody>
          <a:bodyPr>
            <a:noAutofit/>
          </a:bodyPr>
          <a:lstStyle>
            <a:lvl1pPr>
              <a:defRPr sz="6000" b="1" i="0">
                <a:solidFill>
                  <a:srgbClr val="6B2824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Master Title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3962400" y="3048000"/>
            <a:ext cx="4800600" cy="762000"/>
          </a:xfrm>
        </p:spPr>
        <p:txBody>
          <a:bodyPr/>
          <a:lstStyle>
            <a:lvl1pPr algn="ctr">
              <a:buNone/>
              <a:defRPr sz="2800" b="1">
                <a:solidFill>
                  <a:srgbClr val="8F6435"/>
                </a:solidFill>
                <a:latin typeface="Century Gothic"/>
                <a:cs typeface="Century Gothic"/>
              </a:defRPr>
            </a:lvl1pPr>
            <a:lvl2pPr>
              <a:defRPr sz="2400">
                <a:latin typeface="Century Gothic"/>
                <a:cs typeface="Century Gothic"/>
              </a:defRPr>
            </a:lvl2pPr>
            <a:lvl3pPr>
              <a:defRPr sz="2000">
                <a:latin typeface="Century Gothic"/>
                <a:cs typeface="Century Gothic"/>
              </a:defRPr>
            </a:lvl3pPr>
            <a:lvl4pPr>
              <a:defRPr sz="1800">
                <a:latin typeface="Century Gothic"/>
                <a:cs typeface="Century Gothic"/>
              </a:defRPr>
            </a:lvl4pPr>
            <a:lvl5pPr>
              <a:defRPr sz="1800">
                <a:latin typeface="Century Gothic"/>
                <a:cs typeface="Century Gothic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</a:t>
            </a:r>
          </a:p>
        </p:txBody>
      </p:sp>
      <p:pic>
        <p:nvPicPr>
          <p:cNvPr id="10" name="Picture 9" descr="san_antonio_final_alamo.w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1000" y="1219200"/>
            <a:ext cx="3390559" cy="44196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172201"/>
            <a:ext cx="9144000" cy="685800"/>
          </a:xfrm>
          <a:prstGeom prst="rect">
            <a:avLst/>
          </a:prstGeom>
          <a:solidFill>
            <a:srgbClr val="CAC1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CAC1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lamo_outline.wmf"/>
          <p:cNvPicPr>
            <a:picLocks noChangeAspect="1"/>
          </p:cNvPicPr>
          <p:nvPr userDrawn="1"/>
        </p:nvPicPr>
        <p:blipFill>
          <a:blip r:embed="rId2">
            <a:alphaModFix amt="15000"/>
          </a:blip>
          <a:stretch>
            <a:fillRect/>
          </a:stretch>
        </p:blipFill>
        <p:spPr>
          <a:xfrm>
            <a:off x="2895600" y="3090850"/>
            <a:ext cx="6139357" cy="308135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360573"/>
            <a:ext cx="9144000" cy="497427"/>
          </a:xfrm>
          <a:prstGeom prst="rect">
            <a:avLst/>
          </a:prstGeom>
          <a:solidFill>
            <a:srgbClr val="5D2D2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7"/>
            <a:ext cx="8229600" cy="1143000"/>
          </a:xfrm>
        </p:spPr>
        <p:txBody>
          <a:bodyPr/>
          <a:lstStyle>
            <a:lvl1pPr algn="l">
              <a:defRPr b="1" i="0">
                <a:solidFill>
                  <a:srgbClr val="5D2D27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43400"/>
          </a:xfrm>
        </p:spPr>
        <p:txBody>
          <a:bodyPr/>
          <a:lstStyle>
            <a:lvl1pPr>
              <a:defRPr>
                <a:latin typeface="Century Gothic"/>
                <a:cs typeface="Century Gothic"/>
              </a:defRPr>
            </a:lvl1pPr>
            <a:lvl2pPr>
              <a:defRPr>
                <a:latin typeface="Century Gothic"/>
                <a:cs typeface="Century Gothic"/>
              </a:defRPr>
            </a:lvl2pPr>
            <a:lvl3pPr>
              <a:defRPr>
                <a:latin typeface="Century Gothic"/>
                <a:cs typeface="Century Gothic"/>
              </a:defRPr>
            </a:lvl3pPr>
            <a:lvl4pPr>
              <a:defRPr>
                <a:latin typeface="Century Gothic"/>
                <a:cs typeface="Century Gothic"/>
              </a:defRPr>
            </a:lvl4pPr>
            <a:lvl5pPr>
              <a:defRPr>
                <a:latin typeface="Century Gothic"/>
                <a:cs typeface="Century Gothi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 descr="arin_logowhite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88838" y="6438702"/>
            <a:ext cx="1428162" cy="339525"/>
          </a:xfrm>
          <a:prstGeom prst="rect">
            <a:avLst/>
          </a:prstGeom>
        </p:spPr>
      </p:pic>
      <p:pic>
        <p:nvPicPr>
          <p:cNvPr id="13" name="Picture 12" descr="arinxxiii_sa.wmf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8601" y="6438702"/>
            <a:ext cx="2514599" cy="3395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lamo_outline.wmf"/>
          <p:cNvPicPr>
            <a:picLocks noChangeAspect="1"/>
          </p:cNvPicPr>
          <p:nvPr userDrawn="1"/>
        </p:nvPicPr>
        <p:blipFill>
          <a:blip r:embed="rId2">
            <a:alphaModFix amt="15000"/>
          </a:blip>
          <a:stretch>
            <a:fillRect/>
          </a:stretch>
        </p:blipFill>
        <p:spPr>
          <a:xfrm>
            <a:off x="2895600" y="3090850"/>
            <a:ext cx="6139357" cy="30813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 algn="l">
              <a:defRPr b="1">
                <a:solidFill>
                  <a:srgbClr val="5D2D27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6237"/>
            <a:ext cx="4038600" cy="4297363"/>
          </a:xfrm>
        </p:spPr>
        <p:txBody>
          <a:bodyPr/>
          <a:lstStyle>
            <a:lvl1pPr>
              <a:defRPr sz="2800">
                <a:latin typeface="Century Gothic"/>
                <a:cs typeface="Century Gothic"/>
              </a:defRPr>
            </a:lvl1pPr>
            <a:lvl2pPr>
              <a:defRPr sz="2400">
                <a:latin typeface="Century Gothic"/>
                <a:cs typeface="Century Gothic"/>
              </a:defRPr>
            </a:lvl2pPr>
            <a:lvl3pPr>
              <a:defRPr sz="2000">
                <a:latin typeface="Century Gothic"/>
                <a:cs typeface="Century Gothic"/>
              </a:defRPr>
            </a:lvl3pPr>
            <a:lvl4pPr>
              <a:defRPr sz="1800">
                <a:latin typeface="Century Gothic"/>
                <a:cs typeface="Century Gothic"/>
              </a:defRPr>
            </a:lvl4pPr>
            <a:lvl5pPr>
              <a:defRPr sz="1800">
                <a:latin typeface="Century Gothic"/>
                <a:cs typeface="Century Gothic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6237"/>
            <a:ext cx="4038600" cy="4297363"/>
          </a:xfrm>
        </p:spPr>
        <p:txBody>
          <a:bodyPr/>
          <a:lstStyle>
            <a:lvl1pPr>
              <a:defRPr sz="2800">
                <a:latin typeface="Century Gothic"/>
                <a:cs typeface="Century Gothic"/>
              </a:defRPr>
            </a:lvl1pPr>
            <a:lvl2pPr>
              <a:defRPr sz="2400">
                <a:latin typeface="Century Gothic"/>
                <a:cs typeface="Century Gothic"/>
              </a:defRPr>
            </a:lvl2pPr>
            <a:lvl3pPr>
              <a:defRPr sz="2000">
                <a:latin typeface="Century Gothic"/>
                <a:cs typeface="Century Gothic"/>
              </a:defRPr>
            </a:lvl3pPr>
            <a:lvl4pPr>
              <a:defRPr sz="1800">
                <a:latin typeface="Century Gothic"/>
                <a:cs typeface="Century Gothic"/>
              </a:defRPr>
            </a:lvl4pPr>
            <a:lvl5pPr>
              <a:defRPr sz="1800">
                <a:latin typeface="Century Gothic"/>
                <a:cs typeface="Century Gothic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6360573"/>
            <a:ext cx="9144000" cy="497427"/>
          </a:xfrm>
          <a:prstGeom prst="rect">
            <a:avLst/>
          </a:prstGeom>
          <a:solidFill>
            <a:srgbClr val="5D2D2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pic>
        <p:nvPicPr>
          <p:cNvPr id="17" name="Picture 16" descr="arin_logowhite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88838" y="6438702"/>
            <a:ext cx="1428162" cy="339525"/>
          </a:xfrm>
          <a:prstGeom prst="rect">
            <a:avLst/>
          </a:prstGeom>
        </p:spPr>
      </p:pic>
      <p:pic>
        <p:nvPicPr>
          <p:cNvPr id="18" name="Picture 17" descr="arinxxiii_sa.wmf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8601" y="6438702"/>
            <a:ext cx="2514599" cy="3395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lamo_outline.wmf"/>
          <p:cNvPicPr>
            <a:picLocks noChangeAspect="1"/>
          </p:cNvPicPr>
          <p:nvPr userDrawn="1"/>
        </p:nvPicPr>
        <p:blipFill>
          <a:blip r:embed="rId2">
            <a:alphaModFix amt="15000"/>
          </a:blip>
          <a:stretch>
            <a:fillRect/>
          </a:stretch>
        </p:blipFill>
        <p:spPr>
          <a:xfrm>
            <a:off x="2895600" y="3090850"/>
            <a:ext cx="6139357" cy="30813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 algn="l">
              <a:defRPr b="1">
                <a:solidFill>
                  <a:srgbClr val="5D2D27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1767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entury Gothic"/>
                <a:cs typeface="Century Gothic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57437"/>
            <a:ext cx="4040188" cy="3662363"/>
          </a:xfrm>
        </p:spPr>
        <p:txBody>
          <a:bodyPr/>
          <a:lstStyle>
            <a:lvl1pPr>
              <a:defRPr sz="2400">
                <a:latin typeface="Century Gothic"/>
                <a:cs typeface="Century Gothic"/>
              </a:defRPr>
            </a:lvl1pPr>
            <a:lvl2pPr>
              <a:defRPr sz="2000">
                <a:latin typeface="Century Gothic"/>
                <a:cs typeface="Century Gothic"/>
              </a:defRPr>
            </a:lvl2pPr>
            <a:lvl3pPr>
              <a:defRPr sz="1800">
                <a:latin typeface="Century Gothic"/>
                <a:cs typeface="Century Gothic"/>
              </a:defRPr>
            </a:lvl3pPr>
            <a:lvl4pPr>
              <a:defRPr sz="1600">
                <a:latin typeface="Century Gothic"/>
                <a:cs typeface="Century Gothic"/>
              </a:defRPr>
            </a:lvl4pPr>
            <a:lvl5pPr>
              <a:defRPr sz="1600">
                <a:latin typeface="Century Gothic"/>
                <a:cs typeface="Century Gothic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1767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entury Gothic"/>
                <a:cs typeface="Century Gothic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57437"/>
            <a:ext cx="4041775" cy="3662363"/>
          </a:xfrm>
        </p:spPr>
        <p:txBody>
          <a:bodyPr/>
          <a:lstStyle>
            <a:lvl1pPr>
              <a:defRPr sz="2400">
                <a:latin typeface="Century Gothic"/>
                <a:cs typeface="Century Gothic"/>
              </a:defRPr>
            </a:lvl1pPr>
            <a:lvl2pPr>
              <a:defRPr sz="2000">
                <a:latin typeface="Century Gothic"/>
                <a:cs typeface="Century Gothic"/>
              </a:defRPr>
            </a:lvl2pPr>
            <a:lvl3pPr>
              <a:defRPr sz="1800">
                <a:latin typeface="Century Gothic"/>
                <a:cs typeface="Century Gothic"/>
              </a:defRPr>
            </a:lvl3pPr>
            <a:lvl4pPr>
              <a:defRPr sz="1600">
                <a:latin typeface="Century Gothic"/>
                <a:cs typeface="Century Gothic"/>
              </a:defRPr>
            </a:lvl4pPr>
            <a:lvl5pPr>
              <a:defRPr sz="1600">
                <a:latin typeface="Century Gothic"/>
                <a:cs typeface="Century Gothic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6360573"/>
            <a:ext cx="9144000" cy="497427"/>
          </a:xfrm>
          <a:prstGeom prst="rect">
            <a:avLst/>
          </a:prstGeom>
          <a:solidFill>
            <a:srgbClr val="5D2D2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pic>
        <p:nvPicPr>
          <p:cNvPr id="15" name="Picture 14" descr="arin_logowhite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88838" y="6438702"/>
            <a:ext cx="1428162" cy="339525"/>
          </a:xfrm>
          <a:prstGeom prst="rect">
            <a:avLst/>
          </a:prstGeom>
        </p:spPr>
      </p:pic>
      <p:pic>
        <p:nvPicPr>
          <p:cNvPr id="16" name="Picture 15" descr="arinxxiii_sa.wmf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8601" y="6438702"/>
            <a:ext cx="2514599" cy="3395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 algn="l">
              <a:defRPr b="1">
                <a:solidFill>
                  <a:srgbClr val="5D2D27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360573"/>
            <a:ext cx="9144000" cy="497427"/>
          </a:xfrm>
          <a:prstGeom prst="rect">
            <a:avLst/>
          </a:prstGeom>
          <a:solidFill>
            <a:srgbClr val="5D2D2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pic>
        <p:nvPicPr>
          <p:cNvPr id="11" name="Picture 10" descr="arin_logowhite.w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88838" y="6438702"/>
            <a:ext cx="1428162" cy="339525"/>
          </a:xfrm>
          <a:prstGeom prst="rect">
            <a:avLst/>
          </a:prstGeom>
        </p:spPr>
      </p:pic>
      <p:pic>
        <p:nvPicPr>
          <p:cNvPr id="12" name="Picture 11" descr="arinxxiii_sa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8601" y="6438702"/>
            <a:ext cx="2514599" cy="339524"/>
          </a:xfrm>
          <a:prstGeom prst="rect">
            <a:avLst/>
          </a:prstGeom>
        </p:spPr>
      </p:pic>
      <p:pic>
        <p:nvPicPr>
          <p:cNvPr id="13" name="Picture 12" descr="alamo_outline.wmf"/>
          <p:cNvPicPr>
            <a:picLocks noChangeAspect="1"/>
          </p:cNvPicPr>
          <p:nvPr userDrawn="1"/>
        </p:nvPicPr>
        <p:blipFill>
          <a:blip r:embed="rId4">
            <a:alphaModFix amt="15000"/>
          </a:blip>
          <a:stretch>
            <a:fillRect/>
          </a:stretch>
        </p:blipFill>
        <p:spPr>
          <a:xfrm>
            <a:off x="2895600" y="3090850"/>
            <a:ext cx="6139357" cy="30813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360573"/>
            <a:ext cx="9144000" cy="497427"/>
          </a:xfrm>
          <a:prstGeom prst="rect">
            <a:avLst/>
          </a:prstGeom>
          <a:solidFill>
            <a:srgbClr val="5D2D2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pic>
        <p:nvPicPr>
          <p:cNvPr id="10" name="Picture 9" descr="arin_logowhite.w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88838" y="6438702"/>
            <a:ext cx="1428162" cy="339525"/>
          </a:xfrm>
          <a:prstGeom prst="rect">
            <a:avLst/>
          </a:prstGeom>
        </p:spPr>
      </p:pic>
      <p:pic>
        <p:nvPicPr>
          <p:cNvPr id="11" name="Picture 10" descr="arinxxiii_sa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8601" y="6438702"/>
            <a:ext cx="2514599" cy="339524"/>
          </a:xfrm>
          <a:prstGeom prst="rect">
            <a:avLst/>
          </a:prstGeom>
        </p:spPr>
      </p:pic>
      <p:pic>
        <p:nvPicPr>
          <p:cNvPr id="12" name="Picture 11" descr="alamo_outline.wmf"/>
          <p:cNvPicPr>
            <a:picLocks noChangeAspect="1"/>
          </p:cNvPicPr>
          <p:nvPr userDrawn="1"/>
        </p:nvPicPr>
        <p:blipFill>
          <a:blip r:embed="rId4">
            <a:alphaModFix amt="15000"/>
          </a:blip>
          <a:stretch>
            <a:fillRect/>
          </a:stretch>
        </p:blipFill>
        <p:spPr>
          <a:xfrm>
            <a:off x="2895600" y="3090850"/>
            <a:ext cx="6139357" cy="30813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lamo_outline.wmf"/>
          <p:cNvPicPr>
            <a:picLocks noChangeAspect="1"/>
          </p:cNvPicPr>
          <p:nvPr userDrawn="1"/>
        </p:nvPicPr>
        <p:blipFill>
          <a:blip r:embed="rId2">
            <a:alphaModFix amt="15000"/>
          </a:blip>
          <a:stretch>
            <a:fillRect/>
          </a:stretch>
        </p:blipFill>
        <p:spPr>
          <a:xfrm>
            <a:off x="2895600" y="3090850"/>
            <a:ext cx="6139357" cy="30813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3008313" cy="914400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rgbClr val="5D2D27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81000"/>
            <a:ext cx="5111750" cy="5638800"/>
          </a:xfrm>
        </p:spPr>
        <p:txBody>
          <a:bodyPr/>
          <a:lstStyle>
            <a:lvl1pPr>
              <a:defRPr sz="3200">
                <a:latin typeface="Century Gothic"/>
                <a:cs typeface="Century Gothic"/>
              </a:defRPr>
            </a:lvl1pPr>
            <a:lvl2pPr>
              <a:defRPr sz="2800">
                <a:latin typeface="Century Gothic"/>
                <a:cs typeface="Century Gothic"/>
              </a:defRPr>
            </a:lvl2pPr>
            <a:lvl3pPr>
              <a:defRPr sz="2400">
                <a:latin typeface="Century Gothic"/>
                <a:cs typeface="Century Gothic"/>
              </a:defRPr>
            </a:lvl3pPr>
            <a:lvl4pPr>
              <a:defRPr sz="2000">
                <a:latin typeface="Century Gothic"/>
                <a:cs typeface="Century Gothic"/>
              </a:defRPr>
            </a:lvl4pPr>
            <a:lvl5pPr>
              <a:defRPr sz="2000">
                <a:latin typeface="Century Gothic"/>
                <a:cs typeface="Century Gothic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95400"/>
            <a:ext cx="3008313" cy="47244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latin typeface="Century Gothic"/>
                <a:cs typeface="Century Gothic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360573"/>
            <a:ext cx="9144000" cy="497427"/>
          </a:xfrm>
          <a:prstGeom prst="rect">
            <a:avLst/>
          </a:prstGeom>
          <a:solidFill>
            <a:srgbClr val="5D2D2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pic>
        <p:nvPicPr>
          <p:cNvPr id="13" name="Picture 12" descr="arin_logowhite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88838" y="6438702"/>
            <a:ext cx="1428162" cy="339525"/>
          </a:xfrm>
          <a:prstGeom prst="rect">
            <a:avLst/>
          </a:prstGeom>
        </p:spPr>
      </p:pic>
      <p:pic>
        <p:nvPicPr>
          <p:cNvPr id="14" name="Picture 13" descr="arinxxiii_sa.wmf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8601" y="6438702"/>
            <a:ext cx="2514599" cy="339524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50A99-9DDF-4541-8125-0F6E01EFE37F}" type="datetimeFigureOut">
              <a:rPr lang="en-US" smtClean="0"/>
              <a:pPr/>
              <a:t>4/29/2009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19786-72E9-424B-818C-A5E712BEA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810000" y="1828800"/>
            <a:ext cx="5334000" cy="1524000"/>
          </a:xfrm>
        </p:spPr>
        <p:txBody>
          <a:bodyPr/>
          <a:lstStyle/>
          <a:p>
            <a:r>
              <a:rPr lang="en-US" sz="4900" dirty="0" smtClean="0">
                <a:solidFill>
                  <a:srgbClr val="5D2D27"/>
                </a:solidFill>
                <a:latin typeface="Century Gothic" pitchFamily="-112" charset="0"/>
              </a:rPr>
              <a:t>Board of Trustees</a:t>
            </a:r>
            <a:br>
              <a:rPr lang="en-US" sz="4900" dirty="0" smtClean="0">
                <a:solidFill>
                  <a:srgbClr val="5D2D27"/>
                </a:solidFill>
                <a:latin typeface="Century Gothic" pitchFamily="-112" charset="0"/>
              </a:rPr>
            </a:br>
            <a:r>
              <a:rPr lang="en-US" sz="4900" dirty="0" smtClean="0">
                <a:solidFill>
                  <a:srgbClr val="5D2D27"/>
                </a:solidFill>
                <a:latin typeface="Century Gothic" pitchFamily="-112" charset="0"/>
              </a:rPr>
              <a:t>Report</a:t>
            </a:r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962400" y="3886200"/>
            <a:ext cx="4876800" cy="121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entury Gothic" pitchFamily="-112" charset="0"/>
              </a:rPr>
              <a:t>Paul </a:t>
            </a:r>
            <a:r>
              <a:rPr lang="en-US" dirty="0" err="1" smtClean="0">
                <a:latin typeface="Century Gothic" pitchFamily="-112" charset="0"/>
              </a:rPr>
              <a:t>Vixie</a:t>
            </a:r>
            <a:endParaRPr lang="en-US" dirty="0" smtClean="0">
              <a:latin typeface="Century Gothic" pitchFamily="-112" charset="0"/>
            </a:endParaRPr>
          </a:p>
          <a:p>
            <a:r>
              <a:rPr lang="en-US" dirty="0" smtClean="0">
                <a:latin typeface="Century Gothic" pitchFamily="-112" charset="0"/>
              </a:rPr>
              <a:t>Chairman</a:t>
            </a:r>
          </a:p>
          <a:p>
            <a:r>
              <a:rPr lang="en-US" dirty="0" smtClean="0">
                <a:latin typeface="Century Gothic" pitchFamily="-112" charset="0"/>
              </a:rPr>
              <a:t>ARIN Board of Trustees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ARIN Board of Trustees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43434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rgbClr val="000000"/>
                </a:solidFill>
                <a:ea typeface="Consolas"/>
              </a:rPr>
              <a:t>Policy Actions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rgbClr val="000000"/>
                </a:solidFill>
                <a:ea typeface="Consolas"/>
              </a:rPr>
              <a:t>Management Actions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rgbClr val="000000"/>
                </a:solidFill>
                <a:ea typeface="Consolas"/>
              </a:rPr>
              <a:t>Looking Forward</a:t>
            </a:r>
          </a:p>
          <a:p>
            <a:pPr>
              <a:spcAft>
                <a:spcPts val="1200"/>
              </a:spcAft>
              <a:buNone/>
            </a:pPr>
            <a:endParaRPr lang="en-US" sz="2400" b="1" dirty="0" smtClean="0">
              <a:solidFill>
                <a:srgbClr val="000000"/>
              </a:solidFill>
              <a:ea typeface="Consolas"/>
            </a:endParaRPr>
          </a:p>
          <a:p>
            <a:pPr>
              <a:spcAft>
                <a:spcPts val="1200"/>
              </a:spcAft>
            </a:pPr>
            <a:endParaRPr lang="en-US" sz="1800" b="1" dirty="0" smtClean="0">
              <a:solidFill>
                <a:srgbClr val="000000"/>
              </a:solidFill>
              <a:ea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Policy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43434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/>
              <a:t>Ratified Policy Proposal 2008-4: Minimum Allocation in the Caribbean Region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Ratified Policy Proposal 2007-14: Resource Review Process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Ratified Policy Proposal 2008-5: Dedicated IPv4 block to facilitate IPv6 Deployment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Ratified Policy Proposal 2007-23 (Global): End Policy for IANA IPv4 allocations to </a:t>
            </a:r>
            <a:r>
              <a:rPr lang="en-US" sz="2400" dirty="0" err="1" smtClean="0"/>
              <a:t>RIRs</a:t>
            </a:r>
            <a:endParaRPr lang="en-US" sz="2400" dirty="0" smtClean="0"/>
          </a:p>
          <a:p>
            <a:pPr lvl="0">
              <a:spcAft>
                <a:spcPts val="1200"/>
              </a:spcAft>
            </a:pPr>
            <a:r>
              <a:rPr lang="en-US" sz="2400" dirty="0" smtClean="0">
                <a:solidFill>
                  <a:prstClr val="black"/>
                </a:solidFill>
              </a:rPr>
              <a:t>Ratified Policy Proposal 2008-6:</a:t>
            </a:r>
            <a:r>
              <a:rPr lang="en-US" sz="2400" i="1" dirty="0" smtClean="0">
                <a:solidFill>
                  <a:prstClr val="black"/>
                </a:solidFill>
              </a:rPr>
              <a:t> </a:t>
            </a:r>
            <a:r>
              <a:rPr lang="en-US" sz="2400" i="1" dirty="0" smtClean="0"/>
              <a:t>Emergency Transfer Policy for IPv4 Addresses</a:t>
            </a:r>
            <a:endParaRPr lang="en-US" sz="2400" i="1" dirty="0" smtClean="0">
              <a:solidFill>
                <a:prstClr val="black"/>
              </a:solidFill>
            </a:endParaRPr>
          </a:p>
          <a:p>
            <a:pPr>
              <a:spcAft>
                <a:spcPts val="1200"/>
              </a:spcAft>
              <a:buNone/>
            </a:pPr>
            <a:endParaRPr lang="en-US" sz="2400" b="1" i="1" dirty="0" smtClean="0">
              <a:solidFill>
                <a:srgbClr val="000000"/>
              </a:solidFill>
              <a:ea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Management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686800" cy="4800600"/>
          </a:xfrm>
        </p:spPr>
        <p:txBody>
          <a:bodyPr>
            <a:noAutofit/>
          </a:bodyPr>
          <a:lstStyle/>
          <a:p>
            <a:r>
              <a:rPr lang="en-US" sz="2200" b="1" dirty="0" smtClean="0"/>
              <a:t>Established Strategic Planning Process</a:t>
            </a:r>
          </a:p>
          <a:p>
            <a:pPr lvl="1"/>
            <a:r>
              <a:rPr lang="en-US" sz="1800" dirty="0" smtClean="0"/>
              <a:t>Maintain rolling 4-quarter forward looking goals and budget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/>
              <a:t>Provides for on-going assessment of progress and corrections</a:t>
            </a:r>
          </a:p>
          <a:p>
            <a:pPr>
              <a:spcAft>
                <a:spcPts val="600"/>
              </a:spcAft>
            </a:pPr>
            <a:r>
              <a:rPr lang="en-US" sz="2200" b="1" dirty="0" smtClean="0"/>
              <a:t>Reviewed and Approved new RSA and LRSA agreements</a:t>
            </a:r>
          </a:p>
          <a:p>
            <a:pPr>
              <a:spcAft>
                <a:spcPts val="600"/>
              </a:spcAft>
            </a:pPr>
            <a:r>
              <a:rPr lang="en-US" sz="2200" b="1" dirty="0" smtClean="0"/>
              <a:t>Adopted the revised Policy Development Process (PDP)</a:t>
            </a:r>
          </a:p>
          <a:p>
            <a:pPr>
              <a:spcAft>
                <a:spcPts val="600"/>
              </a:spcAft>
            </a:pPr>
            <a:r>
              <a:rPr lang="en-US" sz="2200" b="1" dirty="0" smtClean="0"/>
              <a:t>Confirm 2008 Election Results</a:t>
            </a:r>
          </a:p>
          <a:p>
            <a:pPr>
              <a:spcAft>
                <a:spcPts val="600"/>
              </a:spcAft>
            </a:pPr>
            <a:r>
              <a:rPr lang="en-US" sz="2200" b="1" dirty="0" smtClean="0"/>
              <a:t>Seated 2009 Board, Officers, and Committees of the Board </a:t>
            </a:r>
          </a:p>
          <a:p>
            <a:pPr>
              <a:spcAft>
                <a:spcPts val="600"/>
              </a:spcAft>
            </a:pPr>
            <a:r>
              <a:rPr lang="en-US" sz="2200" b="1" dirty="0" smtClean="0"/>
              <a:t>Perform outreach via CEO letters regarding IPv4 depletion &amp; IPv6</a:t>
            </a:r>
          </a:p>
          <a:p>
            <a:pPr>
              <a:spcAft>
                <a:spcPts val="600"/>
              </a:spcAft>
            </a:pPr>
            <a:r>
              <a:rPr lang="en-US" sz="2200" b="1" dirty="0" smtClean="0"/>
              <a:t>Approved major initiative to invest in ARIN business process engineering and automation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Looking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33528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/>
              <a:t>Relationship with </a:t>
            </a:r>
            <a:r>
              <a:rPr lang="en-US" sz="2800" dirty="0" err="1" smtClean="0"/>
              <a:t>RIRs</a:t>
            </a:r>
            <a:r>
              <a:rPr lang="en-US" sz="2800" dirty="0" smtClean="0"/>
              <a:t>/NRO/ICANN &amp; ITU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Appropriate fee philosophy for cost-recovery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Stewardship as we approach IPv4 depletion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Outreach and advocacy for IPv6 adoption</a:t>
            </a:r>
          </a:p>
          <a:p>
            <a:pPr>
              <a:spcAft>
                <a:spcPts val="1200"/>
              </a:spcAft>
              <a:buNone/>
            </a:pPr>
            <a:r>
              <a:rPr lang="en-US" sz="2800" dirty="0" smtClean="0"/>
              <a:t>…</a:t>
            </a:r>
          </a:p>
          <a:p>
            <a:pPr>
              <a:spcAft>
                <a:spcPts val="1200"/>
              </a:spcAft>
              <a:buNone/>
            </a:pPr>
            <a:endParaRPr lang="en-US" sz="2800" i="1" dirty="0" smtClean="0">
              <a:solidFill>
                <a:srgbClr val="000000"/>
              </a:solidFill>
              <a:ea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</TotalTime>
  <Words>181</Words>
  <Application>Microsoft Macintosh PowerPoint</Application>
  <PresentationFormat>On-screen Show (4:3)</PresentationFormat>
  <Paragraphs>31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Board of Trustees Report</vt:lpstr>
      <vt:lpstr>ARIN Board of Trustees</vt:lpstr>
      <vt:lpstr>Policy Actions</vt:lpstr>
      <vt:lpstr>Management Actions</vt:lpstr>
      <vt:lpstr>Looking Forward</vt:lpstr>
    </vt:vector>
  </TitlesOfParts>
  <Company>ARIN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Lawson Parker</dc:creator>
  <cp:lastModifiedBy>sgordon</cp:lastModifiedBy>
  <cp:revision>58</cp:revision>
  <dcterms:created xsi:type="dcterms:W3CDTF">2009-04-29T14:11:29Z</dcterms:created>
  <dcterms:modified xsi:type="dcterms:W3CDTF">2009-04-29T16:00:14Z</dcterms:modified>
</cp:coreProperties>
</file>