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62" r:id="rId5"/>
    <p:sldId id="290" r:id="rId6"/>
    <p:sldId id="286" r:id="rId7"/>
    <p:sldId id="288" r:id="rId8"/>
    <p:sldId id="289" r:id="rId9"/>
    <p:sldId id="281" r:id="rId10"/>
    <p:sldId id="263" r:id="rId11"/>
    <p:sldId id="284" r:id="rId12"/>
    <p:sldId id="291" r:id="rId13"/>
    <p:sldId id="268" r:id="rId14"/>
    <p:sldId id="274" r:id="rId15"/>
    <p:sldId id="283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modifyVerifier cryptProviderType="rsaFull" cryptAlgorithmClass="hash" cryptAlgorithmType="typeAny" cryptAlgorithmSid="4" spinCount="50000" saltData="afwTV0UkwkK7pxNT/NPgBA" hashData="NkNPLLwpsezq9JOuQpq5+hG8//c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A48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592" autoAdjust="0"/>
    <p:restoredTop sz="82143" autoAdjust="0"/>
  </p:normalViewPr>
  <p:slideViewPr>
    <p:cSldViewPr>
      <p:cViewPr>
        <p:scale>
          <a:sx n="100" d="100"/>
          <a:sy n="100" d="100"/>
        </p:scale>
        <p:origin x="-504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ja-JP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ja-JP" alt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ja-JP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F2976BA-8F80-4DD5-AF06-9203D7286AF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ABFC0-681B-41C3-ACE9-B4AF8BBF2D0C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6CBCC-F5FB-4F03-B182-F6B9A0D67770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charset="0"/>
              <a:ea typeface="ＭＳ Ｐゴシック" pitchFamily="1" charset="-128"/>
            </a:endParaRPr>
          </a:p>
          <a:p>
            <a:pPr eaLnBrk="1" hangingPunct="1"/>
            <a:endParaRPr lang="en-US" altLang="ja-JP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47367-0BD2-41C1-B220-FDE8EADA5B8A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C838143A-8B88-4ED5-87DA-03EB1752B3E6}" type="slidenum">
              <a:rPr lang="en-US" altLang="ja-JP" sz="1300"/>
              <a:pPr algn="r"/>
              <a:t>12</a:t>
            </a:fld>
            <a:endParaRPr lang="en-US" altLang="ja-JP" sz="1300" dirty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/>
          <a:lstStyle/>
          <a:p>
            <a:pPr eaLnBrk="1" hangingPunct="1"/>
            <a:endParaRPr lang="en-US" altLang="ja-JP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8A439-302E-4A0B-850F-E91F9868B91E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defTabSz="483306" eaLnBrk="1" hangingPunct="1">
              <a:spcBef>
                <a:spcPct val="0"/>
              </a:spcBef>
            </a:pPr>
            <a:endParaRPr lang="ja-JP" alt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BADB15AE-5923-41E3-8BE8-35FDA0DAFFF6}" type="slidenum">
              <a:rPr lang="en-AU" altLang="ja-JP" sz="1300"/>
              <a:pPr algn="r"/>
              <a:t>13</a:t>
            </a:fld>
            <a:endParaRPr lang="en-AU" altLang="ja-JP" sz="13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E33FE-0863-444A-ACFB-945700AC8D15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501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defTabSz="483306" eaLnBrk="1" hangingPunct="1">
              <a:spcBef>
                <a:spcPct val="0"/>
              </a:spcBef>
            </a:pPr>
            <a:endParaRPr lang="ja-JP" alt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50181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032FBBEA-0F64-4599-8CEC-2323DEAB9473}" type="slidenum">
              <a:rPr lang="en-AU" altLang="ja-JP" sz="1300"/>
              <a:pPr algn="r"/>
              <a:t>14</a:t>
            </a:fld>
            <a:endParaRPr lang="en-AU" altLang="ja-JP" sz="13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59748-5D9E-412F-A5E5-62D55FF08856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798F7-D845-499A-B0E6-23EFC07932F9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70AF7-89E2-4EEC-9048-C1EE2A8BF962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0D746DED-DA40-46AC-A35B-294521807970}" type="slidenum">
              <a:rPr lang="en-US" altLang="ja-JP" sz="1300"/>
              <a:pPr algn="r"/>
              <a:t>3</a:t>
            </a:fld>
            <a:endParaRPr lang="en-US" altLang="ja-JP" sz="1300" dirty="0"/>
          </a:p>
        </p:txBody>
      </p:sp>
      <p:sp>
        <p:nvSpPr>
          <p:cNvPr id="2150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ja-JP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0740B-F00A-4CE0-9356-E57839AC6118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charset="0"/>
              <a:ea typeface="ＭＳ Ｐゴシック" pitchFamily="1" charset="-128"/>
            </a:endParaRPr>
          </a:p>
          <a:p>
            <a:pPr eaLnBrk="1" hangingPunct="1"/>
            <a:endParaRPr lang="ja-JP" alt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1DC256E9-83DE-45D5-BA1E-0B1D51C4F17C}" type="slidenum">
              <a:rPr lang="en-US" altLang="ja-JP" sz="1300"/>
              <a:pPr algn="r"/>
              <a:t>5</a:t>
            </a:fld>
            <a:endParaRPr lang="en-US" altLang="ja-JP" sz="1300" dirty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/>
          <a:lstStyle/>
          <a:p>
            <a:pPr eaLnBrk="1" hangingPunct="1"/>
            <a:endParaRPr lang="ja-JP" alt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F9787-577B-4BCD-A545-E52788A54FE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endParaRPr lang="en-AU" altLang="ja-JP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1" hangingPunct="1"/>
            <a:fld id="{F908ED0F-C5F6-480A-8F4E-6D4875E04439}" type="slidenum">
              <a:rPr lang="en-AU" altLang="ja-JP" sz="1300"/>
              <a:pPr algn="r" eaLnBrk="1" hangingPunct="1"/>
              <a:t>6</a:t>
            </a:fld>
            <a:endParaRPr lang="en-AU" altLang="ja-JP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C9643-0E3D-4922-8E66-645532D8584B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AU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1" hangingPunct="1"/>
            <a:fld id="{4127F299-4D28-4FD5-A13B-5D286480C224}" type="slidenum">
              <a:rPr lang="en-AU" altLang="ja-JP" sz="1300"/>
              <a:pPr algn="r" eaLnBrk="1" hangingPunct="1"/>
              <a:t>7</a:t>
            </a:fld>
            <a:endParaRPr lang="en-AU" altLang="ja-JP"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EBB34-3F19-40D3-9440-2CD5E2DF8728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A0C25-2693-40D6-9CC9-0508A3E495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0A07-A306-4C5C-A5BE-08E397977DD3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BA96A-4D9E-4F52-ACBE-F74524733313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38350" cy="6172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62650" cy="6172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3C478-94C6-4318-97E3-0B551024C643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153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752600"/>
            <a:ext cx="8153400" cy="23241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4229100"/>
            <a:ext cx="8153400" cy="23241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56128-8C4A-4B6F-9A8E-244077CEF38E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153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8153400" cy="23241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29100"/>
            <a:ext cx="8153400" cy="23241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CFC4F-99B8-4EF5-8732-C7CA468F80F5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E2A01-D3C3-489D-BCD8-B52B694B88D3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D5BD7-D44A-49F0-9E61-F5FB1465FFE8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90AC1-C22E-412E-9E68-C468D8A60C37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2B33A-30C9-4A10-8D46-AB996A567BF3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EF1B5-1819-4219-B2F5-238516F00BF7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2A3D5-EB12-4149-9768-BFE9CA146209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AEEBD-089B-4A42-AADA-C5C286C1C044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675ED-70FE-4B09-8F53-9F9F5AED08F8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AF8734FC-499D-4710-A6D4-31FD0B3CEEFA}" type="slidenum">
              <a:rPr lang="en-US" altLang="ja-JP"/>
              <a:pPr/>
              <a:t>‹#›</a:t>
            </a:fld>
            <a:endParaRPr lang="en-US" altLang="ja-JP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wa@apnic.ne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APNIC Update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George Kuo </a:t>
            </a:r>
          </a:p>
          <a:p>
            <a:pPr eaLnBrk="1" hangingPunct="1"/>
            <a:r>
              <a:rPr lang="en-US" altLang="ja-JP" smtClean="0"/>
              <a:t>Member Services Manager</a:t>
            </a:r>
          </a:p>
          <a:p>
            <a:pPr eaLnBrk="1" hangingPunct="1"/>
            <a:r>
              <a:rPr lang="en-US" altLang="ja-JP" smtClean="0"/>
              <a:t>ARIN XXIII</a:t>
            </a:r>
          </a:p>
          <a:p>
            <a:pPr eaLnBrk="1" hangingPunct="1"/>
            <a:r>
              <a:rPr lang="en-US" altLang="ja-JP" smtClean="0"/>
              <a:t>28 APR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6200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800" b="1" smtClean="0"/>
              <a:t>Miwa Fujii, </a:t>
            </a:r>
            <a:r>
              <a:rPr lang="en-AU" altLang="ja-JP" sz="2800" b="1" smtClean="0"/>
              <a:t>APNIC IPv6 Program Manager </a:t>
            </a:r>
            <a:r>
              <a:rPr lang="en-AU" altLang="ja-JP" sz="2800" smtClean="0"/>
              <a:t>&lt;</a:t>
            </a:r>
            <a:r>
              <a:rPr lang="en-AU" altLang="ja-JP" sz="2800" smtClean="0">
                <a:hlinkClick r:id="rId3"/>
              </a:rPr>
              <a:t>miwa@apnic.net</a:t>
            </a:r>
            <a:r>
              <a:rPr lang="en-AU" altLang="ja-JP" sz="2800" smtClean="0"/>
              <a:t>&gt;</a:t>
            </a:r>
          </a:p>
          <a:p>
            <a:pPr eaLnBrk="1" hangingPunct="1"/>
            <a:r>
              <a:rPr lang="en-AU" altLang="ja-JP" sz="2800" smtClean="0"/>
              <a:t>Coordinating and promoting IPv6 activities across the whole of APNIC</a:t>
            </a:r>
          </a:p>
          <a:p>
            <a:pPr eaLnBrk="1" hangingPunct="1">
              <a:buFontTx/>
              <a:buNone/>
            </a:pPr>
            <a:endParaRPr lang="en-US" altLang="ja-JP" sz="2800" smtClean="0"/>
          </a:p>
          <a:p>
            <a:pPr eaLnBrk="1" hangingPunct="1">
              <a:buFontTx/>
              <a:buNone/>
            </a:pPr>
            <a:r>
              <a:rPr lang="en-US" altLang="ja-JP" sz="2800" b="1" i="1" smtClean="0"/>
              <a:t>Current activities</a:t>
            </a:r>
            <a:endParaRPr lang="en-US" altLang="ja-JP" sz="2800" smtClean="0"/>
          </a:p>
          <a:p>
            <a:pPr eaLnBrk="1" hangingPunct="1"/>
            <a:r>
              <a:rPr lang="en-US" altLang="ja-JP" sz="2800" smtClean="0"/>
              <a:t>Launch of ICONS IPv6 Wiki</a:t>
            </a:r>
          </a:p>
          <a:p>
            <a:pPr eaLnBrk="1" hangingPunct="1"/>
            <a:r>
              <a:rPr lang="en-US" altLang="ja-JP" sz="2800" smtClean="0"/>
              <a:t>Participation in APEC Tel Meeting</a:t>
            </a:r>
          </a:p>
        </p:txBody>
      </p:sp>
      <p:pic>
        <p:nvPicPr>
          <p:cNvPr id="34819" name="Picture 7" descr="ipv6_pro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6096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Research and </a:t>
            </a:r>
            <a:br>
              <a:rPr lang="en-US" altLang="ja-JP" smtClean="0"/>
            </a:br>
            <a:r>
              <a:rPr lang="en-US" altLang="ja-JP" smtClean="0"/>
              <a:t>development activities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15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mtClean="0"/>
              <a:t>Test Traffic Measurement (TTM)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Collaboration with RIPE NCC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Currently dispatching TTM nodes across the region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mtClean="0"/>
              <a:t>Day in the Life of the Internet (DITL)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Over 468 Gigabytes of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Packet flows from Brisbane, Hong Kong, and Tokyo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Three (3) days of collected data, covering all inbound requests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Highlights of new apnic.net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815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Easier access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Resource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Statistics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News and events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Alternative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Low bandwidth 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Better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CMS based allows timely update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ja-JP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Preview of new apnic.net</a:t>
            </a:r>
            <a:endParaRPr lang="en-AU" altLang="ja-JP" smtClean="0"/>
          </a:p>
        </p:txBody>
      </p:sp>
      <p:pic>
        <p:nvPicPr>
          <p:cNvPr id="38915" name="Picture 4" descr="C:\Users\Adam\Pictures\CMS_screengrabs\hom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600200"/>
            <a:ext cx="7848600" cy="4759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altLang="ja-JP" smtClean="0"/>
              <a:t>Low bandwidth version</a:t>
            </a:r>
          </a:p>
        </p:txBody>
      </p:sp>
      <p:pic>
        <p:nvPicPr>
          <p:cNvPr id="49155" name="Picture 2" descr="C:\Users\Adam\Pictures\CMS_screengrabs\lowbandwid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1493838"/>
            <a:ext cx="822325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Next APNIC meeting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3276600"/>
            <a:ext cx="76962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First APNIC meeting in China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Applications for fellowships open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Registration opens soon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Participate remotely via webcast, audio streaming, live transcripts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2800" smtClean="0"/>
          </a:p>
        </p:txBody>
      </p:sp>
      <p:pic>
        <p:nvPicPr>
          <p:cNvPr id="51204" name="Picture 7" descr="be_part_of_apnic28_190x25c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978025"/>
            <a:ext cx="8153400" cy="1069975"/>
          </a:xfrm>
          <a:noFill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546225" y="5864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06" name="Rectangle 265"/>
          <p:cNvSpPr>
            <a:spLocks noChangeArrowheads="1"/>
          </p:cNvSpPr>
          <p:nvPr/>
        </p:nvSpPr>
        <p:spPr bwMode="auto">
          <a:xfrm>
            <a:off x="914400" y="6019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>
                <a:solidFill>
                  <a:srgbClr val="0A487D"/>
                </a:solidFill>
              </a:rPr>
              <a:t>For more information http://meetings.apnic.net</a:t>
            </a:r>
            <a:endParaRPr lang="en-US" altLang="ja-JP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APNIC 27 policy outcomes</a:t>
            </a:r>
          </a:p>
          <a:p>
            <a:pPr eaLnBrk="1" hangingPunct="1"/>
            <a:r>
              <a:rPr lang="en-US" altLang="ja-JP" smtClean="0"/>
              <a:t>APNIC Member and Stakeholder Survey</a:t>
            </a:r>
          </a:p>
          <a:p>
            <a:pPr eaLnBrk="1" hangingPunct="1"/>
            <a:r>
              <a:rPr lang="en-US" altLang="ja-JP" smtClean="0"/>
              <a:t>IPv6 Program </a:t>
            </a:r>
          </a:p>
          <a:p>
            <a:pPr eaLnBrk="1" hangingPunct="1"/>
            <a:r>
              <a:rPr lang="en-US" altLang="ja-JP" smtClean="0"/>
              <a:t>Research and development activities</a:t>
            </a:r>
          </a:p>
          <a:p>
            <a:pPr eaLnBrk="1" hangingPunct="1"/>
            <a:r>
              <a:rPr lang="en-US" altLang="ja-JP" smtClean="0"/>
              <a:t>New APNIC website</a:t>
            </a:r>
          </a:p>
          <a:p>
            <a:pPr eaLnBrk="1" hangingPunct="1"/>
            <a:r>
              <a:rPr lang="en-US" altLang="ja-JP" smtClean="0"/>
              <a:t>Next APNIC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153400" cy="1371600"/>
          </a:xfrm>
        </p:spPr>
        <p:txBody>
          <a:bodyPr/>
          <a:lstStyle/>
          <a:p>
            <a:pPr eaLnBrk="1" hangingPunct="1"/>
            <a:r>
              <a:rPr lang="en-US" altLang="ja-JP" smtClean="0"/>
              <a:t>APNIC 27 policy outcomes</a:t>
            </a:r>
          </a:p>
        </p:txBody>
      </p:sp>
      <p:graphicFrame>
        <p:nvGraphicFramePr>
          <p:cNvPr id="20504" name="Group 24"/>
          <p:cNvGraphicFramePr>
            <a:graphicFrameLocks noGrp="1"/>
          </p:cNvGraphicFramePr>
          <p:nvPr/>
        </p:nvGraphicFramePr>
        <p:xfrm>
          <a:off x="914400" y="2057400"/>
          <a:ext cx="7924800" cy="3407664"/>
        </p:xfrm>
        <a:graphic>
          <a:graphicData uri="http://schemas.openxmlformats.org/drawingml/2006/table">
            <a:tbl>
              <a:tblPr/>
              <a:tblGrid>
                <a:gridCol w="2243138"/>
                <a:gridCol w="2765425"/>
                <a:gridCol w="291623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Proposal</a:t>
                      </a:r>
                      <a:endParaRPr kumimoji="0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Change</a:t>
                      </a:r>
                      <a:endParaRPr kumimoji="0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Overview</a:t>
                      </a:r>
                      <a:endParaRPr kumimoji="0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Prop-050 –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Reached consensus (with modifications)</a:t>
                      </a:r>
                      <a:endParaRPr kumimoji="0" lang="en-AU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Remove restrictions on transferring IPv4 address space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Must be in APNIC administered range. /24 or larger. Subject to APNIC policies after transfer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Prop-069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Reached consensus</a:t>
                      </a:r>
                      <a:endParaRPr kumimoji="0" lang="en-AU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Global policy for the allocation of IPv4 blocks to RIRs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Provides RIRs with a mechanism to retro-allocate recovered IPv4 address space to IANA. IANA approved the policy to allocate it back to the RIRs on a needs basis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1" name="Rectangle 265"/>
          <p:cNvSpPr>
            <a:spLocks noChangeArrowheads="1"/>
          </p:cNvSpPr>
          <p:nvPr/>
        </p:nvSpPr>
        <p:spPr bwMode="auto">
          <a:xfrm>
            <a:off x="914400" y="6248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1800">
                <a:solidFill>
                  <a:srgbClr val="0A487D"/>
                </a:solidFill>
              </a:rPr>
              <a:t>For more information http://www.apnic.net/policy/proposals</a:t>
            </a:r>
            <a:r>
              <a:rPr lang="en-US" altLang="ja-JP" sz="18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0502" name="Rectangle 332"/>
          <p:cNvSpPr>
            <a:spLocks noChangeArrowheads="1"/>
          </p:cNvSpPr>
          <p:nvPr/>
        </p:nvSpPr>
        <p:spPr bwMode="auto">
          <a:xfrm>
            <a:off x="5775325" y="-16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20503" name="Rectangle 336"/>
          <p:cNvSpPr>
            <a:spLocks noChangeArrowheads="1"/>
          </p:cNvSpPr>
          <p:nvPr/>
        </p:nvSpPr>
        <p:spPr bwMode="auto">
          <a:xfrm>
            <a:off x="7666038" y="6251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914400" y="1474788"/>
            <a:ext cx="3741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Last call for comments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APNIC Member and </a:t>
            </a:r>
            <a:br>
              <a:rPr lang="en-US" altLang="ja-JP" smtClean="0"/>
            </a:br>
            <a:r>
              <a:rPr lang="en-US" altLang="ja-JP" smtClean="0"/>
              <a:t>Stakeholder Survey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800" b="1" i="1" smtClean="0"/>
              <a:t>Section 1 - assessment of APNIC services and activities </a:t>
            </a:r>
            <a:endParaRPr lang="en-US" altLang="ja-JP" sz="2800" smtClean="0"/>
          </a:p>
          <a:p>
            <a:pPr eaLnBrk="1" hangingPunct="1">
              <a:buFontTx/>
              <a:buNone/>
            </a:pPr>
            <a:r>
              <a:rPr lang="en-US" altLang="ja-JP" sz="2800" smtClean="0"/>
              <a:t>Ranked highest were:</a:t>
            </a:r>
          </a:p>
          <a:p>
            <a:pPr eaLnBrk="1" hangingPunct="1"/>
            <a:r>
              <a:rPr lang="en-US" altLang="ja-JP" sz="2800" smtClean="0"/>
              <a:t>APNIC’s services (reverse DNS, whois)</a:t>
            </a:r>
          </a:p>
          <a:p>
            <a:pPr eaLnBrk="1" hangingPunct="1"/>
            <a:r>
              <a:rPr lang="en-US" altLang="ja-JP" sz="2800" smtClean="0"/>
              <a:t>APNIC liaison activities with the technical community, government, regulators and other Asia Pacific stakeholders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APNIC Member and </a:t>
            </a:r>
            <a:br>
              <a:rPr lang="en-US" altLang="ja-JP" smtClean="0"/>
            </a:br>
            <a:r>
              <a:rPr lang="en-US" altLang="ja-JP" smtClean="0"/>
              <a:t>Stakeholder Survey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057400"/>
            <a:ext cx="80772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b="1" i="1" smtClean="0"/>
              <a:t>Section 2 - allocation of resources</a:t>
            </a:r>
            <a:endParaRPr lang="en-US" altLang="ja-JP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smtClean="0"/>
              <a:t>Members want to see investment in three areas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Research &amp;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Training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Support for IPv6 deployment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APNIC Member and </a:t>
            </a:r>
            <a:br>
              <a:rPr lang="en-US" altLang="ja-JP" smtClean="0"/>
            </a:br>
            <a:r>
              <a:rPr lang="en-US" altLang="ja-JP" smtClean="0"/>
              <a:t>Stakeholder Survey</a:t>
            </a:r>
            <a:endParaRPr lang="en-AU" altLang="ja-JP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half" idx="4294967295"/>
          </p:nvPr>
        </p:nvSpPr>
        <p:spPr>
          <a:xfrm>
            <a:off x="990600" y="2438400"/>
            <a:ext cx="39243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Have you deployed or are you ready for immediate IPv6 deployment?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Does your organization have a formal plan to deal with the deployment of IPv6?</a:t>
            </a:r>
            <a:endParaRPr lang="en-AU" altLang="ja-JP" sz="2800" smtClean="0"/>
          </a:p>
        </p:txBody>
      </p:sp>
      <p:sp>
        <p:nvSpPr>
          <p:cNvPr id="26628" name="Slide Number Placeholder 4"/>
          <p:cNvSpPr txBox="1">
            <a:spLocks noGrp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fld id="{A0A73A6C-1795-435B-A7A4-9903609B9DFD}" type="slidenum">
              <a:rPr lang="en-US" altLang="ja-JP" sz="1200">
                <a:latin typeface="Times New Roman" pitchFamily="1" charset="0"/>
              </a:rPr>
              <a:pPr algn="ctr" eaLnBrk="1" hangingPunct="1"/>
              <a:t>6</a:t>
            </a:fld>
            <a:endParaRPr lang="en-US" altLang="ja-JP" sz="1200">
              <a:latin typeface="Times New Roman" pitchFamily="1" charset="0"/>
            </a:endParaRPr>
          </a:p>
        </p:txBody>
      </p:sp>
      <p:pic>
        <p:nvPicPr>
          <p:cNvPr id="26629" name="Picture 11" descr="graph_sm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133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2" descr="graph_sm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419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85800" y="152400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i="1"/>
              <a:t>Section 3 - IPv6 readiness</a:t>
            </a:r>
          </a:p>
          <a:p>
            <a:r>
              <a:rPr lang="en-US" altLang="ja-JP" sz="2800" b="1" i="1"/>
              <a:t>Factual responses</a:t>
            </a:r>
            <a:endParaRPr lang="en-US" sz="2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sz="half" idx="4294967295"/>
          </p:nvPr>
        </p:nvSpPr>
        <p:spPr>
          <a:xfrm>
            <a:off x="914400" y="2438400"/>
            <a:ext cx="4000500" cy="3990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Has your organization budgeted for future resource allocation for IPv6 deployment?</a:t>
            </a:r>
          </a:p>
          <a:p>
            <a:pPr eaLnBrk="1" hangingPunct="1">
              <a:lnSpc>
                <a:spcPct val="90000"/>
              </a:lnSpc>
            </a:pPr>
            <a:endParaRPr lang="en-US" altLang="ja-JP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800" smtClean="0"/>
              <a:t>Has your organization allocated resources (human or financial) for IPv6 deployment?</a:t>
            </a:r>
          </a:p>
        </p:txBody>
      </p:sp>
      <p:sp>
        <p:nvSpPr>
          <p:cNvPr id="28676" name="Slide Number Placeholder 4"/>
          <p:cNvSpPr txBox="1">
            <a:spLocks noGrp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fld id="{CCD6F762-2497-430F-976C-FD7C5AA6A100}" type="slidenum">
              <a:rPr lang="en-US" altLang="ja-JP" sz="1200">
                <a:latin typeface="Times New Roman" pitchFamily="1" charset="0"/>
              </a:rPr>
              <a:pPr algn="ctr" eaLnBrk="1" hangingPunct="1"/>
              <a:t>7</a:t>
            </a:fld>
            <a:endParaRPr lang="en-US" altLang="ja-JP" sz="1200">
              <a:latin typeface="Times New Roman" pitchFamily="1" charset="0"/>
            </a:endParaRPr>
          </a:p>
        </p:txBody>
      </p:sp>
      <p:pic>
        <p:nvPicPr>
          <p:cNvPr id="28677" name="Picture 12" descr="graph_sm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209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3" descr="graph_sm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419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itle 1"/>
          <p:cNvSpPr>
            <a:spLocks/>
          </p:cNvSpPr>
          <p:nvPr/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ja-JP" sz="3600" b="1">
                <a:solidFill>
                  <a:srgbClr val="0A487D"/>
                </a:solidFill>
              </a:rPr>
              <a:t>APNIC Member and </a:t>
            </a:r>
            <a:br>
              <a:rPr lang="en-US" altLang="ja-JP" sz="3600" b="1">
                <a:solidFill>
                  <a:srgbClr val="0A487D"/>
                </a:solidFill>
              </a:rPr>
            </a:br>
            <a:r>
              <a:rPr lang="en-US" altLang="ja-JP" sz="3600" b="1">
                <a:solidFill>
                  <a:srgbClr val="0A487D"/>
                </a:solidFill>
              </a:rPr>
              <a:t>Stakeholder Survey</a:t>
            </a:r>
            <a:endParaRPr lang="en-AU" altLang="ja-JP" sz="3600" b="1">
              <a:solidFill>
                <a:srgbClr val="0A487D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85800" y="152400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i="1"/>
              <a:t>Section 3 - IPv6 readiness</a:t>
            </a:r>
          </a:p>
          <a:p>
            <a:r>
              <a:rPr lang="en-US" altLang="ja-JP" sz="2800" b="1" i="1"/>
              <a:t>Factual responses</a:t>
            </a:r>
            <a:endParaRPr lang="en-US" sz="2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8153400" cy="2324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b="1" i="1" smtClean="0"/>
              <a:t>Propositional responses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APNIC should have a bigger role in promoting IPv6 deployment within the AP region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Mean: 8.44, Standard deviation: 1.72</a:t>
            </a:r>
            <a:endParaRPr lang="en-AU" altLang="ja-JP" sz="2000" smtClean="0"/>
          </a:p>
          <a:p>
            <a:pPr eaLnBrk="1" hangingPunct="1">
              <a:lnSpc>
                <a:spcPct val="90000"/>
              </a:lnSpc>
            </a:pPr>
            <a:r>
              <a:rPr lang="en-AU" altLang="ja-JP" sz="2400" smtClean="0"/>
              <a:t>Governments should require IPv6 compliance within entities under their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ja-JP" sz="2000" smtClean="0"/>
              <a:t>Mean: 7.32 Standard Deviation: 2.38</a:t>
            </a:r>
          </a:p>
          <a:p>
            <a:pPr lvl="1" eaLnBrk="1" hangingPunct="1">
              <a:lnSpc>
                <a:spcPct val="90000"/>
              </a:lnSpc>
            </a:pPr>
            <a:endParaRPr lang="en-US" altLang="ja-JP" sz="2000" smtClean="0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962400" y="5105400"/>
            <a:ext cx="403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i="1">
                <a:solidFill>
                  <a:schemeClr val="accent2"/>
                </a:solidFill>
              </a:rPr>
              <a:t>Do you believe that it is important to have government support for IPv6 deployment?</a:t>
            </a:r>
            <a:endParaRPr lang="en-US" altLang="ja-JP"/>
          </a:p>
        </p:txBody>
      </p:sp>
      <p:pic>
        <p:nvPicPr>
          <p:cNvPr id="30725" name="Picture 8" descr="yes86_no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4648200"/>
            <a:ext cx="1866900" cy="1866900"/>
          </a:xfrm>
        </p:spPr>
      </p:pic>
      <p:sp>
        <p:nvSpPr>
          <p:cNvPr id="30726" name="Title 1"/>
          <p:cNvSpPr>
            <a:spLocks/>
          </p:cNvSpPr>
          <p:nvPr/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ja-JP" sz="3600" b="1">
                <a:solidFill>
                  <a:srgbClr val="0A487D"/>
                </a:solidFill>
              </a:rPr>
              <a:t>APNIC Member and </a:t>
            </a:r>
            <a:br>
              <a:rPr lang="en-US" altLang="ja-JP" sz="3600" b="1">
                <a:solidFill>
                  <a:srgbClr val="0A487D"/>
                </a:solidFill>
              </a:rPr>
            </a:br>
            <a:r>
              <a:rPr lang="en-US" altLang="ja-JP" sz="3600" b="1">
                <a:solidFill>
                  <a:srgbClr val="0A487D"/>
                </a:solidFill>
              </a:rPr>
              <a:t>Stakeholder Survey</a:t>
            </a:r>
            <a:endParaRPr lang="en-AU" altLang="ja-JP" sz="3600" b="1">
              <a:solidFill>
                <a:srgbClr val="0A487D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85800" y="15240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i="1"/>
              <a:t>Section 3 - IPv6 readiness</a:t>
            </a:r>
            <a:endParaRPr lang="en-US" sz="2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ja-JP" sz="2400" b="1" i="1" smtClean="0"/>
              <a:t>Conclusions</a:t>
            </a:r>
            <a:endParaRPr lang="en-US" altLang="ja-JP" sz="24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ja-JP" sz="2400" smtClean="0"/>
              <a:t>APNIC should provide training, education, and information that will help make IPv6 information more available to those that currently can not access information easily.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AU" altLang="ja-JP" sz="2400" smtClean="0"/>
              <a:t>APNIC should liaise with regulators and governmental organizations to build their understanding and support for a smooth IPv6 transition.</a:t>
            </a:r>
            <a:endParaRPr lang="en-US" altLang="ja-JP" sz="24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AU" altLang="ja-JP" sz="2400" smtClean="0"/>
              <a:t>APNIC should provide support for the community to take the important initial actions to integrate IPv6 into their future business planning.</a:t>
            </a:r>
            <a:endParaRPr lang="en-US" altLang="ja-JP" sz="2800" smtClean="0"/>
          </a:p>
        </p:txBody>
      </p:sp>
      <p:sp>
        <p:nvSpPr>
          <p:cNvPr id="32773" name="Title 1"/>
          <p:cNvSpPr>
            <a:spLocks/>
          </p:cNvSpPr>
          <p:nvPr/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ja-JP" sz="3600" b="1">
                <a:solidFill>
                  <a:srgbClr val="0A487D"/>
                </a:solidFill>
              </a:rPr>
              <a:t>APNIC Member and </a:t>
            </a:r>
            <a:br>
              <a:rPr lang="en-US" altLang="ja-JP" sz="3600" b="1">
                <a:solidFill>
                  <a:srgbClr val="0A487D"/>
                </a:solidFill>
              </a:rPr>
            </a:br>
            <a:r>
              <a:rPr lang="en-US" altLang="ja-JP" sz="3600" b="1">
                <a:solidFill>
                  <a:srgbClr val="0A487D"/>
                </a:solidFill>
              </a:rPr>
              <a:t>Stakeholder Survey</a:t>
            </a:r>
            <a:endParaRPr lang="en-AU" altLang="ja-JP" sz="3600" b="1">
              <a:solidFill>
                <a:srgbClr val="0A487D"/>
              </a:solidFill>
            </a:endParaRPr>
          </a:p>
        </p:txBody>
      </p:sp>
      <p:sp>
        <p:nvSpPr>
          <p:cNvPr id="32774" name="Rectangle 265"/>
          <p:cNvSpPr>
            <a:spLocks noChangeArrowheads="1"/>
          </p:cNvSpPr>
          <p:nvPr/>
        </p:nvSpPr>
        <p:spPr bwMode="auto">
          <a:xfrm>
            <a:off x="914400" y="6248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1800">
                <a:solidFill>
                  <a:srgbClr val="0A487D"/>
                </a:solidFill>
              </a:rPr>
              <a:t>For more information http://www.apnic.net/survey</a:t>
            </a:r>
            <a:endParaRPr lang="en-US" altLang="ja-JP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_ppt_template_2009_1">
  <a:themeElements>
    <a:clrScheme name="apnic_ppt_template_2009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nic_ppt_template_2009_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apnic_ppt_template_2009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nic_ppt_template_2009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nic_ppt_template_2009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nic_ppt_template_2009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nic_ppt_template_2009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nic_ppt_template_2009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nic_ppt_template_2009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nic_ppt_template_2009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nic_ppt_template_2009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nic_ppt_template_2009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nic_ppt_template_2009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nic_ppt_template_2009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Templates:apnic_ppt_template_2009_1.pot</Template>
  <TotalTime>4093</TotalTime>
  <Words>582</Words>
  <Application>Microsoft PowerPoint</Application>
  <PresentationFormat>On-screen Show (4:3)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ＭＳ Ｐゴシック</vt:lpstr>
      <vt:lpstr>Times New Roman</vt:lpstr>
      <vt:lpstr>Arial</vt:lpstr>
      <vt:lpstr>Arial</vt:lpstr>
      <vt:lpstr>Arial</vt:lpstr>
      <vt:lpstr>Arial</vt:lpstr>
      <vt:lpstr>Arial</vt:lpstr>
      <vt:lpstr>Arial</vt:lpstr>
      <vt:lpstr>Arial</vt:lpstr>
      <vt:lpstr>apnic_ppt_template_2009_1</vt:lpstr>
      <vt:lpstr>APNIC Update</vt:lpstr>
      <vt:lpstr>Overview</vt:lpstr>
      <vt:lpstr>APNIC 27 policy outcomes</vt:lpstr>
      <vt:lpstr>APNIC Member and  Stakeholder Survey</vt:lpstr>
      <vt:lpstr>APNIC Member and  Stakeholder Survey</vt:lpstr>
      <vt:lpstr>APNIC Member and  Stakeholder Survey</vt:lpstr>
      <vt:lpstr>Slide 7</vt:lpstr>
      <vt:lpstr>Slide 8</vt:lpstr>
      <vt:lpstr>Slide 9</vt:lpstr>
      <vt:lpstr>Slide 10</vt:lpstr>
      <vt:lpstr>Research and  development activities</vt:lpstr>
      <vt:lpstr>Highlights of new apnic.net</vt:lpstr>
      <vt:lpstr>Preview of new apnic.net</vt:lpstr>
      <vt:lpstr>Low bandwidth version</vt:lpstr>
      <vt:lpstr>Next APNIC meeting</vt:lpstr>
    </vt:vector>
  </TitlesOfParts>
  <Manager/>
  <Company>APNIC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Update</dc:title>
  <dc:subject/>
  <dc:creator>APNIC</dc:creator>
  <cp:keywords/>
  <dc:description/>
  <cp:lastModifiedBy>sgordon</cp:lastModifiedBy>
  <cp:revision>65</cp:revision>
  <dcterms:created xsi:type="dcterms:W3CDTF">2009-04-27T04:45:24Z</dcterms:created>
  <dcterms:modified xsi:type="dcterms:W3CDTF">2009-04-28T13:56:35Z</dcterms:modified>
  <cp:category/>
</cp:coreProperties>
</file>