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1" r:id="rId3"/>
  </p:sldMasterIdLst>
  <p:notesMasterIdLst>
    <p:notesMasterId r:id="rId16"/>
  </p:notesMasterIdLst>
  <p:sldIdLst>
    <p:sldId id="267" r:id="rId4"/>
    <p:sldId id="268" r:id="rId5"/>
    <p:sldId id="257" r:id="rId6"/>
    <p:sldId id="265" r:id="rId7"/>
    <p:sldId id="258" r:id="rId8"/>
    <p:sldId id="256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ZLBE/iIumb2rwbePjcff7Q" hashData="I146U53EbYO73YJ+O6IlsE22hJ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85" d="100"/>
          <a:sy n="85" d="100"/>
        </p:scale>
        <p:origin x="-4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6C7D3B-B20D-45F8-BE61-70C61C083E55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C36F179-A76F-4CC3-A1CB-E14F7DE04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 fontAlgn="base">
              <a:spcBef>
                <a:spcPct val="0"/>
              </a:spcBef>
              <a:spcAft>
                <a:spcPct val="0"/>
              </a:spcAft>
            </a:pPr>
            <a:fld id="{A5EF6E2F-B3EE-6D43-9DA0-7E4C19EB1541}" type="slidenum">
              <a:rPr lang="en-US">
                <a:solidFill>
                  <a:prstClr val="black"/>
                </a:solidFill>
                <a:latin typeface="Calibri"/>
              </a:rPr>
              <a:pPr defTabSz="483306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10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6F179-A76F-4CC3-A1CB-E14F7DE04D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6F179-A76F-4CC3-A1CB-E14F7DE04D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 fontAlgn="base">
              <a:spcBef>
                <a:spcPct val="0"/>
              </a:spcBef>
              <a:spcAft>
                <a:spcPct val="0"/>
              </a:spcAft>
            </a:pPr>
            <a:fld id="{A5EF6E2F-B3EE-6D43-9DA0-7E4C19EB1541}" type="slidenum">
              <a:rPr lang="en-US">
                <a:solidFill>
                  <a:prstClr val="black"/>
                </a:solidFill>
                <a:latin typeface="Calibri"/>
              </a:rPr>
              <a:pPr defTabSz="483306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/>
            <a:fld id="{A5EF6E2F-B3EE-6D43-9DA0-7E4C19EB1541}" type="slidenum">
              <a:rPr lang="en-US">
                <a:solidFill>
                  <a:prstClr val="black"/>
                </a:solidFill>
                <a:latin typeface="Calibri"/>
              </a:rPr>
              <a:pPr defTabSz="483306"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6F179-A76F-4CC3-A1CB-E14F7DE04D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w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w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w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w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w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w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8F64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497427"/>
          </a:xfrm>
          <a:prstGeom prst="rect">
            <a:avLst/>
          </a:prstGeom>
          <a:solidFill>
            <a:srgbClr val="8F64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/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5D2D27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5D2D27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913F-4058-42B1-9515-6BD89C6886CD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C560-CDA7-468E-AABC-D8D628110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E9950A99-9DDF-4541-8125-0F6E01EFE37F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rtl="0"/>
              <a:t>4/26/2009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CD719786-72E9-424B-818C-A5E712BEAEF6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rtl="0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 fontAlgn="base">
              <a:spcBef>
                <a:spcPct val="0"/>
              </a:spcBef>
              <a:spcAft>
                <a:spcPct val="0"/>
              </a:spcAft>
            </a:pPr>
            <a:fld id="{E9950A99-9DDF-4541-8125-0F6E01EFE37F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rtl="0" fontAlgn="base">
                <a:spcBef>
                  <a:spcPct val="0"/>
                </a:spcBef>
                <a:spcAft>
                  <a:spcPct val="0"/>
                </a:spcAft>
              </a:pPr>
              <a:t>4/26/2009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 fontAlgn="base">
              <a:spcBef>
                <a:spcPct val="0"/>
              </a:spcBef>
              <a:spcAft>
                <a:spcPct val="0"/>
              </a:spcAft>
            </a:pPr>
            <a:fld id="{CD719786-72E9-424B-818C-A5E712BEAEF6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524000"/>
            <a:ext cx="4800600" cy="2209800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Open Policy Hour</a:t>
            </a:r>
            <a:endParaRPr lang="en-US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2009-4: IPv4 Recovery Fund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2296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IPv4 Address Policy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latin typeface="Century Gothic"/>
                <a:cs typeface="Century Gothic"/>
              </a:rPr>
              <a:t>Requestors who qualify for IPv4 address space may place binding "bids" for the approved address space.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latin typeface="Century Gothic"/>
                <a:cs typeface="Century Gothic"/>
              </a:rPr>
              <a:t>ARIN can offer financial incentives to organizations to return unused or unneeded address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latin typeface="Century Gothic"/>
                <a:cs typeface="Century Gothic"/>
              </a:rPr>
              <a:t>Policy takes effect upon exhaustion of the IANA /8 free pool.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dirty="0" smtClean="0">
              <a:latin typeface="Century Gothic"/>
              <a:cs typeface="Century 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/>
                <a:cs typeface="Century Gothic"/>
              </a:rPr>
              <a:t>Active Proposals</a:t>
            </a:r>
            <a:endParaRPr lang="en-US" b="1" dirty="0">
              <a:solidFill>
                <a:srgbClr val="6B2824"/>
              </a:solidFill>
              <a:latin typeface="Century Gothic"/>
              <a:cs typeface="Century Gothic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7526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 smtClean="0">
                <a:latin typeface="Century Gothic"/>
                <a:cs typeface="Century Gothic"/>
              </a:rPr>
              <a:t>Policy Proposal 84. IPv6 Multiple Discrete Networks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Century Gothic"/>
                <a:cs typeface="Century Gothic"/>
              </a:rPr>
              <a:t>- On AC’s docket for development into a draft policy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en-US" sz="3000" dirty="0" smtClean="0">
              <a:latin typeface="Century Gothic"/>
              <a:cs typeface="Century Gothic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 smtClean="0">
                <a:latin typeface="Century Gothic"/>
                <a:cs typeface="Century Gothic"/>
              </a:rPr>
              <a:t>Policy Proposal 86</a:t>
            </a:r>
            <a:r>
              <a:rPr lang="en-US" sz="3200" b="1" dirty="0">
                <a:latin typeface="Century Gothic"/>
                <a:cs typeface="Century Gothic"/>
              </a:rPr>
              <a:t>. Clarify Board of Trustees Emergency </a:t>
            </a:r>
            <a:r>
              <a:rPr lang="en-US" sz="3200" b="1" dirty="0" smtClean="0">
                <a:latin typeface="Century Gothic"/>
                <a:cs typeface="Century Gothic"/>
              </a:rPr>
              <a:t>Authority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Century Gothic"/>
                <a:cs typeface="Century Gothic"/>
              </a:rPr>
              <a:t>- AC to make initial decision at their next meeting</a:t>
            </a:r>
            <a:endParaRPr lang="en-US" sz="28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Thank</a:t>
            </a:r>
            <a:r>
              <a:rPr lang="en-US" sz="7200" baseline="0" dirty="0" smtClean="0"/>
              <a:t> you</a:t>
            </a:r>
            <a:endParaRPr lang="en-US" sz="72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Overview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43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400" b="1" dirty="0" smtClean="0"/>
              <a:t>Background Briefing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Preview of ARIN XXIII</a:t>
            </a:r>
          </a:p>
          <a:p>
            <a:pPr marL="971550" lvl="1" indent="-514350"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 smtClean="0"/>
              <a:t>Policy Experience Report</a:t>
            </a:r>
          </a:p>
          <a:p>
            <a:pPr>
              <a:spcAft>
                <a:spcPts val="600"/>
              </a:spcAft>
            </a:pPr>
            <a:r>
              <a:rPr lang="en-US" sz="3400" b="1" dirty="0" smtClean="0"/>
              <a:t>Policy Proposal </a:t>
            </a:r>
            <a:r>
              <a:rPr lang="en-US" sz="3400" b="1" dirty="0" err="1" smtClean="0"/>
              <a:t>BoF</a:t>
            </a:r>
            <a:endParaRPr lang="en-US" sz="3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806575"/>
            <a:ext cx="4800600" cy="1774825"/>
          </a:xfrm>
        </p:spPr>
        <p:txBody>
          <a:bodyPr/>
          <a:lstStyle/>
          <a:p>
            <a:r>
              <a:rPr lang="en-US" sz="6600" dirty="0" smtClean="0">
                <a:latin typeface="Century Gothic" pitchFamily="-112" charset="0"/>
              </a:rPr>
              <a:t>Policy Preview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6 </a:t>
            </a:r>
            <a:r>
              <a:rPr lang="en-US" b="1" dirty="0" smtClean="0"/>
              <a:t>Draft Policies</a:t>
            </a:r>
            <a:r>
              <a:rPr lang="en-US" dirty="0" smtClean="0"/>
              <a:t> on this week’s agenda (text in your handouts)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Not for discussion at this </a:t>
            </a:r>
            <a:r>
              <a:rPr lang="en-US" dirty="0" err="1" smtClean="0"/>
              <a:t>BoF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2008-3: Community Networks IPv6 Assignment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133600"/>
            <a:ext cx="8458200" cy="4038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IPv6 Assignment Policy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Makes a /48 or larger IPv6 assignment available to Community Networks.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Criteria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Free or low cost network services run by mostly volunteers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Annual revenue less than USD 250K (non-profit or sponsored by non-profit)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Minimum of 100 users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2008-7: Identify Invalid WHOIS POC’s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Directory Services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Annual re-registration of all POCs in WHOIS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entury Gothic"/>
                <a:cs typeface="Century Gothic"/>
              </a:rPr>
              <a:t>POCs who don’t respond marked “un-responsive”.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entury Gothic"/>
                <a:cs typeface="Century Gothic"/>
              </a:rPr>
              <a:t>Staff may remove invalid POCs from database.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entury Gothic"/>
                <a:cs typeface="Century Gothic"/>
              </a:rPr>
              <a:t>Staff to maintain list of number resources that lack valid POCs (data to be available via bulk WHOIS policy criteria).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2009-1: Transfer Policy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5344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Transfers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Defines “Organization”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Modifies structure of transfer policy section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Changes policy for designating recipients (2008-6)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Removes sunset clause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Requires resource holder and recipient be within ARIN region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Changes applicability from IPv4-only to all number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2009-2: Depleted IPv4 reserves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2296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IPv4 Address Policy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Reduces the IPv4 allocation/assignment consumption rate to one /20 per 6 months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Takes effect when ARIN has less than a /9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/>
                <a:cs typeface="Century Gothic"/>
              </a:rPr>
              <a:t>Restriction lifted when ARIN free pool reaches a /7 equivalent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2009-3 (Global): </a:t>
            </a:r>
            <a:r>
              <a:rPr lang="en-US" sz="3600" b="1" dirty="0" smtClean="0">
                <a:solidFill>
                  <a:srgbClr val="6B2824"/>
                </a:solidFill>
                <a:latin typeface="Century Gothic" pitchFamily="-112" charset="0"/>
                <a:cs typeface="Arial" charset="0"/>
              </a:rPr>
              <a:t>Allocation of IPv4 Blocks to Regional Internet Registries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000" b="1" dirty="0" smtClean="0">
                <a:latin typeface="Century Gothic"/>
                <a:cs typeface="Century Gothic"/>
              </a:rPr>
              <a:t>Global IPv4 Allocation Policy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latin typeface="Century Gothic"/>
                <a:cs typeface="Century Gothic"/>
              </a:rPr>
              <a:t>RIRs would return IPv4 space to IANA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Century Gothic"/>
                <a:cs typeface="Century Gothic"/>
              </a:rPr>
              <a:t>Legacy space mandatory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>
                <a:latin typeface="Century Gothic"/>
                <a:cs typeface="Century Gothic"/>
              </a:rPr>
              <a:t>Space allocated or assigned prior to the creation of the RIR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600" dirty="0" smtClean="0">
                <a:latin typeface="Century Gothic"/>
                <a:cs typeface="Century Gothic"/>
              </a:rPr>
              <a:t>Other space optional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latin typeface="Century Gothic"/>
                <a:cs typeface="Century Gothic"/>
              </a:rPr>
              <a:t>New IANA to RIR IPv4 allocation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latin typeface="Century Gothic"/>
                <a:cs typeface="Century Gothic"/>
              </a:rPr>
              <a:t>1/10</a:t>
            </a:r>
            <a:r>
              <a:rPr lang="en-US" sz="2600" baseline="30000" dirty="0" smtClean="0">
                <a:latin typeface="Century Gothic"/>
                <a:cs typeface="Century Gothic"/>
              </a:rPr>
              <a:t>th</a:t>
            </a:r>
            <a:r>
              <a:rPr lang="en-US" sz="2600" dirty="0" smtClean="0">
                <a:latin typeface="Century Gothic"/>
                <a:cs typeface="Century Gothic"/>
              </a:rPr>
              <a:t> of the free pool every 6 months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>
                <a:latin typeface="Century Gothic"/>
                <a:cs typeface="Century Gothic"/>
              </a:rPr>
              <a:t>IPv4 /24 minimum allocation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>
                <a:latin typeface="Century Gothic"/>
                <a:cs typeface="Century Gothic"/>
              </a:rPr>
              <a:t>6 month periods begin 1 March and 1 September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402</Words>
  <Application>Microsoft Office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1_Office Theme</vt:lpstr>
      <vt:lpstr>3_Office Theme</vt:lpstr>
      <vt:lpstr>Open Policy Hour</vt:lpstr>
      <vt:lpstr>Overview</vt:lpstr>
      <vt:lpstr>Policy Preview</vt:lpstr>
      <vt:lpstr>Contents</vt:lpstr>
      <vt:lpstr>2008-3: Community Networks IPv6 Assignment</vt:lpstr>
      <vt:lpstr>2008-7: Identify Invalid WHOIS POC’s</vt:lpstr>
      <vt:lpstr>2009-1: Transfer Policy</vt:lpstr>
      <vt:lpstr>2009-2: Depleted IPv4 reserves</vt:lpstr>
      <vt:lpstr>2009-3 (Global): Allocation of IPv4 Blocks to Regional Internet Registries</vt:lpstr>
      <vt:lpstr>2009-4: IPv4 Recovery Fund</vt:lpstr>
      <vt:lpstr>Active Proposals</vt:lpstr>
      <vt:lpstr>Thank you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Policy Preview</dc:title>
  <dc:creator>Einar Bohlin</dc:creator>
  <cp:lastModifiedBy>sgordon</cp:lastModifiedBy>
  <cp:revision>27</cp:revision>
  <dcterms:created xsi:type="dcterms:W3CDTF">2009-04-26T17:31:45Z</dcterms:created>
  <dcterms:modified xsi:type="dcterms:W3CDTF">2009-04-26T20:15:12Z</dcterms:modified>
</cp:coreProperties>
</file>