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1" r:id="rId2"/>
    <p:sldId id="267" r:id="rId3"/>
    <p:sldId id="268" r:id="rId4"/>
    <p:sldId id="269" r:id="rId5"/>
    <p:sldId id="270" r:id="rId6"/>
    <p:sldId id="28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3" r:id="rId17"/>
    <p:sldId id="282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5b66CCKcqz5v1Zjg7HXKiw" hashData="9X1TzrPUnRk/L0BeKRkJJHzBDrE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2F2B"/>
    <a:srgbClr val="6B2824"/>
    <a:srgbClr val="CAC18C"/>
    <a:srgbClr val="8F6435"/>
    <a:srgbClr val="5D2D27"/>
    <a:srgbClr val="992472"/>
    <a:srgbClr val="9E397E"/>
    <a:srgbClr val="C1BE24"/>
    <a:srgbClr val="009ECD"/>
    <a:srgbClr val="ABAB2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-4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4288E-5082-AE43-BD5A-D6E91359030E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6768C-3158-8448-9B4B-42867BBE3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54B97-E9C8-4240-BAF4-7C49CEF8B53B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F6E2F-B3EE-6D43-9DA0-7E4C19EB1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F6E2F-B3EE-6D43-9DA0-7E4C19EB154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2400" y="1371600"/>
            <a:ext cx="4800600" cy="1470025"/>
          </a:xfrm>
        </p:spPr>
        <p:txBody>
          <a:bodyPr>
            <a:noAutofit/>
          </a:bodyPr>
          <a:lstStyle>
            <a:lvl1pPr>
              <a:defRPr sz="6000" b="1" i="0">
                <a:solidFill>
                  <a:srgbClr val="6B2824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3962400" y="3048000"/>
            <a:ext cx="4800600" cy="762000"/>
          </a:xfrm>
        </p:spPr>
        <p:txBody>
          <a:bodyPr/>
          <a:lstStyle>
            <a:lvl1pPr algn="ctr">
              <a:buNone/>
              <a:defRPr sz="2800" b="1">
                <a:solidFill>
                  <a:srgbClr val="8F6435"/>
                </a:solidFill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pic>
        <p:nvPicPr>
          <p:cNvPr id="10" name="Picture 9" descr="san_antonio_final_alamo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" y="1219200"/>
            <a:ext cx="3390559" cy="44196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CAC1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CAC1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143000"/>
          </a:xfrm>
        </p:spPr>
        <p:txBody>
          <a:bodyPr/>
          <a:lstStyle>
            <a:lvl1pPr algn="l">
              <a:defRPr b="1" i="0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3" name="Picture 12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7" name="Picture 16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8" name="Picture 17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767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7437"/>
            <a:ext cx="4040188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767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7437"/>
            <a:ext cx="4041775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5" name="Picture 14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6" name="Picture 15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1" name="Picture 10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2" name="Picture 11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  <p:pic>
        <p:nvPicPr>
          <p:cNvPr id="13" name="Picture 12" descr="alamo_outline.wmf"/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0" name="Picture 9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1" name="Picture 10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  <p:pic>
        <p:nvPicPr>
          <p:cNvPr id="12" name="Picture 11" descr="alamo_outline.wmf"/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008313" cy="91440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81000"/>
            <a:ext cx="5111750" cy="5638800"/>
          </a:xfr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95400"/>
            <a:ext cx="3008313" cy="47244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3" name="Picture 12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4" name="Picture 13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50A99-9DDF-4541-8125-0F6E01EFE37F}" type="datetimeFigureOut">
              <a:rPr lang="en-US" smtClean="0"/>
              <a:pPr/>
              <a:t>4/26/2009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9786-72E9-424B-818C-A5E712BEA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xxs.net/misc/coolstuff" TargetMode="External"/><Relationship Id="rId7" Type="http://schemas.openxmlformats.org/officeDocument/2006/relationships/hyperlink" Target="telnet://mud.fataldimensions.org:4000/" TargetMode="External"/><Relationship Id="rId2" Type="http://schemas.openxmlformats.org/officeDocument/2006/relationships/hyperlink" Target="http://www.kame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telnet://towel.blinkenlights.nl/" TargetMode="External"/><Relationship Id="rId5" Type="http://schemas.openxmlformats.org/officeDocument/2006/relationships/hyperlink" Target="news://reader.ipv6.xsnews.nl/" TargetMode="External"/><Relationship Id="rId4" Type="http://schemas.openxmlformats.org/officeDocument/2006/relationships/hyperlink" Target="http://ipv6.google.com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62400" y="1730375"/>
            <a:ext cx="4953000" cy="1470025"/>
          </a:xfrm>
        </p:spPr>
        <p:txBody>
          <a:bodyPr/>
          <a:lstStyle/>
          <a:p>
            <a:r>
              <a:rPr lang="en-US" sz="5000" dirty="0" smtClean="0">
                <a:latin typeface="Century Gothic"/>
                <a:cs typeface="Century Gothic"/>
              </a:rPr>
              <a:t>IPv6 </a:t>
            </a:r>
            <a:br>
              <a:rPr lang="en-US" sz="5000" dirty="0" smtClean="0">
                <a:latin typeface="Century Gothic"/>
                <a:cs typeface="Century Gothic"/>
              </a:rPr>
            </a:br>
            <a:r>
              <a:rPr lang="en-US" sz="5000" dirty="0" smtClean="0">
                <a:latin typeface="Century Gothic"/>
                <a:cs typeface="Century Gothic"/>
              </a:rPr>
              <a:t>Tunnel Brokers</a:t>
            </a:r>
            <a:endParaRPr lang="en-US" sz="5000" dirty="0">
              <a:latin typeface="Century Gothic"/>
              <a:cs typeface="Century Gothic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114800" y="4724400"/>
            <a:ext cx="4800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F6435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Matt Ryanczak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b="1" noProof="0" dirty="0" smtClean="0">
                <a:solidFill>
                  <a:srgbClr val="8F6435"/>
                </a:solidFill>
                <a:latin typeface="Century Gothic"/>
                <a:cs typeface="Century Gothic"/>
              </a:rPr>
              <a:t>Network Operations Manager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8F6435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3330714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6B2824"/>
                </a:solidFill>
                <a:latin typeface="Century Gothic"/>
                <a:cs typeface="Century Gothic"/>
              </a:rPr>
              <a:t>How to Setup an IPv6 Tunnel Using a Public Tunnel Broker and Windows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04215" y="2819400"/>
            <a:ext cx="6658573" cy="34605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094070"/>
          </a:xfrm>
        </p:spPr>
        <p:txBody>
          <a:bodyPr/>
          <a:lstStyle/>
          <a:p>
            <a:r>
              <a:rPr lang="en-US" dirty="0" smtClean="0"/>
              <a:t>Download Go6 Client</a:t>
            </a:r>
            <a:endParaRPr lang="en-US" dirty="0"/>
          </a:p>
        </p:txBody>
      </p:sp>
      <p:pic>
        <p:nvPicPr>
          <p:cNvPr id="3074" name="Picture 2" descr="C:\Documents and Settings\ryanczak\My Documents\go6downloadp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444907"/>
            <a:ext cx="6324600" cy="4803494"/>
          </a:xfrm>
          <a:prstGeom prst="rect">
            <a:avLst/>
          </a:prstGeom>
          <a:noFill/>
        </p:spPr>
      </p:pic>
      <p:sp>
        <p:nvSpPr>
          <p:cNvPr id="6" name="Up Arrow 5"/>
          <p:cNvSpPr/>
          <p:nvPr/>
        </p:nvSpPr>
        <p:spPr>
          <a:xfrm rot="5400000">
            <a:off x="1428750" y="3994460"/>
            <a:ext cx="533400" cy="495300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404215" y="2442118"/>
            <a:ext cx="6658573" cy="38378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351"/>
            <a:ext cx="8229600" cy="1143000"/>
          </a:xfrm>
        </p:spPr>
        <p:txBody>
          <a:bodyPr/>
          <a:lstStyle/>
          <a:p>
            <a:r>
              <a:rPr lang="en-US" dirty="0" smtClean="0"/>
              <a:t>Install Go6 Client</a:t>
            </a:r>
            <a:endParaRPr lang="en-US" dirty="0"/>
          </a:p>
        </p:txBody>
      </p:sp>
      <p:pic>
        <p:nvPicPr>
          <p:cNvPr id="4098" name="Picture 2" descr="C:\Documents and Settings\ryanczak\My Documents\go6downloaddialo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059" y="1348069"/>
            <a:ext cx="2199341" cy="1680886"/>
          </a:xfrm>
          <a:prstGeom prst="rect">
            <a:avLst/>
          </a:prstGeom>
          <a:noFill/>
        </p:spPr>
      </p:pic>
      <p:pic>
        <p:nvPicPr>
          <p:cNvPr id="4102" name="Picture 6" descr="C:\Documents and Settings\ryanczak\My Documents\go6eul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588" y="1652868"/>
            <a:ext cx="2711062" cy="2110934"/>
          </a:xfrm>
          <a:prstGeom prst="rect">
            <a:avLst/>
          </a:prstGeom>
          <a:noFill/>
        </p:spPr>
      </p:pic>
      <p:pic>
        <p:nvPicPr>
          <p:cNvPr id="4099" name="Picture 3" descr="C:\Documents and Settings\ryanczak\My Documents\go6installdialog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3055" y="2110069"/>
            <a:ext cx="2842992" cy="2213660"/>
          </a:xfrm>
          <a:prstGeom prst="rect">
            <a:avLst/>
          </a:prstGeom>
          <a:noFill/>
        </p:spPr>
      </p:pic>
      <p:pic>
        <p:nvPicPr>
          <p:cNvPr id="4100" name="Picture 4" descr="C:\Documents and Settings\ryanczak\My Documents\go6installdialog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00254" y="2572440"/>
            <a:ext cx="3283273" cy="2563034"/>
          </a:xfrm>
          <a:prstGeom prst="rect">
            <a:avLst/>
          </a:prstGeom>
          <a:noFill/>
        </p:spPr>
      </p:pic>
      <p:pic>
        <p:nvPicPr>
          <p:cNvPr id="4101" name="Picture 5" descr="C:\Documents and Settings\ryanczak\My Documents\go6installdialog3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57454" y="3182039"/>
            <a:ext cx="3505200" cy="2807737"/>
          </a:xfrm>
          <a:prstGeom prst="rect">
            <a:avLst/>
          </a:prstGeom>
          <a:noFill/>
        </p:spPr>
      </p:pic>
      <p:pic>
        <p:nvPicPr>
          <p:cNvPr id="4103" name="Picture 7" descr="C:\Documents and Settings\ryanczak\My Documents\go6installdialog4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6400" y="3178322"/>
            <a:ext cx="3505200" cy="2841478"/>
          </a:xfrm>
          <a:prstGeom prst="rect">
            <a:avLst/>
          </a:prstGeom>
          <a:noFill/>
        </p:spPr>
      </p:pic>
      <p:sp>
        <p:nvSpPr>
          <p:cNvPr id="11" name="Up Arrow 10"/>
          <p:cNvSpPr/>
          <p:nvPr/>
        </p:nvSpPr>
        <p:spPr>
          <a:xfrm rot="5400000">
            <a:off x="5110976" y="4344638"/>
            <a:ext cx="323850" cy="285750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04215" y="3545726"/>
            <a:ext cx="6658573" cy="273427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Run the Go6 Client </a:t>
            </a:r>
            <a:endParaRPr lang="en-US" dirty="0"/>
          </a:p>
        </p:txBody>
      </p:sp>
      <p:pic>
        <p:nvPicPr>
          <p:cNvPr id="5122" name="Picture 2" descr="C:\Documents and Settings\ryanczak\My Documents\go6client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216687"/>
            <a:ext cx="3953671" cy="503171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1295399"/>
            <a:ext cx="4648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Works out of the box if: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latin typeface="Century Gothic"/>
                <a:cs typeface="Century Gothic"/>
              </a:rPr>
              <a:t>  - You have public IP address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latin typeface="Century Gothic"/>
                <a:cs typeface="Century Gothic"/>
              </a:rPr>
              <a:t>  - No Filters / Firewalls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819400"/>
            <a:ext cx="449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Notice that: </a:t>
            </a:r>
          </a:p>
          <a:p>
            <a:r>
              <a:rPr lang="en-US" sz="2200" dirty="0" smtClean="0">
                <a:latin typeface="Century Gothic"/>
                <a:cs typeface="Century Gothic"/>
              </a:rPr>
              <a:t>  - Configured for anonymous </a:t>
            </a:r>
            <a:br>
              <a:rPr lang="en-US" sz="2200" dirty="0" smtClean="0">
                <a:latin typeface="Century Gothic"/>
                <a:cs typeface="Century Gothic"/>
              </a:rPr>
            </a:br>
            <a:r>
              <a:rPr lang="en-US" sz="2200" dirty="0" smtClean="0">
                <a:latin typeface="Century Gothic"/>
                <a:cs typeface="Century Gothic"/>
              </a:rPr>
              <a:t>    access</a:t>
            </a:r>
          </a:p>
          <a:p>
            <a:r>
              <a:rPr lang="en-US" sz="2200" dirty="0" smtClean="0">
                <a:latin typeface="Century Gothic"/>
                <a:cs typeface="Century Gothic"/>
              </a:rPr>
              <a:t>  - Defaults to starting on boot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04215" y="2819400"/>
            <a:ext cx="6658573" cy="34605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Run the Go6 Client 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81000" y="1609266"/>
            <a:ext cx="2819400" cy="4267200"/>
            <a:chOff x="4953000" y="1143000"/>
            <a:chExt cx="3953671" cy="5031713"/>
          </a:xfrm>
        </p:grpSpPr>
        <p:pic>
          <p:nvPicPr>
            <p:cNvPr id="5122" name="Picture 2" descr="C:\Documents and Settings\ryanczak\My Documents\go6client1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53000" y="1143000"/>
              <a:ext cx="3953671" cy="5031713"/>
            </a:xfrm>
            <a:prstGeom prst="rect">
              <a:avLst/>
            </a:prstGeom>
            <a:noFill/>
          </p:spPr>
        </p:pic>
        <p:sp>
          <p:nvSpPr>
            <p:cNvPr id="6" name="Up Arrow 5"/>
            <p:cNvSpPr/>
            <p:nvPr/>
          </p:nvSpPr>
          <p:spPr>
            <a:xfrm rot="10800000">
              <a:off x="7631151" y="4208657"/>
              <a:ext cx="533400" cy="495300"/>
            </a:xfrm>
            <a:prstGeom prst="up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146" name="Picture 2" descr="C:\Documents and Settings\ryanczak\My Documents\go6-systray-statu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093245"/>
            <a:ext cx="2009630" cy="884237"/>
          </a:xfrm>
          <a:prstGeom prst="rect">
            <a:avLst/>
          </a:prstGeom>
          <a:noFill/>
        </p:spPr>
      </p:pic>
      <p:sp>
        <p:nvSpPr>
          <p:cNvPr id="9" name="Up Arrow 8"/>
          <p:cNvSpPr/>
          <p:nvPr/>
        </p:nvSpPr>
        <p:spPr>
          <a:xfrm rot="5400000">
            <a:off x="3226420" y="3318502"/>
            <a:ext cx="323850" cy="285750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5400000">
            <a:off x="5627736" y="3318502"/>
            <a:ext cx="323850" cy="285750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7" name="Picture 3" descr="C:\Documents and Settings\ryanczak\My Documents\go6client-statu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1609266"/>
            <a:ext cx="2819400" cy="4280361"/>
          </a:xfrm>
          <a:prstGeom prst="rect">
            <a:avLst/>
          </a:prstGeom>
          <a:noFill/>
        </p:spPr>
      </p:pic>
      <p:sp>
        <p:nvSpPr>
          <p:cNvPr id="12" name="Up Arrow 11"/>
          <p:cNvSpPr/>
          <p:nvPr/>
        </p:nvSpPr>
        <p:spPr>
          <a:xfrm rot="10800000">
            <a:off x="6629400" y="1295401"/>
            <a:ext cx="380373" cy="420045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404215" y="2819400"/>
            <a:ext cx="6658573" cy="34605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087967"/>
          </a:xfrm>
        </p:spPr>
        <p:txBody>
          <a:bodyPr/>
          <a:lstStyle/>
          <a:p>
            <a:r>
              <a:rPr lang="en-US" dirty="0" smtClean="0"/>
              <a:t>Run the Go6 Client </a:t>
            </a:r>
            <a:endParaRPr lang="en-US" dirty="0"/>
          </a:p>
        </p:txBody>
      </p:sp>
      <p:pic>
        <p:nvPicPr>
          <p:cNvPr id="7170" name="Picture 2" descr="C:\Documents and Settings\ryanczak\My Documents\ipconfig-tunnel-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438804"/>
            <a:ext cx="5638800" cy="47667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1480066"/>
            <a:ext cx="2819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From command prompt:</a:t>
            </a:r>
          </a:p>
          <a:p>
            <a:pPr>
              <a:spcAft>
                <a:spcPts val="1200"/>
              </a:spcAft>
            </a:pPr>
            <a:r>
              <a:rPr lang="en-US" sz="2200" dirty="0" smtClean="0">
                <a:latin typeface="Century Gothic"/>
                <a:cs typeface="Century Gothic"/>
              </a:rPr>
              <a:t>  - Tunnel adapter </a:t>
            </a:r>
            <a:br>
              <a:rPr lang="en-US" sz="2200" dirty="0" smtClean="0">
                <a:latin typeface="Century Gothic"/>
                <a:cs typeface="Century Gothic"/>
              </a:rPr>
            </a:br>
            <a:r>
              <a:rPr lang="en-US" sz="2200" dirty="0" smtClean="0">
                <a:latin typeface="Century Gothic"/>
                <a:cs typeface="Century Gothic"/>
              </a:rPr>
              <a:t>    listed</a:t>
            </a:r>
          </a:p>
          <a:p>
            <a:pPr>
              <a:spcAft>
                <a:spcPts val="1200"/>
              </a:spcAft>
            </a:pPr>
            <a:r>
              <a:rPr lang="en-US" sz="2200" dirty="0" smtClean="0">
                <a:latin typeface="Century Gothic"/>
                <a:cs typeface="Century Gothic"/>
              </a:rPr>
              <a:t>  - Valid global IPv6 </a:t>
            </a:r>
            <a:br>
              <a:rPr lang="en-US" sz="2200" dirty="0" smtClean="0">
                <a:latin typeface="Century Gothic"/>
                <a:cs typeface="Century Gothic"/>
              </a:rPr>
            </a:br>
            <a:r>
              <a:rPr lang="en-US" sz="2200" dirty="0" smtClean="0">
                <a:latin typeface="Century Gothic"/>
                <a:cs typeface="Century Gothic"/>
              </a:rPr>
              <a:t>    address</a:t>
            </a:r>
          </a:p>
        </p:txBody>
      </p:sp>
      <p:sp>
        <p:nvSpPr>
          <p:cNvPr id="7" name="Up Arrow 6"/>
          <p:cNvSpPr/>
          <p:nvPr/>
        </p:nvSpPr>
        <p:spPr>
          <a:xfrm rot="16200000">
            <a:off x="5410198" y="4038598"/>
            <a:ext cx="171453" cy="285750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5400000">
            <a:off x="6019798" y="4362452"/>
            <a:ext cx="171453" cy="285750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404215" y="2935880"/>
            <a:ext cx="6658573" cy="33441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8600"/>
            <a:ext cx="8229600" cy="1029492"/>
          </a:xfrm>
        </p:spPr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pic>
        <p:nvPicPr>
          <p:cNvPr id="8194" name="Picture 2" descr="C:\Documents and Settings\ryanczak\My Documents\go6client-log-ta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585" y="2133599"/>
            <a:ext cx="3280015" cy="4191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199" y="1219201"/>
            <a:ext cx="350520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smtClean="0">
                <a:latin typeface="Century Gothic"/>
                <a:cs typeface="Century Gothic"/>
              </a:rPr>
              <a:t> Enable verbose logging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smtClean="0">
                <a:latin typeface="Century Gothic"/>
                <a:cs typeface="Century Gothic"/>
              </a:rPr>
              <a:t> Open log window</a:t>
            </a:r>
            <a:endParaRPr lang="en-US" sz="2000" b="1" dirty="0">
              <a:latin typeface="Century Gothic"/>
              <a:cs typeface="Century Gothic"/>
            </a:endParaRPr>
          </a:p>
        </p:txBody>
      </p:sp>
      <p:pic>
        <p:nvPicPr>
          <p:cNvPr id="8195" name="Picture 3" descr="C:\Documents and Settings\ryanczak\My Documents\go6client-log-window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5811" y="2133599"/>
            <a:ext cx="4835790" cy="4191002"/>
          </a:xfrm>
          <a:prstGeom prst="rect">
            <a:avLst/>
          </a:prstGeom>
          <a:noFill/>
        </p:spPr>
      </p:pic>
      <p:sp>
        <p:nvSpPr>
          <p:cNvPr id="7" name="Up Arrow 6"/>
          <p:cNvSpPr/>
          <p:nvPr/>
        </p:nvSpPr>
        <p:spPr>
          <a:xfrm rot="5400000">
            <a:off x="3746601" y="3827629"/>
            <a:ext cx="311396" cy="365334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10800000">
            <a:off x="779800" y="4645327"/>
            <a:ext cx="363379" cy="403891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5400000">
            <a:off x="1300159" y="3106433"/>
            <a:ext cx="365745" cy="401279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91000" y="12192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Century Gothic"/>
                <a:cs typeface="Century Gothic"/>
              </a:rPr>
              <a:t> Visit Forums:</a:t>
            </a:r>
          </a:p>
          <a:p>
            <a:r>
              <a:rPr lang="en-US" sz="2000" dirty="0" smtClean="0">
                <a:latin typeface="Century Gothic"/>
                <a:cs typeface="Century Gothic"/>
              </a:rPr>
              <a:t>   http://forum.go6.net/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404215" y="2935880"/>
            <a:ext cx="6658573" cy="33441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8600"/>
            <a:ext cx="8229600" cy="1029492"/>
          </a:xfrm>
        </p:spPr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5662" y="1343323"/>
            <a:ext cx="423710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3200" b="1" dirty="0" smtClean="0">
                <a:latin typeface="Century Gothic"/>
                <a:cs typeface="Century Gothic"/>
              </a:rPr>
              <a:t>Advanced Tab</a:t>
            </a:r>
            <a:endParaRPr lang="en-US" sz="2000" b="1" dirty="0" smtClean="0">
              <a:latin typeface="Century Gothic"/>
              <a:cs typeface="Century Gothic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600" b="1" dirty="0" smtClean="0">
                <a:latin typeface="Century Gothic"/>
                <a:cs typeface="Century Gothic"/>
              </a:rPr>
              <a:t> Tunnel Modes</a:t>
            </a:r>
          </a:p>
          <a:p>
            <a:pPr lvl="1">
              <a:spcAft>
                <a:spcPts val="2400"/>
              </a:spcAft>
            </a:pPr>
            <a:r>
              <a:rPr lang="en-US" sz="2200" dirty="0" smtClean="0">
                <a:latin typeface="Century Gothic"/>
                <a:cs typeface="Century Gothic"/>
              </a:rPr>
              <a:t>- NAT Traversal</a:t>
            </a:r>
            <a:endParaRPr lang="en-US" sz="2000" b="1" dirty="0" smtClean="0">
              <a:latin typeface="Century Gothic"/>
              <a:cs typeface="Century Gothic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600" b="1" dirty="0" smtClean="0">
                <a:latin typeface="Century Gothic"/>
                <a:cs typeface="Century Gothic"/>
              </a:rPr>
              <a:t> Keep Alive Functionality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>
                <a:latin typeface="Century Gothic"/>
                <a:cs typeface="Century Gothic"/>
              </a:rPr>
              <a:t>- Increase Interval</a:t>
            </a:r>
            <a:endParaRPr lang="en-US" sz="2200" dirty="0">
              <a:latin typeface="Century Gothic"/>
              <a:cs typeface="Century Gothic"/>
            </a:endParaRPr>
          </a:p>
        </p:txBody>
      </p:sp>
      <p:pic>
        <p:nvPicPr>
          <p:cNvPr id="1026" name="Picture 2" descr="C:\Documents and Settings\ryanczak\My Documents\go6client-advanced-ta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4305" y="1258092"/>
            <a:ext cx="3992496" cy="5035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020763"/>
          </a:xfrm>
        </p:spPr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hlinkClick r:id="rId2"/>
              </a:rPr>
              <a:t>http://www.arin.net</a:t>
            </a:r>
          </a:p>
          <a:p>
            <a:pPr>
              <a:spcAft>
                <a:spcPts val="1200"/>
              </a:spcAft>
            </a:pPr>
            <a:r>
              <a:rPr lang="en-US" sz="2800" dirty="0" smtClean="0">
                <a:hlinkClick r:id="rId2"/>
              </a:rPr>
              <a:t>http://www.kame.net</a:t>
            </a:r>
            <a:endParaRPr lang="en-US" sz="2800" dirty="0" smtClean="0">
              <a:hlinkClick r:id="rId3"/>
            </a:endParaRPr>
          </a:p>
          <a:p>
            <a:pPr>
              <a:spcAft>
                <a:spcPts val="1200"/>
              </a:spcAft>
            </a:pPr>
            <a:r>
              <a:rPr lang="en-US" sz="2800" dirty="0" smtClean="0">
                <a:hlinkClick r:id="rId3"/>
              </a:rPr>
              <a:t>http://www.sixxs.net/misc/coolstuff</a:t>
            </a: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sz="2800" dirty="0" smtClean="0">
                <a:hlinkClick r:id="rId4"/>
              </a:rPr>
              <a:t>http://ipv6.google.com</a:t>
            </a: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sz="2800" dirty="0" smtClean="0">
                <a:hlinkClick r:id="rId5"/>
              </a:rPr>
              <a:t>news://reader.ipv6.xsnews.nl</a:t>
            </a: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sz="2800" dirty="0" smtClean="0">
                <a:hlinkClick r:id="rId6"/>
              </a:rPr>
              <a:t>telnet://towel.blinkenlights.nl</a:t>
            </a: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sz="2800" dirty="0" smtClean="0">
                <a:hlinkClick r:id="rId7"/>
              </a:rPr>
              <a:t>telnet://mud.fataldimensions.org:4000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9050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Thank You!</a:t>
            </a:r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1" y="2971800"/>
            <a:ext cx="7619999" cy="3276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What is an IPv6 Tunnel?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3"/>
            <a:ext cx="8229600" cy="2667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IPv6 encapsulated in another protocol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Usually IPv4 but other protocols work too</a:t>
            </a:r>
          </a:p>
          <a:p>
            <a:r>
              <a:rPr lang="en-US" sz="2400" b="1" dirty="0" smtClean="0"/>
              <a:t>Common implementations</a:t>
            </a:r>
          </a:p>
          <a:p>
            <a:pPr lvl="1"/>
            <a:r>
              <a:rPr lang="en-US" sz="2000" dirty="0" smtClean="0"/>
              <a:t>6in4 (RFC3056)</a:t>
            </a:r>
          </a:p>
          <a:p>
            <a:pPr lvl="1"/>
            <a:r>
              <a:rPr lang="en-US" sz="2000" dirty="0" smtClean="0"/>
              <a:t>Protocol 41 (RFC2893 &amp; RFC1933) </a:t>
            </a:r>
          </a:p>
          <a:p>
            <a:pPr lvl="1"/>
            <a:r>
              <a:rPr lang="en-US" sz="2000" dirty="0" smtClean="0"/>
              <a:t>Anything in Anything (AYIYA) </a:t>
            </a:r>
            <a:r>
              <a:rPr lang="en-US" sz="1800" dirty="0" smtClean="0"/>
              <a:t>(http://www.sixxs.net/tools/ayiya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pic>
        <p:nvPicPr>
          <p:cNvPr id="1026" name="Picture 2" descr="C:\Documents and Settings\ryanczak\My Documents\IPv6inIPv4Tunnel.png"/>
          <p:cNvPicPr>
            <a:picLocks noChangeAspect="1" noChangeArrowheads="1"/>
          </p:cNvPicPr>
          <p:nvPr/>
        </p:nvPicPr>
        <p:blipFill>
          <a:blip r:embed="rId2"/>
          <a:srcRect t="30233"/>
          <a:stretch>
            <a:fillRect/>
          </a:stretch>
        </p:blipFill>
        <p:spPr bwMode="auto">
          <a:xfrm>
            <a:off x="838200" y="4038600"/>
            <a:ext cx="7543800" cy="2286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429000" y="3886200"/>
            <a:ext cx="2971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latin typeface="Century Gothic"/>
                <a:cs typeface="Century Gothic"/>
              </a:rPr>
              <a:t>IPv6 in IPv4 Tunnel</a:t>
            </a:r>
            <a:endParaRPr lang="en-US" sz="2200" b="1" i="1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What is a Tunnel Broker?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b="1" dirty="0" smtClean="0"/>
              <a:t>A provider of IPv6 tunneling services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At least 12 public tunnel brokers</a:t>
            </a:r>
          </a:p>
          <a:p>
            <a:r>
              <a:rPr lang="en-US" b="1" dirty="0" smtClean="0"/>
              <a:t>Use various provisioning techniques</a:t>
            </a:r>
          </a:p>
          <a:p>
            <a:pPr lvl="1"/>
            <a:r>
              <a:rPr lang="en-US" dirty="0" smtClean="0"/>
              <a:t>Static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Dynamic (via helpers)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Some provide /48s, reverse DNS, BGP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Most are FREE </a:t>
            </a:r>
          </a:p>
          <a:p>
            <a:pPr lvl="1">
              <a:spcAft>
                <a:spcPts val="600"/>
              </a:spcAft>
              <a:buNone/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 lvl="1"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ryanczak\My Documents\tunnelbrokerlogo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1329" y="117449"/>
            <a:ext cx="3770271" cy="286525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 of </a:t>
            </a:r>
            <a:br>
              <a:rPr lang="en-US" dirty="0" smtClean="0"/>
            </a:br>
            <a:r>
              <a:rPr lang="en-US" dirty="0" smtClean="0"/>
              <a:t>Tunnel Brokers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2982705"/>
          <a:ext cx="8763000" cy="3113295"/>
        </p:xfrm>
        <a:graphic>
          <a:graphicData uri="http://schemas.openxmlformats.org/drawingml/2006/table">
            <a:tbl>
              <a:tblPr firstRow="1" bandRow="1">
                <a:effectLst/>
                <a:tableStyleId>{284E427A-3D55-4303-BF80-6455036E1DE7}</a:tableStyleId>
              </a:tblPr>
              <a:tblGrid>
                <a:gridCol w="2133600"/>
                <a:gridCol w="4419600"/>
                <a:gridCol w="2209800"/>
              </a:tblGrid>
              <a:tr h="489125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Century Gothic"/>
                          <a:cs typeface="Century Gothic"/>
                        </a:rPr>
                        <a:t>Provider</a:t>
                      </a:r>
                      <a:endParaRPr lang="en-US" sz="2400" b="1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2D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Century Gothic"/>
                          <a:cs typeface="Century Gothic"/>
                        </a:rPr>
                        <a:t>Website</a:t>
                      </a:r>
                      <a:endParaRPr lang="en-US" sz="2400" b="1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2D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Century Gothic"/>
                          <a:cs typeface="Century Gothic"/>
                        </a:rPr>
                        <a:t>Region</a:t>
                      </a:r>
                      <a:endParaRPr lang="en-US" sz="2400" b="1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2D27"/>
                    </a:solidFill>
                  </a:tcPr>
                </a:tc>
              </a:tr>
              <a:tr h="41292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entury Gothic"/>
                          <a:cs typeface="Century Gothic"/>
                        </a:rPr>
                        <a:t>Hurricane</a:t>
                      </a:r>
                      <a:r>
                        <a:rPr lang="en-US" b="1" i="0" baseline="0" dirty="0" smtClean="0">
                          <a:latin typeface="Century Gothic"/>
                          <a:cs typeface="Century Gothic"/>
                        </a:rPr>
                        <a:t> Electric</a:t>
                      </a:r>
                      <a:endParaRPr lang="en-US" b="1" i="0" dirty="0" smtClean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entury Gothic"/>
                          <a:cs typeface="Century Gothic"/>
                        </a:rPr>
                        <a:t>http://www.tunnelbroker.net</a:t>
                      </a:r>
                      <a:endParaRPr lang="en-US" b="0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entury Gothic"/>
                          <a:cs typeface="Century Gothic"/>
                        </a:rPr>
                        <a:t>US (Global)</a:t>
                      </a:r>
                      <a:endParaRPr lang="en-US" b="0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7700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 smtClean="0">
                          <a:latin typeface="Century Gothic"/>
                          <a:cs typeface="Century Gothic"/>
                        </a:rPr>
                        <a:t>SixXS</a:t>
                      </a:r>
                      <a:endParaRPr lang="en-US" b="1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entury Gothic"/>
                          <a:cs typeface="Century Gothic"/>
                        </a:rPr>
                        <a:t>http://www.sixxs.net</a:t>
                      </a:r>
                      <a:endParaRPr lang="en-US" b="0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entury Gothic"/>
                          <a:cs typeface="Century Gothic"/>
                        </a:rPr>
                        <a:t>Europe (Global) </a:t>
                      </a:r>
                      <a:endParaRPr lang="en-US" b="0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entury Gothic"/>
                          <a:cs typeface="Century Gothic"/>
                        </a:rPr>
                        <a:t>Go6 (</a:t>
                      </a:r>
                      <a:r>
                        <a:rPr lang="en-US" b="1" i="0" dirty="0" err="1" smtClean="0">
                          <a:latin typeface="Century Gothic"/>
                          <a:cs typeface="Century Gothic"/>
                        </a:rPr>
                        <a:t>Hexago</a:t>
                      </a:r>
                      <a:r>
                        <a:rPr lang="en-US" b="1" i="0" dirty="0" smtClean="0">
                          <a:latin typeface="Century Gothic"/>
                          <a:cs typeface="Century Gothic"/>
                        </a:rPr>
                        <a:t>)</a:t>
                      </a:r>
                      <a:endParaRPr lang="en-US" b="1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entury Gothic"/>
                          <a:cs typeface="Century Gothic"/>
                        </a:rPr>
                        <a:t>http://www.go6.net</a:t>
                      </a:r>
                      <a:endParaRPr lang="en-US" b="0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entury Gothic"/>
                          <a:cs typeface="Century Gothic"/>
                        </a:rPr>
                        <a:t>Canada (Global)</a:t>
                      </a:r>
                      <a:endParaRPr lang="en-US" b="0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538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entury Gothic"/>
                          <a:cs typeface="Century Gothic"/>
                        </a:rPr>
                        <a:t>IIJ</a:t>
                      </a:r>
                      <a:endParaRPr lang="en-US" b="1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latin typeface="Century Gothic"/>
                          <a:cs typeface="Century Gothic"/>
                        </a:rPr>
                        <a:t>http://www.iij.ad.jp/en/service/IPv6/index.html</a:t>
                      </a:r>
                      <a:endParaRPr lang="en-US" sz="1800" b="0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entury Gothic"/>
                          <a:cs typeface="Century Gothic"/>
                        </a:rPr>
                        <a:t>Japan</a:t>
                      </a:r>
                      <a:endParaRPr lang="en-US" b="0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416705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entury Gothic"/>
                          <a:cs typeface="Century Gothic"/>
                        </a:rPr>
                        <a:t>IPv6Now</a:t>
                      </a:r>
                      <a:endParaRPr lang="en-US" b="1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entury Gothic"/>
                          <a:cs typeface="Century Gothic"/>
                        </a:rPr>
                        <a:t>http://www.ipv6now.com.au/</a:t>
                      </a:r>
                      <a:endParaRPr lang="en-US" b="0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entury Gothic"/>
                          <a:cs typeface="Century Gothic"/>
                        </a:rPr>
                        <a:t>Australia</a:t>
                      </a:r>
                      <a:endParaRPr lang="en-US" b="0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9574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 smtClean="0">
                          <a:latin typeface="Century Gothic"/>
                          <a:cs typeface="Century Gothic"/>
                        </a:rPr>
                        <a:t>Renater</a:t>
                      </a:r>
                      <a:endParaRPr lang="en-US" b="1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entury Gothic"/>
                          <a:cs typeface="Century Gothic"/>
                        </a:rPr>
                        <a:t>http://tunnel-broker.renater.fr/</a:t>
                      </a:r>
                      <a:endParaRPr lang="en-US" b="0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entury Gothic"/>
                          <a:cs typeface="Century Gothic"/>
                        </a:rPr>
                        <a:t>France</a:t>
                      </a:r>
                      <a:endParaRPr lang="en-US" b="0" i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336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Setting up a Tunnel with Go6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Go6?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b="1" dirty="0" smtClean="0"/>
              <a:t>Easy to setup client for many </a:t>
            </a:r>
            <a:r>
              <a:rPr lang="en-US" b="1" dirty="0" err="1" smtClean="0"/>
              <a:t>Oses</a:t>
            </a:r>
            <a:endParaRPr lang="en-US" b="1" dirty="0" smtClean="0"/>
          </a:p>
          <a:p>
            <a:pPr>
              <a:spcAft>
                <a:spcPts val="1800"/>
              </a:spcAft>
            </a:pPr>
            <a:r>
              <a:rPr lang="en-US" b="1" dirty="0" smtClean="0"/>
              <a:t>Supports clients behind NATs</a:t>
            </a:r>
          </a:p>
          <a:p>
            <a:pPr>
              <a:spcAft>
                <a:spcPts val="1800"/>
              </a:spcAft>
            </a:pPr>
            <a:r>
              <a:rPr lang="en-US" b="1" dirty="0" smtClean="0"/>
              <a:t>Provides /48 networks</a:t>
            </a:r>
          </a:p>
          <a:p>
            <a:pPr>
              <a:spcAft>
                <a:spcPts val="1800"/>
              </a:spcAft>
            </a:pPr>
            <a:r>
              <a:rPr lang="en-US" b="1" dirty="0" smtClean="0"/>
              <a:t>Support forum</a:t>
            </a:r>
          </a:p>
          <a:p>
            <a:pPr>
              <a:spcAft>
                <a:spcPts val="1800"/>
              </a:spcAft>
            </a:pP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Easy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b="1" dirty="0" smtClean="0"/>
              <a:t>Create Account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b="1" dirty="0" smtClean="0"/>
              <a:t>Download and Install Software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b="1" dirty="0" smtClean="0"/>
              <a:t>Run Software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04215" y="2667000"/>
            <a:ext cx="6658573" cy="36129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Documents and Settings\ryanczak\My Documents\go6-frontp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85930"/>
            <a:ext cx="6324600" cy="499263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81130"/>
          </a:xfrm>
        </p:spPr>
        <p:txBody>
          <a:bodyPr/>
          <a:lstStyle/>
          <a:p>
            <a:r>
              <a:rPr lang="en-US" dirty="0" smtClean="0"/>
              <a:t>Create an Account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6858000" y="2362200"/>
            <a:ext cx="533400" cy="495300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04215" y="2743200"/>
            <a:ext cx="6658573" cy="35367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020763"/>
          </a:xfrm>
        </p:spPr>
        <p:txBody>
          <a:bodyPr/>
          <a:lstStyle/>
          <a:p>
            <a:r>
              <a:rPr lang="en-US" dirty="0" smtClean="0"/>
              <a:t>Create an Account</a:t>
            </a:r>
            <a:endParaRPr lang="en-US" dirty="0"/>
          </a:p>
        </p:txBody>
      </p:sp>
      <p:pic>
        <p:nvPicPr>
          <p:cNvPr id="2050" name="Picture 2" descr="C:\Documents and Settings\ryanczak\My Documents\go6-registrationp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493837"/>
            <a:ext cx="5357812" cy="45286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1493836"/>
            <a:ext cx="312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000" b="1" dirty="0" smtClean="0">
                <a:latin typeface="Century Gothic"/>
                <a:cs typeface="Century Gothic"/>
              </a:rPr>
              <a:t> Enter Your Information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smtClean="0">
                <a:latin typeface="Century Gothic"/>
                <a:cs typeface="Century Gothic"/>
              </a:rPr>
              <a:t> Required Fields: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Century Gothic"/>
                <a:cs typeface="Century Gothic"/>
              </a:rPr>
              <a:t>   - Name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Century Gothic"/>
                <a:cs typeface="Century Gothic"/>
              </a:rPr>
              <a:t>   - Username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Century Gothic"/>
                <a:cs typeface="Century Gothic"/>
              </a:rPr>
              <a:t>   - E-mail</a:t>
            </a:r>
          </a:p>
          <a:p>
            <a:pPr>
              <a:spcAft>
                <a:spcPts val="1800"/>
              </a:spcAft>
            </a:pPr>
            <a:r>
              <a:rPr lang="en-US" sz="2000" dirty="0" smtClean="0">
                <a:latin typeface="Century Gothic"/>
                <a:cs typeface="Century Gothic"/>
              </a:rPr>
              <a:t>   - Password</a:t>
            </a:r>
          </a:p>
          <a:p>
            <a:pPr>
              <a:spcAft>
                <a:spcPts val="1800"/>
              </a:spcAft>
            </a:pPr>
            <a:r>
              <a:rPr lang="en-US" sz="2000" b="1" dirty="0" smtClean="0">
                <a:latin typeface="Century Gothic"/>
                <a:cs typeface="Century Gothic"/>
              </a:rPr>
              <a:t>You are automatically signed in once you submit the form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2009</TotalTime>
  <Words>344</Words>
  <Application>Microsoft Macintosh PowerPoint</Application>
  <PresentationFormat>On-screen Show (4:3)</PresentationFormat>
  <Paragraphs>97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IPv6  Tunnel Brokers</vt:lpstr>
      <vt:lpstr>What is an IPv6 Tunnel?</vt:lpstr>
      <vt:lpstr>What is a Tunnel Broker?</vt:lpstr>
      <vt:lpstr>List of  Tunnel Brokers</vt:lpstr>
      <vt:lpstr>Setting up a Tunnel with Go6</vt:lpstr>
      <vt:lpstr>Why Go6?</vt:lpstr>
      <vt:lpstr>3 Easy Steps</vt:lpstr>
      <vt:lpstr>Create an Account</vt:lpstr>
      <vt:lpstr>Create an Account</vt:lpstr>
      <vt:lpstr>Download Go6 Client</vt:lpstr>
      <vt:lpstr>Install Go6 Client</vt:lpstr>
      <vt:lpstr>Run the Go6 Client </vt:lpstr>
      <vt:lpstr>Run the Go6 Client </vt:lpstr>
      <vt:lpstr>Run the Go6 Client </vt:lpstr>
      <vt:lpstr>Troubleshooting</vt:lpstr>
      <vt:lpstr>Troubleshooting</vt:lpstr>
      <vt:lpstr>Now What?</vt:lpstr>
      <vt:lpstr>Thank You!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Lawson Parker</dc:creator>
  <cp:lastModifiedBy>sgordon</cp:lastModifiedBy>
  <cp:revision>87</cp:revision>
  <dcterms:created xsi:type="dcterms:W3CDTF">2009-04-26T15:48:44Z</dcterms:created>
  <dcterms:modified xsi:type="dcterms:W3CDTF">2009-04-26T18:28:15Z</dcterms:modified>
</cp:coreProperties>
</file>