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K1vI7NKcJyRr07edR12aqQ" hashData="ojHCnOvzDBhlznKx82em6hggyTg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824"/>
    <a:srgbClr val="CAC18C"/>
    <a:srgbClr val="8F6435"/>
    <a:srgbClr val="5D2D27"/>
    <a:srgbClr val="992472"/>
    <a:srgbClr val="9E397E"/>
    <a:srgbClr val="C1BE24"/>
    <a:srgbClr val="009ECD"/>
    <a:srgbClr val="ABAB2A"/>
    <a:srgbClr val="002A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BD4288E-5082-AE43-BD5A-D6E91359030E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346768C-3158-8448-9B4B-42867BBE3D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C254B97-E9C8-4240-BAF4-7C49CEF8B53B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EF6E2F-B3EE-6D43-9DA0-7E4C19EB1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-As moving services</a:t>
            </a:r>
            <a:r>
              <a:rPr lang="en-US" baseline="0" dirty="0" smtClean="0"/>
              <a:t> online, also taking the opportunity to look at our business processes. </a:t>
            </a:r>
          </a:p>
          <a:p>
            <a:pPr defTabSz="483306">
              <a:defRPr/>
            </a:pPr>
            <a:r>
              <a:rPr lang="en-US" sz="1300" dirty="0" smtClean="0"/>
              <a:t>-Processes built over 10 years, with different components added at different times without looking at big picture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-Who does what, and when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US" baseline="0" dirty="0" smtClean="0"/>
              <a:t>- Deming – Leader in quality movement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US" baseline="0" dirty="0" smtClean="0"/>
              <a:t>-During the last 8 weeks, mapping out our current processes across the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Show actors, tasks, handoffs and interactions with other 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483306">
              <a:defRPr/>
            </a:pPr>
            <a:r>
              <a:rPr lang="en-US" sz="2500" dirty="0" smtClean="0"/>
              <a:t>- Lots of interconnections between systems and processes; can’t do everything at once, phased approach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US" baseline="0" dirty="0" smtClean="0"/>
              <a:t>-One process: 137 steps, with 16 go-backs to the customer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US" baseline="0" dirty="0" smtClean="0"/>
              <a:t>-</a:t>
            </a:r>
            <a:r>
              <a:rPr lang="en-US" sz="1300" dirty="0" smtClean="0"/>
              <a:t>(rekeying info, reconciling)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483306">
              <a:defRPr/>
            </a:pPr>
            <a:r>
              <a:rPr lang="en-US" baseline="0" dirty="0" smtClean="0"/>
              <a:t>--</a:t>
            </a:r>
            <a:r>
              <a:rPr lang="en-US" sz="2500" dirty="0" smtClean="0"/>
              <a:t>Collection of interrelated tasks that takes one or more kinds of input and creates an output that is of value to the business and achieves a specific result for the customer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400" y="1371600"/>
            <a:ext cx="4800600" cy="1470025"/>
          </a:xfrm>
        </p:spPr>
        <p:txBody>
          <a:bodyPr>
            <a:noAutofit/>
          </a:bodyPr>
          <a:lstStyle>
            <a:lvl1pPr>
              <a:defRPr sz="6000" b="1" i="0">
                <a:solidFill>
                  <a:srgbClr val="6B2824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3048000"/>
            <a:ext cx="4800600" cy="762000"/>
          </a:xfrm>
        </p:spPr>
        <p:txBody>
          <a:bodyPr/>
          <a:lstStyle>
            <a:lvl1pPr algn="ctr">
              <a:buNone/>
              <a:defRPr sz="2800" b="1">
                <a:solidFill>
                  <a:srgbClr val="8F6435"/>
                </a:solidFill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pic>
        <p:nvPicPr>
          <p:cNvPr id="10" name="Picture 9" descr="san_antonio_final_alam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1219200"/>
            <a:ext cx="3390559" cy="4419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172201"/>
            <a:ext cx="9144000" cy="685800"/>
          </a:xfrm>
          <a:prstGeom prst="rect">
            <a:avLst/>
          </a:prstGeom>
          <a:solidFill>
            <a:srgbClr val="CAC1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CAC1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lamo_outline.wmf"/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</p:spPr>
        <p:txBody>
          <a:bodyPr/>
          <a:lstStyle>
            <a:lvl1pPr algn="l">
              <a:defRPr b="1" i="0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 descr="arin_logo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3" name="Picture 12" descr="arinxxiii_s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lamo_outline.wmf"/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4038600" cy="42973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7"/>
            <a:ext cx="4038600" cy="4297363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7" name="Picture 16" descr="arin_logo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8" name="Picture 17" descr="arinxxiii_s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lamo_outline.wmf"/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767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7437"/>
            <a:ext cx="4040188" cy="3662363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767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7437"/>
            <a:ext cx="4041775" cy="3662363"/>
          </a:xfrm>
        </p:spPr>
        <p:txBody>
          <a:bodyPr/>
          <a:lstStyle>
            <a:lvl1pPr>
              <a:defRPr sz="24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600">
                <a:latin typeface="Century Gothic"/>
                <a:cs typeface="Century Gothic"/>
              </a:defRPr>
            </a:lvl4pPr>
            <a:lvl5pPr>
              <a:defRPr sz="16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5" name="Picture 14" descr="arin_logo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6" name="Picture 15" descr="arinxxiii_s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 algn="l">
              <a:defRPr b="1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1" name="Picture 10" descr="arin_logowhite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2" name="Picture 11" descr="arinxxiii_sa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  <p:pic>
        <p:nvPicPr>
          <p:cNvPr id="13" name="Picture 12" descr="alamo_outline.wmf"/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0" name="Picture 9" descr="arin_logowhite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1" name="Picture 10" descr="arinxxiii_sa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  <p:pic>
        <p:nvPicPr>
          <p:cNvPr id="12" name="Picture 11" descr="alamo_outline.wmf"/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lamo_outline.wmf"/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2895600" y="3090850"/>
            <a:ext cx="6139357" cy="3081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91440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5D2D27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1000"/>
            <a:ext cx="5111750" cy="5638800"/>
          </a:xfrm>
        </p:spPr>
        <p:txBody>
          <a:bodyPr/>
          <a:lstStyle>
            <a:lvl1pPr>
              <a:defRPr sz="3200">
                <a:latin typeface="Century Gothic"/>
                <a:cs typeface="Century Gothic"/>
              </a:defRPr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7244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360573"/>
            <a:ext cx="9144000" cy="497427"/>
          </a:xfrm>
          <a:prstGeom prst="rect">
            <a:avLst/>
          </a:prstGeom>
          <a:solidFill>
            <a:srgbClr val="5D2D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D2D27"/>
              </a:solidFill>
            </a:endParaRPr>
          </a:p>
        </p:txBody>
      </p:sp>
      <p:pic>
        <p:nvPicPr>
          <p:cNvPr id="13" name="Picture 12" descr="arin_logo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8838" y="6438702"/>
            <a:ext cx="1428162" cy="339525"/>
          </a:xfrm>
          <a:prstGeom prst="rect">
            <a:avLst/>
          </a:prstGeom>
        </p:spPr>
      </p:pic>
      <p:pic>
        <p:nvPicPr>
          <p:cNvPr id="14" name="Picture 13" descr="arinxxiii_s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1" y="6438702"/>
            <a:ext cx="2514599" cy="3395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0A99-9DDF-4541-8125-0F6E01EFE37F}" type="datetimeFigureOut">
              <a:rPr lang="en-US" smtClean="0"/>
              <a:pPr/>
              <a:t>4/27/2009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9786-72E9-424B-818C-A5E712BEA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33800" y="1295400"/>
            <a:ext cx="5486400" cy="2590800"/>
          </a:xfrm>
        </p:spPr>
        <p:txBody>
          <a:bodyPr/>
          <a:lstStyle/>
          <a:p>
            <a:r>
              <a:rPr lang="en-US" sz="4800" dirty="0" smtClean="0">
                <a:latin typeface="Century Gothic"/>
                <a:cs typeface="Century Gothic"/>
              </a:rPr>
              <a:t>Business Process Reengineering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2400" y="3657600"/>
            <a:ext cx="4800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Erika Goedrich</a:t>
            </a:r>
          </a:p>
          <a:p>
            <a:r>
              <a:rPr lang="en-US" dirty="0" smtClean="0"/>
              <a:t>Requirements Analyst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20763"/>
          </a:xfrm>
        </p:spPr>
        <p:txBody>
          <a:bodyPr/>
          <a:lstStyle/>
          <a:p>
            <a:r>
              <a:rPr lang="en-US" dirty="0" smtClean="0"/>
              <a:t>As-Is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Where are the bottlenecks?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Sequential steps instead of parallel?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Exceptions holding up norm?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Policies and rules?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20763"/>
          </a:xfrm>
        </p:spPr>
        <p:txBody>
          <a:bodyPr/>
          <a:lstStyle/>
          <a:p>
            <a:r>
              <a:rPr lang="en-US" dirty="0" smtClean="0"/>
              <a:t>As-Is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 smtClean="0"/>
              <a:t>Nonvalue</a:t>
            </a:r>
            <a:r>
              <a:rPr lang="en-US" dirty="0" smtClean="0"/>
              <a:t>-added steps?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Duplication? Redundancy?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Manual activities that could be automated?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Lack of shared data?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Data structures that have inconsistent formats, structures, or semantics?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20763"/>
          </a:xfrm>
        </p:spPr>
        <p:txBody>
          <a:bodyPr/>
          <a:lstStyle/>
          <a:p>
            <a:r>
              <a:rPr lang="en-US" dirty="0" smtClean="0"/>
              <a:t>Goals – To-Be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How do we organize our activities so that we can minimize inputs, maximize outputs, and maximize value?</a:t>
            </a:r>
          </a:p>
          <a:p>
            <a:r>
              <a:rPr lang="en-US" b="1" dirty="0" smtClean="0"/>
              <a:t>Increase</a:t>
            </a:r>
          </a:p>
          <a:p>
            <a:pPr lvl="1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Agility</a:t>
            </a:r>
          </a:p>
          <a:p>
            <a:pPr lvl="1"/>
            <a:r>
              <a:rPr lang="en-US" dirty="0" smtClean="0"/>
              <a:t>Process compliance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20763"/>
          </a:xfrm>
        </p:spPr>
        <p:txBody>
          <a:bodyPr/>
          <a:lstStyle/>
          <a:p>
            <a:r>
              <a:rPr lang="en-US" dirty="0" smtClean="0"/>
              <a:t>Goals – To-Be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Improve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Cooperation</a:t>
            </a:r>
          </a:p>
          <a:p>
            <a:pPr lvl="1"/>
            <a:r>
              <a:rPr lang="en-US" dirty="0" smtClean="0"/>
              <a:t>Handoffs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Customer service</a:t>
            </a:r>
          </a:p>
          <a:p>
            <a:r>
              <a:rPr lang="en-US" b="1" dirty="0" smtClean="0"/>
              <a:t>Provide visibility into process pipeline</a:t>
            </a:r>
          </a:p>
          <a:p>
            <a:pPr lvl="1"/>
            <a:r>
              <a:rPr lang="en-US" dirty="0" smtClean="0"/>
              <a:t>Operational forecasting</a:t>
            </a:r>
          </a:p>
          <a:p>
            <a:pPr lvl="1"/>
            <a:r>
              <a:rPr lang="en-US" dirty="0" smtClean="0"/>
              <a:t>Measurable results</a:t>
            </a:r>
          </a:p>
          <a:p>
            <a:pPr lvl="1"/>
            <a:r>
              <a:rPr lang="en-US" dirty="0" smtClean="0"/>
              <a:t>Allow for continuous improvement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000" dirty="0" smtClean="0"/>
              <a:t>Questions?</a:t>
            </a:r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20763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r>
              <a:rPr lang="en-US" b="1" dirty="0" smtClean="0"/>
              <a:t>Business Process</a:t>
            </a:r>
          </a:p>
          <a:p>
            <a:pPr lvl="1"/>
            <a:r>
              <a:rPr lang="en-US" dirty="0" smtClean="0"/>
              <a:t>Collection of interrelated tasks that takes one or more kinds of input and creates an output that is of value to the business and achieves a specific result for the customer </a:t>
            </a:r>
          </a:p>
          <a:p>
            <a:r>
              <a:rPr lang="en-US" b="1" dirty="0" smtClean="0"/>
              <a:t>Workflow</a:t>
            </a:r>
          </a:p>
          <a:p>
            <a:pPr lvl="1"/>
            <a:r>
              <a:rPr lang="en-US" dirty="0" smtClean="0"/>
              <a:t>The flow of information and control in a business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20763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458200" cy="4343400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None/>
            </a:pPr>
            <a:r>
              <a:rPr lang="en-US" sz="3200" b="1" dirty="0" smtClean="0"/>
              <a:t>   “If you can’t describe what you are doing as a process, you don’t know what you’re doing.” </a:t>
            </a:r>
          </a:p>
          <a:p>
            <a:pPr marL="342900" lvl="1" indent="-342900">
              <a:spcAft>
                <a:spcPts val="600"/>
              </a:spcAft>
              <a:buNone/>
            </a:pPr>
            <a:r>
              <a:rPr lang="en-US" sz="3200" dirty="0" smtClean="0"/>
              <a:t>    – Dr. W. Edwards Deming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Flow Charts</a:t>
            </a:r>
            <a:endParaRPr lang="en-US" dirty="0"/>
          </a:p>
        </p:txBody>
      </p:sp>
      <p:pic>
        <p:nvPicPr>
          <p:cNvPr id="4" name="Picture 3" descr="flow_charts.png"/>
          <p:cNvPicPr>
            <a:picLocks noChangeAspect="1"/>
          </p:cNvPicPr>
          <p:nvPr/>
        </p:nvPicPr>
        <p:blipFill>
          <a:blip r:embed="rId2"/>
          <a:srcRect l="2122" t="2941" r="1308" b="2941"/>
          <a:stretch>
            <a:fillRect/>
          </a:stretch>
        </p:blipFill>
        <p:spPr>
          <a:xfrm>
            <a:off x="1143000" y="1295400"/>
            <a:ext cx="6934200" cy="4876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352800" y="3490167"/>
            <a:ext cx="2362200" cy="16914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24200" y="3490168"/>
            <a:ext cx="2819400" cy="2529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91400" y="3733800"/>
            <a:ext cx="17526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9400" y="3733800"/>
            <a:ext cx="63246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Flow Charts</a:t>
            </a:r>
            <a:endParaRPr lang="en-US" dirty="0"/>
          </a:p>
        </p:txBody>
      </p:sp>
      <p:pic>
        <p:nvPicPr>
          <p:cNvPr id="4" name="Picture 3" descr="P1010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2743200"/>
            <a:ext cx="4368800" cy="3276600"/>
          </a:xfrm>
          <a:prstGeom prst="rect">
            <a:avLst/>
          </a:prstGeom>
        </p:spPr>
      </p:pic>
      <p:pic>
        <p:nvPicPr>
          <p:cNvPr id="5" name="Picture 4" descr="P1010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4097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34200" y="3733800"/>
            <a:ext cx="22098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868363"/>
          </a:xfrm>
        </p:spPr>
        <p:txBody>
          <a:bodyPr/>
          <a:lstStyle/>
          <a:p>
            <a:r>
              <a:rPr lang="en-US" dirty="0" err="1" smtClean="0"/>
              <a:t>Swimlanes</a:t>
            </a:r>
            <a:endParaRPr lang="en-US" dirty="0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8153400" cy="50652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20763"/>
          </a:xfrm>
        </p:spPr>
        <p:txBody>
          <a:bodyPr/>
          <a:lstStyle/>
          <a:p>
            <a:r>
              <a:rPr lang="en-US" dirty="0" smtClean="0"/>
              <a:t>As-Is Process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23</a:t>
            </a:r>
            <a:r>
              <a:rPr lang="en-US" dirty="0" smtClean="0"/>
              <a:t> Completed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6</a:t>
            </a:r>
            <a:r>
              <a:rPr lang="en-US" dirty="0" smtClean="0"/>
              <a:t> In Progress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20763"/>
          </a:xfrm>
        </p:spPr>
        <p:txBody>
          <a:bodyPr/>
          <a:lstStyle/>
          <a:p>
            <a:r>
              <a:rPr lang="en-US" dirty="0" smtClean="0"/>
              <a:t>As-Is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Identify good elements to keep and bad elements to eliminate, improve, or replace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Maintain interfaces to other systems and dependencies to other processes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20763"/>
          </a:xfrm>
        </p:spPr>
        <p:txBody>
          <a:bodyPr/>
          <a:lstStyle/>
          <a:p>
            <a:r>
              <a:rPr lang="en-US" dirty="0" smtClean="0"/>
              <a:t>As-Is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Too many actors?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Most appropriate actor?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Too many handoffs? Too much back-and forth?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Do handoffs introduce error, expense or delay?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416</Words>
  <Application>Microsoft Macintosh PowerPoint</Application>
  <PresentationFormat>On-screen Show (4:3)</PresentationFormat>
  <Paragraphs>74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Business Process Reengineering</vt:lpstr>
      <vt:lpstr>Definitions</vt:lpstr>
      <vt:lpstr>Definitions</vt:lpstr>
      <vt:lpstr>Flow Charts</vt:lpstr>
      <vt:lpstr>Flow Charts</vt:lpstr>
      <vt:lpstr>Swimlanes</vt:lpstr>
      <vt:lpstr>As-Is Process Progress Report</vt:lpstr>
      <vt:lpstr>As-Is Assessment</vt:lpstr>
      <vt:lpstr>As-Is Assessment</vt:lpstr>
      <vt:lpstr>As-Is Assessment</vt:lpstr>
      <vt:lpstr>As-Is Assessment</vt:lpstr>
      <vt:lpstr>Goals – To-Be Process</vt:lpstr>
      <vt:lpstr>Goals – To-Be Process</vt:lpstr>
      <vt:lpstr>Questions?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sgordon</cp:lastModifiedBy>
  <cp:revision>39</cp:revision>
  <dcterms:created xsi:type="dcterms:W3CDTF">2009-04-20T18:33:38Z</dcterms:created>
  <dcterms:modified xsi:type="dcterms:W3CDTF">2009-04-27T17:13:45Z</dcterms:modified>
</cp:coreProperties>
</file>