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  <p:sldId id="301" r:id="rId3"/>
    <p:sldId id="303" r:id="rId4"/>
    <p:sldId id="302" r:id="rId5"/>
    <p:sldId id="304" r:id="rId6"/>
    <p:sldId id="306" r:id="rId7"/>
    <p:sldId id="305" r:id="rId8"/>
    <p:sldId id="307" r:id="rId9"/>
    <p:sldId id="308" r:id="rId10"/>
    <p:sldId id="312" r:id="rId11"/>
    <p:sldId id="289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modifyVerifier cryptProviderType="rsaFull" cryptAlgorithmClass="hash" cryptAlgorithmType="typeAny" cryptAlgorithmSid="4" spinCount="50000" saltData="T+BQ/vwPg87O1iPFRKf2dg" hashData="qi0ydrlweopxhfesEDkEWRtQifk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D2E8"/>
    <a:srgbClr val="5D8BA4"/>
    <a:srgbClr val="5F5F5F"/>
    <a:srgbClr val="777777"/>
    <a:srgbClr val="B2B2B2"/>
    <a:srgbClr val="0098C3"/>
    <a:srgbClr val="17AC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57ED3-9BED-44E9-BEC2-4B8CABF91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E3D80-60C4-48AF-A51C-A686BF9E0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ACF7B-236A-41BF-90FE-8C611F18B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8473B-4C1A-4803-BF77-15353962E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74EA3-656F-4004-B3B2-0696750E3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572FA-71F6-461B-80C9-4DE1B76E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82E3B-4D97-4767-9BC8-7588A407A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58103-C212-4B8B-ADA6-BB7CCDC7A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AF563-72B8-405A-BAB2-90E6E29FF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48F58-BBAC-4D9A-B6CC-5F704BFBC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C2909-FD7D-4A08-AF37-03B3095D0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914CFDA6-2DE2-43DE-9E26-AEC19F991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900" b="1">
                <a:latin typeface="Century Gothic" pitchFamily="34" charset="0"/>
              </a:rPr>
              <a:t>REGISTRATION SERVICES DEPARTMENT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676400" y="2971800"/>
            <a:ext cx="5791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200">
                <a:latin typeface="Century Gothic" pitchFamily="34" charset="0"/>
              </a:rPr>
              <a:t>Leslie Nobile, Director</a:t>
            </a:r>
          </a:p>
        </p:txBody>
      </p:sp>
      <p:pic>
        <p:nvPicPr>
          <p:cNvPr id="2052" name="Picture 4" descr="denver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572000"/>
            <a:ext cx="4191000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914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>
                <a:latin typeface="Century Gothic" pitchFamily="34" charset="0"/>
              </a:rPr>
              <a:t>Staff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14600" y="304800"/>
            <a:ext cx="6400800" cy="6400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304800" y="1905000"/>
            <a:ext cx="15446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 b="1">
                <a:latin typeface="Century Gothic" pitchFamily="34" charset="0"/>
              </a:rPr>
              <a:t>Statistics</a:t>
            </a:r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304800" y="1157288"/>
            <a:ext cx="24384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600">
                <a:latin typeface="Century Gothic" pitchFamily="34" charset="0"/>
              </a:rPr>
              <a:t>What’s New</a:t>
            </a:r>
          </a:p>
        </p:txBody>
      </p:sp>
      <p:pic>
        <p:nvPicPr>
          <p:cNvPr id="11270" name="Picture 10" descr="arin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18225"/>
            <a:ext cx="22860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00400" y="381000"/>
            <a:ext cx="38100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200" b="1">
                <a:latin typeface="Century Gothic" pitchFamily="34" charset="0"/>
              </a:rPr>
              <a:t>IPv4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00400" y="381000"/>
            <a:ext cx="38100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200" b="1">
                <a:latin typeface="Century Gothic" pitchFamily="34" charset="0"/>
              </a:rPr>
              <a:t>IPv6</a:t>
            </a:r>
          </a:p>
        </p:txBody>
      </p:sp>
      <p:pic>
        <p:nvPicPr>
          <p:cNvPr id="14" name="Picture 13" descr="RSD_presentation1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600200"/>
            <a:ext cx="472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RSD_presentation2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4700" y="1905000"/>
            <a:ext cx="47625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2133600"/>
            <a:ext cx="91440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0">
                <a:latin typeface="Century Gothic" pitchFamily="34" charset="0"/>
              </a:rPr>
              <a:t>thank you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914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 b="1">
                <a:latin typeface="Century Gothic" pitchFamily="34" charset="0"/>
              </a:rPr>
              <a:t>Staff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14600" y="304800"/>
            <a:ext cx="6400800" cy="6400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304800" y="1905000"/>
            <a:ext cx="1525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>
                <a:latin typeface="Century Gothic" pitchFamily="34" charset="0"/>
              </a:rPr>
              <a:t>Statistics</a:t>
            </a: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304800" y="1157288"/>
            <a:ext cx="24384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600">
                <a:latin typeface="Century Gothic" pitchFamily="34" charset="0"/>
              </a:rPr>
              <a:t>What’s New</a:t>
            </a:r>
          </a:p>
        </p:txBody>
      </p:sp>
      <p:pic>
        <p:nvPicPr>
          <p:cNvPr id="3078" name="Picture 10" descr="arin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18225"/>
            <a:ext cx="22860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Staff B &amp; W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752600"/>
            <a:ext cx="6284913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914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>
                <a:latin typeface="Century Gothic" pitchFamily="34" charset="0"/>
              </a:rPr>
              <a:t>Staff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14600" y="304800"/>
            <a:ext cx="6400800" cy="6400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304800" y="1905000"/>
            <a:ext cx="1525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>
                <a:latin typeface="Century Gothic" pitchFamily="34" charset="0"/>
              </a:rPr>
              <a:t>Statistics</a:t>
            </a:r>
          </a:p>
        </p:txBody>
      </p:sp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304800" y="1157288"/>
            <a:ext cx="24384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600" b="1">
                <a:latin typeface="Century Gothic" pitchFamily="34" charset="0"/>
              </a:rPr>
              <a:t>What’s New</a:t>
            </a:r>
          </a:p>
        </p:txBody>
      </p:sp>
      <p:pic>
        <p:nvPicPr>
          <p:cNvPr id="4102" name="Picture 10" descr="arin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18225"/>
            <a:ext cx="22860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71800" y="1184275"/>
            <a:ext cx="54102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0" b="1">
                <a:solidFill>
                  <a:srgbClr val="0098C3"/>
                </a:solidFill>
                <a:latin typeface="Century Gothic" pitchFamily="34" charset="0"/>
              </a:rPr>
              <a:t>173 /8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71800" y="3657600"/>
            <a:ext cx="54102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0" b="1">
                <a:solidFill>
                  <a:srgbClr val="0098C3"/>
                </a:solidFill>
                <a:latin typeface="Century Gothic" pitchFamily="34" charset="0"/>
              </a:rPr>
              <a:t>174 /8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14600" y="773113"/>
            <a:ext cx="6400800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0" b="1">
                <a:solidFill>
                  <a:srgbClr val="0098C3"/>
                </a:solidFill>
                <a:latin typeface="Century Gothic" pitchFamily="34" charset="0"/>
              </a:rPr>
              <a:t>AS </a:t>
            </a:r>
          </a:p>
          <a:p>
            <a:pPr algn="ctr"/>
            <a:r>
              <a:rPr lang="en-US" sz="11000" b="1">
                <a:solidFill>
                  <a:srgbClr val="0098C3"/>
                </a:solidFill>
                <a:latin typeface="Century Gothic" pitchFamily="34" charset="0"/>
              </a:rPr>
              <a:t>46080-</a:t>
            </a:r>
          </a:p>
          <a:p>
            <a:pPr algn="ctr"/>
            <a:r>
              <a:rPr lang="en-US" sz="11000" b="1">
                <a:solidFill>
                  <a:srgbClr val="0098C3"/>
                </a:solidFill>
                <a:latin typeface="Century Gothic" pitchFamily="34" charset="0"/>
              </a:rPr>
              <a:t>47103</a:t>
            </a:r>
          </a:p>
        </p:txBody>
      </p:sp>
      <p:pic>
        <p:nvPicPr>
          <p:cNvPr id="11" name="Picture 10" descr="legacy_rsa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685800"/>
            <a:ext cx="425450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spam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1242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recycle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457200"/>
            <a:ext cx="35718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community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1981200"/>
            <a:ext cx="642620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914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>
                <a:latin typeface="Century Gothic" pitchFamily="34" charset="0"/>
              </a:rPr>
              <a:t>Staff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14600" y="304800"/>
            <a:ext cx="6400800" cy="6400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304800" y="1905000"/>
            <a:ext cx="15446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 b="1">
                <a:latin typeface="Century Gothic" pitchFamily="34" charset="0"/>
              </a:rPr>
              <a:t>Statistics</a:t>
            </a:r>
          </a:p>
        </p:txBody>
      </p: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304800" y="1157288"/>
            <a:ext cx="24384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600">
                <a:latin typeface="Century Gothic" pitchFamily="34" charset="0"/>
              </a:rPr>
              <a:t>What’s New</a:t>
            </a:r>
          </a:p>
        </p:txBody>
      </p:sp>
      <p:pic>
        <p:nvPicPr>
          <p:cNvPr id="5126" name="Picture 10" descr="arin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18225"/>
            <a:ext cx="22860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Group 33"/>
          <p:cNvGraphicFramePr>
            <a:graphicFrameLocks noGrp="1"/>
          </p:cNvGraphicFramePr>
          <p:nvPr/>
        </p:nvGraphicFramePr>
        <p:xfrm>
          <a:off x="2667000" y="2133600"/>
          <a:ext cx="6019800" cy="4332226"/>
        </p:xfrm>
        <a:graphic>
          <a:graphicData uri="http://schemas.openxmlformats.org/drawingml/2006/table">
            <a:tbl>
              <a:tblPr/>
              <a:tblGrid>
                <a:gridCol w="2667000"/>
                <a:gridCol w="1752600"/>
                <a:gridCol w="1600200"/>
              </a:tblGrid>
              <a:tr h="1349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entury Gothic" pitchFamily="-109" charset="0"/>
                        <a:ea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8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8C3"/>
                          </a:solidFill>
                          <a:effectLst/>
                          <a:latin typeface="Century Gothic" pitchFamily="-109" charset="0"/>
                          <a:ea typeface="Arial" charset="0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8C3"/>
                          </a:solidFill>
                          <a:effectLst/>
                          <a:latin typeface="Century Gothic" pitchFamily="-109" charset="0"/>
                          <a:ea typeface="Arial" charset="0"/>
                        </a:rPr>
                        <a:t>Monthly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8C3"/>
                          </a:solidFill>
                          <a:effectLst/>
                          <a:latin typeface="Century Gothic" pitchFamily="-109" charset="0"/>
                          <a:ea typeface="Arial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8C3"/>
                          </a:solidFill>
                          <a:effectLst/>
                          <a:latin typeface="Century Gothic" pitchFamily="-109" charset="0"/>
                          <a:ea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9" charset="0"/>
                          <a:ea typeface="Arial" charset="0"/>
                        </a:rPr>
                        <a:t>Templates Processed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9" charset="0"/>
                          <a:ea typeface="Arial" charset="0"/>
                        </a:rPr>
                        <a:t>51,689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9" charset="0"/>
                          <a:ea typeface="Arial" charset="0"/>
                        </a:rPr>
                        <a:t>620,267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9" charset="0"/>
                          <a:ea typeface="Arial" charset="0"/>
                        </a:rPr>
                        <a:t>Non-template e-mail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9" charset="0"/>
                          <a:ea typeface="Arial" charset="0"/>
                        </a:rPr>
                        <a:t>1,015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9" charset="0"/>
                          <a:ea typeface="Arial" charset="0"/>
                        </a:rPr>
                        <a:t>12,174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9" charset="0"/>
                          <a:ea typeface="Arial" charset="0"/>
                        </a:rPr>
                        <a:t>Phone Calls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9" charset="0"/>
                          <a:ea typeface="Arial" charset="0"/>
                        </a:rPr>
                        <a:t>1,149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9" charset="0"/>
                          <a:ea typeface="Arial" charset="0"/>
                        </a:rPr>
                        <a:t>13,792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1" name="TextBox 8"/>
          <p:cNvSpPr txBox="1">
            <a:spLocks noChangeArrowheads="1"/>
          </p:cNvSpPr>
          <p:nvPr/>
        </p:nvSpPr>
        <p:spPr bwMode="auto">
          <a:xfrm>
            <a:off x="2743200" y="533400"/>
            <a:ext cx="59436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ct val="10000"/>
              </a:spcAft>
              <a:buClr>
                <a:srgbClr val="FFCC00"/>
              </a:buClr>
              <a:buSzPct val="75000"/>
            </a:pPr>
            <a:r>
              <a:rPr lang="en-US" sz="4300">
                <a:latin typeface="Century Gothic" pitchFamily="34" charset="0"/>
                <a:cs typeface="Arial" charset="0"/>
              </a:rPr>
              <a:t>Registration Services Help Desk 2007</a:t>
            </a:r>
          </a:p>
          <a:p>
            <a:endParaRPr lang="en-US" sz="4300">
              <a:latin typeface="Century Gothic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914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>
                <a:latin typeface="Century Gothic" pitchFamily="34" charset="0"/>
              </a:rPr>
              <a:t>Staff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14600" y="304800"/>
            <a:ext cx="6400800" cy="6400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304800" y="1905000"/>
            <a:ext cx="15446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 b="1">
                <a:latin typeface="Century Gothic" pitchFamily="34" charset="0"/>
              </a:rPr>
              <a:t>Statistics</a:t>
            </a:r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304800" y="1157288"/>
            <a:ext cx="24384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600">
                <a:latin typeface="Century Gothic" pitchFamily="34" charset="0"/>
              </a:rPr>
              <a:t>What’s New</a:t>
            </a:r>
          </a:p>
        </p:txBody>
      </p:sp>
      <p:pic>
        <p:nvPicPr>
          <p:cNvPr id="6150" name="Picture 10" descr="arin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18225"/>
            <a:ext cx="22860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2590800" y="1355725"/>
            <a:ext cx="2286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Aft>
                <a:spcPct val="10000"/>
              </a:spcAft>
              <a:buClr>
                <a:srgbClr val="FFCC00"/>
              </a:buClr>
              <a:buSzPct val="75000"/>
            </a:pPr>
            <a:r>
              <a:rPr lang="en-US" sz="3100">
                <a:latin typeface="Century Gothic" pitchFamily="34" charset="0"/>
                <a:cs typeface="Arial" charset="0"/>
              </a:rPr>
              <a:t>REQUESTS</a:t>
            </a:r>
          </a:p>
          <a:p>
            <a:endParaRPr lang="en-US" sz="3100">
              <a:latin typeface="Century Gothic" pitchFamily="34" charset="0"/>
            </a:endParaRPr>
          </a:p>
        </p:txBody>
      </p:sp>
      <p:pic>
        <p:nvPicPr>
          <p:cNvPr id="6152" name="Picture 9" descr="RSD_stack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284288"/>
            <a:ext cx="4800600" cy="542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Box 8"/>
          <p:cNvSpPr txBox="1">
            <a:spLocks noChangeArrowheads="1"/>
          </p:cNvSpPr>
          <p:nvPr/>
        </p:nvSpPr>
        <p:spPr bwMode="auto">
          <a:xfrm>
            <a:off x="2590800" y="4251325"/>
            <a:ext cx="3733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Aft>
                <a:spcPct val="10000"/>
              </a:spcAft>
              <a:buClr>
                <a:srgbClr val="FFCC00"/>
              </a:buClr>
              <a:buSzPct val="75000"/>
            </a:pPr>
            <a:r>
              <a:rPr lang="en-US" sz="3100">
                <a:latin typeface="Century Gothic" pitchFamily="34" charset="0"/>
                <a:cs typeface="Arial" charset="0"/>
              </a:rPr>
              <a:t>STATUS</a:t>
            </a:r>
          </a:p>
          <a:p>
            <a:endParaRPr lang="en-US" sz="3100">
              <a:latin typeface="Century Gothic" pitchFamily="34" charset="0"/>
            </a:endParaRPr>
          </a:p>
        </p:txBody>
      </p:sp>
      <p:sp>
        <p:nvSpPr>
          <p:cNvPr id="6154" name="TextBox 8"/>
          <p:cNvSpPr txBox="1">
            <a:spLocks noChangeArrowheads="1"/>
          </p:cNvSpPr>
          <p:nvPr/>
        </p:nvSpPr>
        <p:spPr bwMode="auto">
          <a:xfrm>
            <a:off x="2743200" y="304800"/>
            <a:ext cx="5867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ct val="10000"/>
              </a:spcAft>
              <a:buClr>
                <a:srgbClr val="FFCC00"/>
              </a:buClr>
              <a:buSzPct val="75000"/>
            </a:pPr>
            <a:r>
              <a:rPr lang="en-US" sz="4800" b="1">
                <a:latin typeface="Century Gothic" pitchFamily="34" charset="0"/>
                <a:cs typeface="Arial" charset="0"/>
              </a:rPr>
              <a:t>LEGACY RSA STATS</a:t>
            </a:r>
          </a:p>
          <a:p>
            <a:pPr algn="ctr"/>
            <a:endParaRPr lang="en-US" sz="4800" b="1">
              <a:latin typeface="Century Gothic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514600" y="4038600"/>
            <a:ext cx="64008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914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>
                <a:latin typeface="Century Gothic" pitchFamily="34" charset="0"/>
              </a:rPr>
              <a:t>Staff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14600" y="304800"/>
            <a:ext cx="6400800" cy="6400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304800" y="1905000"/>
            <a:ext cx="15446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 b="1">
                <a:latin typeface="Century Gothic" pitchFamily="34" charset="0"/>
              </a:rPr>
              <a:t>Statistics</a:t>
            </a:r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304800" y="1157288"/>
            <a:ext cx="24384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600">
                <a:latin typeface="Century Gothic" pitchFamily="34" charset="0"/>
              </a:rPr>
              <a:t>What’s New</a:t>
            </a:r>
          </a:p>
        </p:txBody>
      </p:sp>
      <p:pic>
        <p:nvPicPr>
          <p:cNvPr id="7174" name="Picture 10" descr="arin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18225"/>
            <a:ext cx="22860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2743200" y="533400"/>
            <a:ext cx="5943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ct val="10000"/>
              </a:spcAft>
              <a:buClr>
                <a:srgbClr val="FFCC00"/>
              </a:buClr>
              <a:buSzPct val="75000"/>
            </a:pPr>
            <a:r>
              <a:rPr lang="en-US" sz="5900">
                <a:latin typeface="Century Gothic" pitchFamily="34" charset="0"/>
                <a:cs typeface="Arial" charset="0"/>
              </a:rPr>
              <a:t>4-byte ASNs*</a:t>
            </a:r>
          </a:p>
          <a:p>
            <a:endParaRPr lang="en-US" sz="5900">
              <a:latin typeface="Century Gothic" pitchFamily="34" charset="0"/>
            </a:endParaRP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2514600" y="1828800"/>
            <a:ext cx="6477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b="1">
                <a:solidFill>
                  <a:srgbClr val="0098C3"/>
                </a:solidFill>
                <a:latin typeface="Century Gothic" pitchFamily="34" charset="0"/>
              </a:rPr>
              <a:t>126</a:t>
            </a:r>
            <a:r>
              <a:rPr lang="en-US" sz="3200">
                <a:latin typeface="Century Gothic" pitchFamily="34" charset="0"/>
              </a:rPr>
              <a:t> requests</a:t>
            </a:r>
          </a:p>
          <a:p>
            <a:pPr>
              <a:spcAft>
                <a:spcPts val="1800"/>
              </a:spcAft>
            </a:pPr>
            <a:r>
              <a:rPr lang="en-US" sz="3200" b="1">
                <a:solidFill>
                  <a:srgbClr val="0098C3"/>
                </a:solidFill>
                <a:latin typeface="Century Gothic" pitchFamily="34" charset="0"/>
              </a:rPr>
              <a:t>108 </a:t>
            </a:r>
            <a:r>
              <a:rPr lang="en-US" sz="3200">
                <a:latin typeface="Century Gothic" pitchFamily="34" charset="0"/>
              </a:rPr>
              <a:t>changed to 2-byte requests </a:t>
            </a:r>
          </a:p>
          <a:p>
            <a:pPr>
              <a:spcAft>
                <a:spcPts val="1800"/>
              </a:spcAft>
            </a:pPr>
            <a:r>
              <a:rPr lang="en-US" sz="3200" b="1">
                <a:solidFill>
                  <a:srgbClr val="0098C3"/>
                </a:solidFill>
                <a:latin typeface="Century Gothic" pitchFamily="34" charset="0"/>
              </a:rPr>
              <a:t>18 </a:t>
            </a:r>
            <a:r>
              <a:rPr lang="en-US" sz="3200">
                <a:latin typeface="Century Gothic" pitchFamily="34" charset="0"/>
              </a:rPr>
              <a:t>issued</a:t>
            </a:r>
          </a:p>
          <a:p>
            <a:pPr>
              <a:spcAft>
                <a:spcPts val="1800"/>
              </a:spcAft>
            </a:pPr>
            <a:endParaRPr lang="en-US">
              <a:latin typeface="Century Gothic" pitchFamily="34" charset="0"/>
            </a:endParaRPr>
          </a:p>
        </p:txBody>
      </p:sp>
      <p:sp>
        <p:nvSpPr>
          <p:cNvPr id="7177" name="TextBox 14"/>
          <p:cNvSpPr txBox="1">
            <a:spLocks noChangeArrowheads="1"/>
          </p:cNvSpPr>
          <p:nvPr/>
        </p:nvSpPr>
        <p:spPr bwMode="auto">
          <a:xfrm>
            <a:off x="2895600" y="3886200"/>
            <a:ext cx="5562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sz="2500" b="1">
                <a:solidFill>
                  <a:srgbClr val="0098C3"/>
                </a:solidFill>
                <a:latin typeface="Century Gothic" pitchFamily="34" charset="0"/>
              </a:rPr>
              <a:t> 11 </a:t>
            </a:r>
            <a:r>
              <a:rPr lang="en-US" sz="2500">
                <a:latin typeface="Century Gothic" pitchFamily="34" charset="0"/>
              </a:rPr>
              <a:t>exchanged for a 2-byte ASN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sz="2500" b="1">
                <a:solidFill>
                  <a:srgbClr val="0098C3"/>
                </a:solidFill>
                <a:latin typeface="Century Gothic" pitchFamily="34" charset="0"/>
              </a:rPr>
              <a:t> 7</a:t>
            </a:r>
            <a:r>
              <a:rPr lang="en-US" sz="2500">
                <a:latin typeface="Century Gothic" pitchFamily="34" charset="0"/>
              </a:rPr>
              <a:t> currently registered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endParaRPr lang="en-US" sz="2500"/>
          </a:p>
        </p:txBody>
      </p:sp>
      <p:sp>
        <p:nvSpPr>
          <p:cNvPr id="7178" name="TextBox 17"/>
          <p:cNvSpPr txBox="1">
            <a:spLocks noChangeArrowheads="1"/>
          </p:cNvSpPr>
          <p:nvPr/>
        </p:nvSpPr>
        <p:spPr bwMode="auto">
          <a:xfrm>
            <a:off x="4876800" y="5791200"/>
            <a:ext cx="381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Century Gothic" pitchFamily="34" charset="0"/>
              </a:rPr>
              <a:t>*policy implemented 1/1/07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914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>
                <a:latin typeface="Century Gothic" pitchFamily="34" charset="0"/>
              </a:rPr>
              <a:t>Staff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14600" y="304800"/>
            <a:ext cx="6400800" cy="6400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304800" y="1905000"/>
            <a:ext cx="15446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 b="1">
                <a:latin typeface="Century Gothic" pitchFamily="34" charset="0"/>
              </a:rPr>
              <a:t>Statistics</a:t>
            </a:r>
          </a:p>
        </p:txBody>
      </p: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304800" y="1157288"/>
            <a:ext cx="24384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600">
                <a:latin typeface="Century Gothic" pitchFamily="34" charset="0"/>
              </a:rPr>
              <a:t>What’s New</a:t>
            </a:r>
          </a:p>
        </p:txBody>
      </p:sp>
      <p:pic>
        <p:nvPicPr>
          <p:cNvPr id="8198" name="Picture 10" descr="arin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18225"/>
            <a:ext cx="22860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2667000" y="457200"/>
            <a:ext cx="61722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ct val="10000"/>
              </a:spcAft>
              <a:buClr>
                <a:srgbClr val="FFCC00"/>
              </a:buClr>
              <a:buSzPct val="75000"/>
            </a:pPr>
            <a:r>
              <a:rPr lang="en-US" sz="4100">
                <a:latin typeface="Century Gothic" pitchFamily="34" charset="0"/>
                <a:cs typeface="Arial" charset="0"/>
              </a:rPr>
              <a:t>Profile of IPv4 Addresses Issued to Organizations: 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  <a:buClr>
                <a:srgbClr val="FFCC00"/>
              </a:buClr>
              <a:buSzPct val="75000"/>
            </a:pPr>
            <a:r>
              <a:rPr lang="en-US" sz="2600">
                <a:latin typeface="Century Gothic" pitchFamily="34" charset="0"/>
                <a:cs typeface="Arial" charset="0"/>
              </a:rPr>
              <a:t>2006 &amp; 2007 New Registrations</a:t>
            </a:r>
          </a:p>
          <a:p>
            <a:endParaRPr lang="en-US" sz="4300">
              <a:latin typeface="Century Gothic" pitchFamily="34" charset="0"/>
            </a:endParaRPr>
          </a:p>
        </p:txBody>
      </p:sp>
      <p:pic>
        <p:nvPicPr>
          <p:cNvPr id="8200" name="Picture 8" descr="rsd_chart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1600" y="2946400"/>
            <a:ext cx="635000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914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>
                <a:latin typeface="Century Gothic" pitchFamily="34" charset="0"/>
              </a:rPr>
              <a:t>Staff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14600" y="304800"/>
            <a:ext cx="6400800" cy="6400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304800" y="1905000"/>
            <a:ext cx="15446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 b="1">
                <a:latin typeface="Century Gothic" pitchFamily="34" charset="0"/>
              </a:rPr>
              <a:t>Statistics</a:t>
            </a: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304800" y="1157288"/>
            <a:ext cx="24384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600">
                <a:latin typeface="Century Gothic" pitchFamily="34" charset="0"/>
              </a:rPr>
              <a:t>What’s New</a:t>
            </a:r>
          </a:p>
        </p:txBody>
      </p:sp>
      <p:pic>
        <p:nvPicPr>
          <p:cNvPr id="9222" name="Picture 10" descr="arin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18225"/>
            <a:ext cx="22860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2514600" y="614363"/>
            <a:ext cx="64008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ct val="10000"/>
              </a:spcAft>
              <a:buClr>
                <a:srgbClr val="FFCC00"/>
              </a:buClr>
              <a:buSzPct val="75000"/>
            </a:pPr>
            <a:r>
              <a:rPr lang="en-US" sz="4100">
                <a:latin typeface="Century Gothic" pitchFamily="34" charset="0"/>
                <a:cs typeface="Arial" charset="0"/>
              </a:rPr>
              <a:t>2006 &amp; 2007 Issuing Stats: 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  <a:buClr>
                <a:srgbClr val="FFCC00"/>
              </a:buClr>
              <a:buSzPct val="75000"/>
            </a:pPr>
            <a:r>
              <a:rPr lang="en-US" sz="2600">
                <a:latin typeface="Century Gothic" pitchFamily="34" charset="0"/>
                <a:cs typeface="Arial" charset="0"/>
              </a:rPr>
              <a:t>Breakdown by CIDR Prefix </a:t>
            </a:r>
          </a:p>
          <a:p>
            <a:endParaRPr lang="en-US" sz="4300">
              <a:latin typeface="Century Gothic" pitchFamily="34" charset="0"/>
            </a:endParaRPr>
          </a:p>
        </p:txBody>
      </p:sp>
      <p:pic>
        <p:nvPicPr>
          <p:cNvPr id="9224" name="Picture 8" descr="RSD_chartblue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303463"/>
            <a:ext cx="6400800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914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>
                <a:latin typeface="Century Gothic" pitchFamily="34" charset="0"/>
              </a:rPr>
              <a:t>Staff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14600" y="304800"/>
            <a:ext cx="6400800" cy="6400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304800" y="1905000"/>
            <a:ext cx="15446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Aft>
                <a:spcPts val="2400"/>
              </a:spcAft>
            </a:pPr>
            <a:r>
              <a:rPr lang="en-US" sz="2600" b="1">
                <a:latin typeface="Century Gothic" pitchFamily="34" charset="0"/>
              </a:rPr>
              <a:t>Statistics</a:t>
            </a:r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304800" y="1157288"/>
            <a:ext cx="24384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2600">
                <a:latin typeface="Century Gothic" pitchFamily="34" charset="0"/>
              </a:rPr>
              <a:t>What’s New</a:t>
            </a:r>
          </a:p>
        </p:txBody>
      </p:sp>
      <p:pic>
        <p:nvPicPr>
          <p:cNvPr id="10246" name="Picture 10" descr="arin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18225"/>
            <a:ext cx="22860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14600" y="914400"/>
            <a:ext cx="64008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ct val="10000"/>
              </a:spcAft>
              <a:buClr>
                <a:srgbClr val="FFCC00"/>
              </a:buClr>
              <a:buSzPct val="75000"/>
            </a:pPr>
            <a:r>
              <a:rPr lang="en-US" sz="6000">
                <a:latin typeface="Century Gothic" pitchFamily="34" charset="0"/>
                <a:cs typeface="Arial" charset="0"/>
              </a:rPr>
              <a:t>From 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  <a:buClr>
                <a:srgbClr val="FFCC00"/>
              </a:buClr>
              <a:buSzPct val="75000"/>
            </a:pPr>
            <a:r>
              <a:rPr lang="en-US" sz="6000" b="1">
                <a:solidFill>
                  <a:srgbClr val="000000"/>
                </a:solidFill>
                <a:latin typeface="Century Gothic" pitchFamily="34" charset="0"/>
                <a:cs typeface="Arial" charset="0"/>
              </a:rPr>
              <a:t>March 1, 2007 </a:t>
            </a:r>
            <a:r>
              <a:rPr lang="en-US" sz="6000">
                <a:latin typeface="Century Gothic" pitchFamily="34" charset="0"/>
                <a:cs typeface="Arial" charset="0"/>
              </a:rPr>
              <a:t>through 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  <a:buClr>
                <a:srgbClr val="FFCC00"/>
              </a:buClr>
              <a:buSzPct val="75000"/>
            </a:pPr>
            <a:r>
              <a:rPr lang="en-US" sz="6000" b="1">
                <a:latin typeface="Century Gothic" pitchFamily="34" charset="0"/>
                <a:cs typeface="Arial" charset="0"/>
              </a:rPr>
              <a:t>Feb 29, 2008</a:t>
            </a:r>
            <a:r>
              <a:rPr lang="en-US" sz="6000">
                <a:latin typeface="Century Gothic" pitchFamily="34" charset="0"/>
                <a:cs typeface="Arial" charset="0"/>
              </a:rPr>
              <a:t> </a:t>
            </a:r>
            <a:r>
              <a:rPr lang="en-US" sz="6000" b="1">
                <a:solidFill>
                  <a:srgbClr val="0098C3"/>
                </a:solidFill>
                <a:latin typeface="Century Gothic" pitchFamily="34" charset="0"/>
                <a:cs typeface="Arial" charset="0"/>
              </a:rPr>
              <a:t>2,682</a:t>
            </a:r>
            <a:r>
              <a:rPr lang="en-US" sz="6000">
                <a:latin typeface="Century Gothic" pitchFamily="34" charset="0"/>
                <a:cs typeface="Arial" charset="0"/>
              </a:rPr>
              <a:t> Org IDs…</a:t>
            </a:r>
          </a:p>
          <a:p>
            <a:endParaRPr lang="en-US" sz="6900">
              <a:latin typeface="Century Gothic" pitchFamily="34" charset="0"/>
            </a:endParaRPr>
          </a:p>
        </p:txBody>
      </p:sp>
      <p:pic>
        <p:nvPicPr>
          <p:cNvPr id="14" name="Picture 13" descr="arinregion_map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28600"/>
            <a:ext cx="6629400" cy="650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arinregion_map.islands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685800"/>
            <a:ext cx="6413500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95600" y="5170488"/>
            <a:ext cx="2649538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400" b="1">
                <a:latin typeface="Century Gothic" pitchFamily="34" charset="0"/>
              </a:rPr>
              <a:t>34 </a:t>
            </a:r>
            <a:r>
              <a:rPr lang="en-US" sz="4000">
                <a:latin typeface="Century Gothic" pitchFamily="34" charset="0"/>
              </a:rPr>
              <a:t>total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77000" y="5562600"/>
            <a:ext cx="2362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entury Gothic" pitchFamily="34" charset="0"/>
              </a:rPr>
              <a:t>Caribbean  </a:t>
            </a:r>
            <a:r>
              <a:rPr lang="en-US" sz="2400" b="1">
                <a:latin typeface="Century Gothic" pitchFamily="34" charset="0"/>
              </a:rPr>
              <a:t>34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1" grpId="0"/>
      <p:bldP spid="11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ＭＳ Ｐゴシック</vt:lpstr>
      <vt:lpstr>Calibri</vt:lpstr>
      <vt:lpstr>Century Gothic</vt:lpstr>
      <vt:lpstr>Wingdings 2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124</cp:revision>
  <dcterms:created xsi:type="dcterms:W3CDTF">2008-04-03T19:04:43Z</dcterms:created>
  <dcterms:modified xsi:type="dcterms:W3CDTF">2008-04-17T18:21:45Z</dcterms:modified>
</cp:coreProperties>
</file>