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289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modifyVerifier cryptProviderType="rsaFull" cryptAlgorithmClass="hash" cryptAlgorithmType="typeAny" cryptAlgorithmSid="4" spinCount="50000" saltData="nL+nNl9oNtzwLpyvNjsqew" hashData="RvZhg/204TYL3MIw/Y8raGjBsU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2E8"/>
    <a:srgbClr val="5D8BA4"/>
    <a:srgbClr val="5F5F5F"/>
    <a:srgbClr val="777777"/>
    <a:srgbClr val="B2B2B2"/>
    <a:srgbClr val="0098C3"/>
    <a:srgbClr val="17AC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BC9-54ED-425E-8AC9-1375A4B10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BEB4-154F-4555-886E-1EFF007B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2571-995F-4D9F-8785-690955438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BD9F-F0B2-475F-9A5D-AF5502927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5239-1D30-47B7-A863-04FC1BCC2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E593-C1C4-4412-99F5-BE8C0D0F3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635CD-E69E-46BA-98BE-E9028A4AB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A781-993B-4B31-81AE-B9020346C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CF4DD-E742-439C-B56B-A3A3BD950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2471E-E308-42BA-A7AE-4D647D928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6E012-96E4-41ED-8670-A42D76B83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9D735E-867C-4044-92DC-263E4287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w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latin typeface="Century Gothic" pitchFamily="34" charset="0"/>
              </a:rPr>
              <a:t>MEMBER SERVICES DEPARTMENT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600200" y="3276600"/>
            <a:ext cx="6096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>
                <a:latin typeface="Century Gothic" pitchFamily="34" charset="0"/>
              </a:rPr>
              <a:t>Susan Hamlin, Director</a:t>
            </a:r>
          </a:p>
        </p:txBody>
      </p:sp>
      <p:pic>
        <p:nvPicPr>
          <p:cNvPr id="2052" name="Picture 4" descr="denver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0"/>
            <a:ext cx="41910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 b="1">
                <a:latin typeface="Century Gothic" pitchFamily="34" charset="0"/>
              </a:rPr>
              <a:t>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81000" y="3276600"/>
            <a:ext cx="1447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Looking Ahead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04800" y="2590800"/>
            <a:ext cx="2146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What’s New 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04800" y="1905000"/>
            <a:ext cx="14811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Services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304800" y="9144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>
                <a:latin typeface="Century Gothic" pitchFamily="34" charset="0"/>
              </a:rPr>
              <a:t>Membership 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Statistics</a:t>
            </a:r>
          </a:p>
        </p:txBody>
      </p:sp>
      <p:pic>
        <p:nvPicPr>
          <p:cNvPr id="3080" name="Picture 10" descr="arin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3"/>
          <p:cNvSpPr txBox="1">
            <a:spLocks noChangeArrowheads="1"/>
          </p:cNvSpPr>
          <p:nvPr/>
        </p:nvSpPr>
        <p:spPr bwMode="auto">
          <a:xfrm>
            <a:off x="4724400" y="3124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Group photo here</a:t>
            </a:r>
          </a:p>
        </p:txBody>
      </p:sp>
      <p:pic>
        <p:nvPicPr>
          <p:cNvPr id="3082" name="Picture 9" descr="ms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6096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81000" y="3276600"/>
            <a:ext cx="1447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Looking Ahead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04800" y="2590800"/>
            <a:ext cx="2146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What’s New 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04800" y="1905000"/>
            <a:ext cx="14811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Services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304800" y="9144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>
                <a:latin typeface="Century Gothic" pitchFamily="34" charset="0"/>
              </a:rPr>
              <a:t>Membership 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 b="1">
                <a:latin typeface="Century Gothic" pitchFamily="34" charset="0"/>
              </a:rPr>
              <a:t>Statistics</a:t>
            </a:r>
          </a:p>
        </p:txBody>
      </p:sp>
      <p:pic>
        <p:nvPicPr>
          <p:cNvPr id="4104" name="Picture 10" descr="arin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2"/>
          <p:cNvSpPr txBox="1">
            <a:spLocks noChangeArrowheads="1"/>
          </p:cNvSpPr>
          <p:nvPr/>
        </p:nvSpPr>
        <p:spPr bwMode="auto">
          <a:xfrm>
            <a:off x="2514600" y="381000"/>
            <a:ext cx="6400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>
                <a:latin typeface="Century Gothic" pitchFamily="34" charset="0"/>
              </a:rPr>
              <a:t>Geographic Distribution</a:t>
            </a:r>
          </a:p>
        </p:txBody>
      </p:sp>
      <p:pic>
        <p:nvPicPr>
          <p:cNvPr id="11" name="Picture 10" descr="msd_chart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75" y="990600"/>
            <a:ext cx="42910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4600" y="381000"/>
            <a:ext cx="6400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>
                <a:latin typeface="Century Gothic" pitchFamily="34" charset="0"/>
              </a:rPr>
              <a:t>Membership Type</a:t>
            </a:r>
          </a:p>
        </p:txBody>
      </p:sp>
      <p:pic>
        <p:nvPicPr>
          <p:cNvPr id="14" name="Picture 13" descr="msd_chart2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300" y="2327275"/>
            <a:ext cx="61849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81000" y="3276600"/>
            <a:ext cx="1447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Looking Ahead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04800" y="2590800"/>
            <a:ext cx="2146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What’s New 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04800" y="1905000"/>
            <a:ext cx="15176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 b="1">
                <a:latin typeface="Century Gothic" pitchFamily="34" charset="0"/>
              </a:rPr>
              <a:t>Services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04800" y="9144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>
                <a:latin typeface="Century Gothic" pitchFamily="34" charset="0"/>
              </a:rPr>
              <a:t>Membership 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Statistics</a:t>
            </a:r>
          </a:p>
        </p:txBody>
      </p:sp>
      <p:pic>
        <p:nvPicPr>
          <p:cNvPr id="5128" name="Picture 10" descr="arin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servic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43000"/>
            <a:ext cx="61896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Handbook-0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505200"/>
            <a:ext cx="2535238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icture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33400"/>
            <a:ext cx="26670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suggestion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5950" y="769938"/>
            <a:ext cx="49974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communit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3676650"/>
            <a:ext cx="619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scrol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627063"/>
            <a:ext cx="4086225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poli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1676400"/>
            <a:ext cx="391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vot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914400"/>
            <a:ext cx="45005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Pv6wiki_logo.wm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6213" y="2438400"/>
            <a:ext cx="299878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81000" y="3276600"/>
            <a:ext cx="1447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Looking Ahead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04800" y="2590800"/>
            <a:ext cx="2146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 b="1">
                <a:latin typeface="Century Gothic" pitchFamily="34" charset="0"/>
              </a:rPr>
              <a:t>What’s New 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04800" y="1905000"/>
            <a:ext cx="14811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Services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304800" y="9144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>
                <a:latin typeface="Century Gothic" pitchFamily="34" charset="0"/>
              </a:rPr>
              <a:t>Membership 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Statistics</a:t>
            </a:r>
          </a:p>
        </p:txBody>
      </p:sp>
      <p:pic>
        <p:nvPicPr>
          <p:cNvPr id="6152" name="Picture 10" descr="arin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Pictur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95400"/>
            <a:ext cx="5908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ap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219200"/>
            <a:ext cx="622935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91000" y="1905000"/>
            <a:ext cx="2895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</a:pPr>
            <a:r>
              <a:rPr lang="en-US" sz="7100" b="1">
                <a:solidFill>
                  <a:srgbClr val="0098C3"/>
                </a:solidFill>
                <a:latin typeface="Century Gothic" pitchFamily="34" charset="0"/>
              </a:rPr>
              <a:t>About ARIN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81000" y="3276600"/>
            <a:ext cx="1447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 b="1">
                <a:latin typeface="Century Gothic" pitchFamily="34" charset="0"/>
              </a:rPr>
              <a:t>Looking Ahead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04800" y="2590800"/>
            <a:ext cx="2146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What’s New 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04800" y="1905000"/>
            <a:ext cx="14811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Services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304800" y="9144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>
                <a:latin typeface="Century Gothic" pitchFamily="34" charset="0"/>
              </a:rPr>
              <a:t>Membership 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Statistics</a:t>
            </a:r>
          </a:p>
        </p:txBody>
      </p:sp>
      <p:pic>
        <p:nvPicPr>
          <p:cNvPr id="7176" name="Picture 10" descr="arin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WEB_NEWESTna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43000"/>
            <a:ext cx="62484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policyinact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88" y="1249363"/>
            <a:ext cx="5713412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514600" y="4114800"/>
            <a:ext cx="3505200" cy="1588"/>
          </a:xfrm>
          <a:prstGeom prst="line">
            <a:avLst/>
          </a:prstGeom>
          <a:ln>
            <a:solidFill>
              <a:srgbClr val="0098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724401" y="5410200"/>
            <a:ext cx="2590800" cy="3175"/>
          </a:xfrm>
          <a:prstGeom prst="line">
            <a:avLst/>
          </a:prstGeom>
          <a:ln>
            <a:solidFill>
              <a:srgbClr val="0098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vo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57200"/>
            <a:ext cx="41529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LosAngel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295400"/>
            <a:ext cx="5486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048000" y="5173663"/>
            <a:ext cx="5334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Century Gothic" pitchFamily="34" charset="0"/>
              </a:rPr>
              <a:t>ARIN XXII </a:t>
            </a:r>
            <a:r>
              <a:rPr lang="en-US" sz="2200">
                <a:latin typeface="Century Gothic" pitchFamily="34" charset="0"/>
              </a:rPr>
              <a:t>– </a:t>
            </a:r>
            <a:r>
              <a:rPr lang="en-US" sz="2200" b="1">
                <a:latin typeface="Century Gothic" pitchFamily="34" charset="0"/>
              </a:rPr>
              <a:t>Los Angeles   </a:t>
            </a:r>
          </a:p>
          <a:p>
            <a:pPr algn="ctr">
              <a:spcBef>
                <a:spcPct val="50000"/>
              </a:spcBef>
            </a:pPr>
            <a:r>
              <a:rPr lang="en-US" sz="2200">
                <a:latin typeface="Century Gothic" pitchFamily="34" charset="0"/>
              </a:rPr>
              <a:t>15-17 October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133600"/>
            <a:ext cx="9144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0">
                <a:latin typeface="Century Gothic" pitchFamily="34" charset="0"/>
              </a:rPr>
              <a:t>thank you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Calibri</vt:lpstr>
      <vt:lpstr>Century Gothic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82</cp:revision>
  <dcterms:created xsi:type="dcterms:W3CDTF">2008-03-13T12:36:55Z</dcterms:created>
  <dcterms:modified xsi:type="dcterms:W3CDTF">2008-04-17T18:22:15Z</dcterms:modified>
</cp:coreProperties>
</file>