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61" r:id="rId3"/>
    <p:sldId id="32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314" r:id="rId13"/>
    <p:sldId id="315" r:id="rId14"/>
    <p:sldId id="274" r:id="rId15"/>
    <p:sldId id="307" r:id="rId16"/>
    <p:sldId id="308" r:id="rId17"/>
    <p:sldId id="316" r:id="rId18"/>
    <p:sldId id="310" r:id="rId19"/>
    <p:sldId id="311" r:id="rId20"/>
    <p:sldId id="318" r:id="rId21"/>
    <p:sldId id="317" r:id="rId22"/>
    <p:sldId id="286" r:id="rId23"/>
    <p:sldId id="312" r:id="rId24"/>
    <p:sldId id="319" r:id="rId25"/>
    <p:sldId id="295" r:id="rId26"/>
    <p:sldId id="304" r:id="rId27"/>
    <p:sldId id="30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C"/>
    <a:srgbClr val="C01B1C"/>
    <a:srgbClr val="C40836"/>
    <a:srgbClr val="590F4A"/>
    <a:srgbClr val="166813"/>
    <a:srgbClr val="004FBB"/>
    <a:srgbClr val="383838"/>
    <a:srgbClr val="00A2D7"/>
    <a:srgbClr val="FFCF00"/>
    <a:srgbClr val="F27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0" autoAdjust="0"/>
    <p:restoredTop sz="82784" autoAdjust="0"/>
  </p:normalViewPr>
  <p:slideViewPr>
    <p:cSldViewPr>
      <p:cViewPr varScale="1">
        <p:scale>
          <a:sx n="60" d="100"/>
          <a:sy n="60" d="100"/>
        </p:scale>
        <p:origin x="-1668" y="-96"/>
      </p:cViewPr>
      <p:guideLst>
        <p:guide orient="horz" pos="288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Cumulative delegations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24482</c:v>
                </c:pt>
                <c:pt idx="1">
                  <c:v>27710</c:v>
                </c:pt>
                <c:pt idx="2">
                  <c:v>37209</c:v>
                </c:pt>
                <c:pt idx="3">
                  <c:v>41004</c:v>
                </c:pt>
                <c:pt idx="4">
                  <c:v>45466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979072"/>
        <c:axId val="35332480"/>
      </c:barChart>
      <c:catAx>
        <c:axId val="102979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5332480"/>
        <c:crosses val="autoZero"/>
        <c:auto val="1"/>
        <c:lblAlgn val="ctr"/>
        <c:lblOffset val="100"/>
        <c:noMultiLvlLbl val="0"/>
      </c:catAx>
      <c:valAx>
        <c:axId val="35332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2979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184</c:v>
                </c:pt>
                <c:pt idx="1">
                  <c:v>633</c:v>
                </c:pt>
                <c:pt idx="2">
                  <c:v>613</c:v>
                </c:pt>
                <c:pt idx="3">
                  <c:v>580</c:v>
                </c:pt>
                <c:pt idx="4">
                  <c:v>532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96224"/>
        <c:axId val="35398016"/>
      </c:barChart>
      <c:catAx>
        <c:axId val="3539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5398016"/>
        <c:crosses val="autoZero"/>
        <c:auto val="1"/>
        <c:lblAlgn val="ctr"/>
        <c:lblOffset val="100"/>
        <c:noMultiLvlLbl val="0"/>
      </c:catAx>
      <c:valAx>
        <c:axId val="35398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5396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Delegations</c:v>
                </c:pt>
              </c:strCache>
            </c:strRef>
          </c:tx>
          <c:invertIfNegative val="0"/>
          <c:cat>
            <c:numRef>
              <c:f>Sheet1!$A$2:$A$37</c:f>
              <c:numCache>
                <c:formatCode>mmm\-yy</c:formatCode>
                <c:ptCount val="36"/>
                <c:pt idx="0">
                  <c:v>40634</c:v>
                </c:pt>
                <c:pt idx="1">
                  <c:v>40664</c:v>
                </c:pt>
                <c:pt idx="2">
                  <c:v>40695</c:v>
                </c:pt>
                <c:pt idx="3">
                  <c:v>40725</c:v>
                </c:pt>
                <c:pt idx="4">
                  <c:v>40756</c:v>
                </c:pt>
                <c:pt idx="5">
                  <c:v>40787</c:v>
                </c:pt>
                <c:pt idx="6">
                  <c:v>40817</c:v>
                </c:pt>
                <c:pt idx="7">
                  <c:v>40848</c:v>
                </c:pt>
                <c:pt idx="8">
                  <c:v>40878</c:v>
                </c:pt>
                <c:pt idx="9">
                  <c:v>40909</c:v>
                </c:pt>
                <c:pt idx="10">
                  <c:v>40940</c:v>
                </c:pt>
                <c:pt idx="11">
                  <c:v>40969</c:v>
                </c:pt>
                <c:pt idx="12">
                  <c:v>41000</c:v>
                </c:pt>
                <c:pt idx="13">
                  <c:v>41030</c:v>
                </c:pt>
                <c:pt idx="14">
                  <c:v>41061</c:v>
                </c:pt>
                <c:pt idx="15">
                  <c:v>41091</c:v>
                </c:pt>
                <c:pt idx="16">
                  <c:v>41122</c:v>
                </c:pt>
                <c:pt idx="17">
                  <c:v>41153</c:v>
                </c:pt>
                <c:pt idx="18">
                  <c:v>41183</c:v>
                </c:pt>
                <c:pt idx="19">
                  <c:v>41214</c:v>
                </c:pt>
                <c:pt idx="20">
                  <c:v>41244</c:v>
                </c:pt>
                <c:pt idx="21">
                  <c:v>41275</c:v>
                </c:pt>
                <c:pt idx="22">
                  <c:v>41306</c:v>
                </c:pt>
                <c:pt idx="23">
                  <c:v>41334</c:v>
                </c:pt>
                <c:pt idx="24">
                  <c:v>41365</c:v>
                </c:pt>
                <c:pt idx="25">
                  <c:v>41395</c:v>
                </c:pt>
                <c:pt idx="26">
                  <c:v>41426</c:v>
                </c:pt>
                <c:pt idx="27">
                  <c:v>41456</c:v>
                </c:pt>
                <c:pt idx="28">
                  <c:v>41487</c:v>
                </c:pt>
                <c:pt idx="29">
                  <c:v>41518</c:v>
                </c:pt>
                <c:pt idx="30">
                  <c:v>41548</c:v>
                </c:pt>
                <c:pt idx="31">
                  <c:v>41579</c:v>
                </c:pt>
                <c:pt idx="32">
                  <c:v>41609</c:v>
                </c:pt>
                <c:pt idx="33">
                  <c:v>41640</c:v>
                </c:pt>
                <c:pt idx="34">
                  <c:v>41671</c:v>
                </c:pt>
                <c:pt idx="35">
                  <c:v>41699</c:v>
                </c:pt>
              </c:numCache>
            </c:numRef>
          </c:cat>
          <c:val>
            <c:numRef>
              <c:f>Sheet1!$B$2:$B$37</c:f>
              <c:numCache>
                <c:formatCode>General</c:formatCode>
                <c:ptCount val="36"/>
                <c:pt idx="0">
                  <c:v>169</c:v>
                </c:pt>
                <c:pt idx="1">
                  <c:v>112</c:v>
                </c:pt>
                <c:pt idx="2">
                  <c:v>94</c:v>
                </c:pt>
                <c:pt idx="3">
                  <c:v>73</c:v>
                </c:pt>
                <c:pt idx="4">
                  <c:v>129</c:v>
                </c:pt>
                <c:pt idx="5">
                  <c:v>70</c:v>
                </c:pt>
                <c:pt idx="6">
                  <c:v>68</c:v>
                </c:pt>
                <c:pt idx="7">
                  <c:v>67</c:v>
                </c:pt>
                <c:pt idx="8">
                  <c:v>75</c:v>
                </c:pt>
                <c:pt idx="9">
                  <c:v>76</c:v>
                </c:pt>
                <c:pt idx="10">
                  <c:v>93</c:v>
                </c:pt>
                <c:pt idx="11">
                  <c:v>96</c:v>
                </c:pt>
                <c:pt idx="12">
                  <c:v>86</c:v>
                </c:pt>
                <c:pt idx="13">
                  <c:v>87</c:v>
                </c:pt>
                <c:pt idx="14">
                  <c:v>80</c:v>
                </c:pt>
                <c:pt idx="15">
                  <c:v>107</c:v>
                </c:pt>
                <c:pt idx="16">
                  <c:v>111</c:v>
                </c:pt>
                <c:pt idx="17">
                  <c:v>110</c:v>
                </c:pt>
                <c:pt idx="18">
                  <c:v>89</c:v>
                </c:pt>
                <c:pt idx="19">
                  <c:v>115</c:v>
                </c:pt>
                <c:pt idx="20">
                  <c:v>81</c:v>
                </c:pt>
                <c:pt idx="21">
                  <c:v>92</c:v>
                </c:pt>
                <c:pt idx="22">
                  <c:v>117</c:v>
                </c:pt>
                <c:pt idx="23">
                  <c:v>134</c:v>
                </c:pt>
                <c:pt idx="24">
                  <c:v>148</c:v>
                </c:pt>
                <c:pt idx="25">
                  <c:v>150</c:v>
                </c:pt>
                <c:pt idx="26">
                  <c:v>133</c:v>
                </c:pt>
                <c:pt idx="27">
                  <c:v>184</c:v>
                </c:pt>
                <c:pt idx="28">
                  <c:v>131</c:v>
                </c:pt>
                <c:pt idx="29">
                  <c:v>117</c:v>
                </c:pt>
                <c:pt idx="30">
                  <c:v>131</c:v>
                </c:pt>
                <c:pt idx="31">
                  <c:v>124</c:v>
                </c:pt>
                <c:pt idx="32">
                  <c:v>108</c:v>
                </c:pt>
                <c:pt idx="33">
                  <c:v>126</c:v>
                </c:pt>
                <c:pt idx="34">
                  <c:v>133</c:v>
                </c:pt>
                <c:pt idx="35">
                  <c:v>145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887168"/>
        <c:axId val="36888960"/>
      </c:barChart>
      <c:catAx>
        <c:axId val="368871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6888960"/>
        <c:crosses val="autoZero"/>
        <c:auto val="0"/>
        <c:lblAlgn val="ctr"/>
        <c:lblOffset val="100"/>
        <c:noMultiLvlLbl val="0"/>
      </c:catAx>
      <c:valAx>
        <c:axId val="36888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6887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Transfers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cat>
            <c:numRef>
              <c:f>Sheet1!$A$2:$A$42</c:f>
              <c:numCache>
                <c:formatCode>mmm\-yy</c:formatCode>
                <c:ptCount val="41"/>
                <c:pt idx="0">
                  <c:v>40483</c:v>
                </c:pt>
                <c:pt idx="1">
                  <c:v>40513</c:v>
                </c:pt>
                <c:pt idx="2">
                  <c:v>40544</c:v>
                </c:pt>
                <c:pt idx="3">
                  <c:v>40575</c:v>
                </c:pt>
                <c:pt idx="4">
                  <c:v>40603</c:v>
                </c:pt>
                <c:pt idx="5">
                  <c:v>40634</c:v>
                </c:pt>
                <c:pt idx="6">
                  <c:v>40664</c:v>
                </c:pt>
                <c:pt idx="7">
                  <c:v>40695</c:v>
                </c:pt>
                <c:pt idx="8">
                  <c:v>40725</c:v>
                </c:pt>
                <c:pt idx="9">
                  <c:v>40756</c:v>
                </c:pt>
                <c:pt idx="10">
                  <c:v>40787</c:v>
                </c:pt>
                <c:pt idx="11">
                  <c:v>40817</c:v>
                </c:pt>
                <c:pt idx="12">
                  <c:v>40848</c:v>
                </c:pt>
                <c:pt idx="13">
                  <c:v>40878</c:v>
                </c:pt>
                <c:pt idx="14">
                  <c:v>40909</c:v>
                </c:pt>
                <c:pt idx="15">
                  <c:v>40940</c:v>
                </c:pt>
                <c:pt idx="16">
                  <c:v>40969</c:v>
                </c:pt>
                <c:pt idx="17">
                  <c:v>41000</c:v>
                </c:pt>
                <c:pt idx="18">
                  <c:v>41030</c:v>
                </c:pt>
                <c:pt idx="19">
                  <c:v>41061</c:v>
                </c:pt>
                <c:pt idx="20">
                  <c:v>41091</c:v>
                </c:pt>
                <c:pt idx="21">
                  <c:v>41122</c:v>
                </c:pt>
                <c:pt idx="22">
                  <c:v>41153</c:v>
                </c:pt>
                <c:pt idx="23">
                  <c:v>41183</c:v>
                </c:pt>
                <c:pt idx="24">
                  <c:v>41214</c:v>
                </c:pt>
                <c:pt idx="25">
                  <c:v>41244</c:v>
                </c:pt>
                <c:pt idx="26">
                  <c:v>41275</c:v>
                </c:pt>
                <c:pt idx="27">
                  <c:v>41306</c:v>
                </c:pt>
                <c:pt idx="28">
                  <c:v>41334</c:v>
                </c:pt>
                <c:pt idx="29">
                  <c:v>41365</c:v>
                </c:pt>
                <c:pt idx="30">
                  <c:v>41395</c:v>
                </c:pt>
                <c:pt idx="31">
                  <c:v>41426</c:v>
                </c:pt>
                <c:pt idx="32">
                  <c:v>41456</c:v>
                </c:pt>
                <c:pt idx="33">
                  <c:v>41487</c:v>
                </c:pt>
                <c:pt idx="34">
                  <c:v>41518</c:v>
                </c:pt>
                <c:pt idx="35">
                  <c:v>41548</c:v>
                </c:pt>
                <c:pt idx="36">
                  <c:v>41579</c:v>
                </c:pt>
                <c:pt idx="37">
                  <c:v>41609</c:v>
                </c:pt>
                <c:pt idx="38">
                  <c:v>41640</c:v>
                </c:pt>
                <c:pt idx="39">
                  <c:v>41671</c:v>
                </c:pt>
                <c:pt idx="40">
                  <c:v>41699</c:v>
                </c:pt>
              </c:numCache>
            </c:num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8</c:v>
                </c:pt>
                <c:pt idx="10">
                  <c:v>5</c:v>
                </c:pt>
                <c:pt idx="11">
                  <c:v>4</c:v>
                </c:pt>
                <c:pt idx="12">
                  <c:v>2</c:v>
                </c:pt>
                <c:pt idx="13">
                  <c:v>3</c:v>
                </c:pt>
                <c:pt idx="14">
                  <c:v>11</c:v>
                </c:pt>
                <c:pt idx="15">
                  <c:v>6</c:v>
                </c:pt>
                <c:pt idx="16">
                  <c:v>10</c:v>
                </c:pt>
                <c:pt idx="17">
                  <c:v>5</c:v>
                </c:pt>
                <c:pt idx="18">
                  <c:v>6</c:v>
                </c:pt>
                <c:pt idx="19">
                  <c:v>3</c:v>
                </c:pt>
                <c:pt idx="20">
                  <c:v>9</c:v>
                </c:pt>
                <c:pt idx="21">
                  <c:v>6</c:v>
                </c:pt>
                <c:pt idx="22">
                  <c:v>3</c:v>
                </c:pt>
                <c:pt idx="23">
                  <c:v>8</c:v>
                </c:pt>
                <c:pt idx="24">
                  <c:v>4</c:v>
                </c:pt>
                <c:pt idx="25">
                  <c:v>8</c:v>
                </c:pt>
                <c:pt idx="26">
                  <c:v>3</c:v>
                </c:pt>
                <c:pt idx="27">
                  <c:v>6</c:v>
                </c:pt>
                <c:pt idx="28">
                  <c:v>7</c:v>
                </c:pt>
                <c:pt idx="29">
                  <c:v>6</c:v>
                </c:pt>
                <c:pt idx="30">
                  <c:v>11</c:v>
                </c:pt>
                <c:pt idx="31">
                  <c:v>6</c:v>
                </c:pt>
                <c:pt idx="32">
                  <c:v>5</c:v>
                </c:pt>
                <c:pt idx="33">
                  <c:v>8</c:v>
                </c:pt>
                <c:pt idx="34">
                  <c:v>7</c:v>
                </c:pt>
                <c:pt idx="35">
                  <c:v>9</c:v>
                </c:pt>
                <c:pt idx="36">
                  <c:v>10</c:v>
                </c:pt>
                <c:pt idx="37">
                  <c:v>8</c:v>
                </c:pt>
                <c:pt idx="38">
                  <c:v>13</c:v>
                </c:pt>
                <c:pt idx="39">
                  <c:v>12</c:v>
                </c:pt>
                <c:pt idx="40">
                  <c:v>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Inter-RIR</c:v>
                </c:pt>
              </c:strCache>
            </c:strRef>
          </c:tx>
          <c:invertIfNegative val="0"/>
          <c:cat>
            <c:numRef>
              <c:f>Sheet1!$A$2:$A$42</c:f>
              <c:numCache>
                <c:formatCode>mmm\-yy</c:formatCode>
                <c:ptCount val="41"/>
                <c:pt idx="0">
                  <c:v>40483</c:v>
                </c:pt>
                <c:pt idx="1">
                  <c:v>40513</c:v>
                </c:pt>
                <c:pt idx="2">
                  <c:v>40544</c:v>
                </c:pt>
                <c:pt idx="3">
                  <c:v>40575</c:v>
                </c:pt>
                <c:pt idx="4">
                  <c:v>40603</c:v>
                </c:pt>
                <c:pt idx="5">
                  <c:v>40634</c:v>
                </c:pt>
                <c:pt idx="6">
                  <c:v>40664</c:v>
                </c:pt>
                <c:pt idx="7">
                  <c:v>40695</c:v>
                </c:pt>
                <c:pt idx="8">
                  <c:v>40725</c:v>
                </c:pt>
                <c:pt idx="9">
                  <c:v>40756</c:v>
                </c:pt>
                <c:pt idx="10">
                  <c:v>40787</c:v>
                </c:pt>
                <c:pt idx="11">
                  <c:v>40817</c:v>
                </c:pt>
                <c:pt idx="12">
                  <c:v>40848</c:v>
                </c:pt>
                <c:pt idx="13">
                  <c:v>40878</c:v>
                </c:pt>
                <c:pt idx="14">
                  <c:v>40909</c:v>
                </c:pt>
                <c:pt idx="15">
                  <c:v>40940</c:v>
                </c:pt>
                <c:pt idx="16">
                  <c:v>40969</c:v>
                </c:pt>
                <c:pt idx="17">
                  <c:v>41000</c:v>
                </c:pt>
                <c:pt idx="18">
                  <c:v>41030</c:v>
                </c:pt>
                <c:pt idx="19">
                  <c:v>41061</c:v>
                </c:pt>
                <c:pt idx="20">
                  <c:v>41091</c:v>
                </c:pt>
                <c:pt idx="21">
                  <c:v>41122</c:v>
                </c:pt>
                <c:pt idx="22">
                  <c:v>41153</c:v>
                </c:pt>
                <c:pt idx="23">
                  <c:v>41183</c:v>
                </c:pt>
                <c:pt idx="24">
                  <c:v>41214</c:v>
                </c:pt>
                <c:pt idx="25">
                  <c:v>41244</c:v>
                </c:pt>
                <c:pt idx="26">
                  <c:v>41275</c:v>
                </c:pt>
                <c:pt idx="27">
                  <c:v>41306</c:v>
                </c:pt>
                <c:pt idx="28">
                  <c:v>41334</c:v>
                </c:pt>
                <c:pt idx="29">
                  <c:v>41365</c:v>
                </c:pt>
                <c:pt idx="30">
                  <c:v>41395</c:v>
                </c:pt>
                <c:pt idx="31">
                  <c:v>41426</c:v>
                </c:pt>
                <c:pt idx="32">
                  <c:v>41456</c:v>
                </c:pt>
                <c:pt idx="33">
                  <c:v>41487</c:v>
                </c:pt>
                <c:pt idx="34">
                  <c:v>41518</c:v>
                </c:pt>
                <c:pt idx="35">
                  <c:v>41548</c:v>
                </c:pt>
                <c:pt idx="36">
                  <c:v>41579</c:v>
                </c:pt>
                <c:pt idx="37">
                  <c:v>41609</c:v>
                </c:pt>
                <c:pt idx="38">
                  <c:v>41640</c:v>
                </c:pt>
                <c:pt idx="39">
                  <c:v>41671</c:v>
                </c:pt>
                <c:pt idx="40">
                  <c:v>41699</c:v>
                </c:pt>
              </c:numCache>
            </c:numRef>
          </c:cat>
          <c:val>
            <c:numRef>
              <c:f>Sheet1!$C$2:$C$42</c:f>
              <c:numCache>
                <c:formatCode>General</c:formatCode>
                <c:ptCount val="41"/>
                <c:pt idx="23">
                  <c:v>1</c:v>
                </c:pt>
                <c:pt idx="25">
                  <c:v>3</c:v>
                </c:pt>
                <c:pt idx="26">
                  <c:v>2</c:v>
                </c:pt>
                <c:pt idx="29">
                  <c:v>3</c:v>
                </c:pt>
                <c:pt idx="30">
                  <c:v>2</c:v>
                </c:pt>
                <c:pt idx="31">
                  <c:v>2</c:v>
                </c:pt>
                <c:pt idx="32">
                  <c:v>1</c:v>
                </c:pt>
                <c:pt idx="33">
                  <c:v>1</c:v>
                </c:pt>
                <c:pt idx="36">
                  <c:v>1</c:v>
                </c:pt>
                <c:pt idx="37">
                  <c:v>2</c:v>
                </c:pt>
                <c:pt idx="4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195264"/>
        <c:axId val="47196800"/>
      </c:barChart>
      <c:dateAx>
        <c:axId val="471952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7196800"/>
        <c:crosses val="autoZero"/>
        <c:auto val="0"/>
        <c:lblOffset val="100"/>
        <c:baseTimeUnit val="months"/>
        <c:majorUnit val="1"/>
        <c:majorTimeUnit val="months"/>
      </c:dateAx>
      <c:valAx>
        <c:axId val="47196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7195264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9026505774395803"/>
          <c:y val="0.35053142243454399"/>
          <c:w val="0.10498958013135599"/>
          <c:h val="0.18135739547457699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2-byte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Sheet1!$B$2:$B$6</c:f>
              <c:numCache>
                <c:formatCode>#,##0.00</c:formatCode>
                <c:ptCount val="5"/>
                <c:pt idx="0">
                  <c:v>5506</c:v>
                </c:pt>
                <c:pt idx="1">
                  <c:v>6222</c:v>
                </c:pt>
                <c:pt idx="2">
                  <c:v>6673</c:v>
                </c:pt>
                <c:pt idx="3">
                  <c:v>6959</c:v>
                </c:pt>
                <c:pt idx="4">
                  <c:v>7391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4-byte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152</c:v>
                </c:pt>
                <c:pt idx="1">
                  <c:v>165</c:v>
                </c:pt>
                <c:pt idx="2">
                  <c:v>928</c:v>
                </c:pt>
                <c:pt idx="3">
                  <c:v>1315</c:v>
                </c:pt>
                <c:pt idx="4">
                  <c:v>1884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283200"/>
        <c:axId val="47305472"/>
      </c:barChart>
      <c:catAx>
        <c:axId val="4728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7305472"/>
        <c:crosses val="autoZero"/>
        <c:auto val="1"/>
        <c:lblAlgn val="ctr"/>
        <c:lblOffset val="100"/>
        <c:noMultiLvlLbl val="0"/>
      </c:catAx>
      <c:valAx>
        <c:axId val="4730547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7283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711632349491998"/>
          <c:y val="0.239379532542361"/>
          <c:w val="8.7223590382961597E-2"/>
          <c:h val="0.1293333307793390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1233076778862201E-2"/>
          <c:y val="3.5891609961207098E-2"/>
          <c:w val="0.85345611532245502"/>
          <c:h val="0.886306888688450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</c:v>
                </c:pt>
              </c:strCache>
            </c:strRef>
          </c:tx>
          <c:invertIfNegative val="0"/>
          <c:cat>
            <c:numRef>
              <c:f>Sheet1!$A$2:$A$17</c:f>
              <c:numCache>
                <c:formatCode>0</c:formatCod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 formatCode="General">
                  <c:v>2013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  <c:pt idx="4">
                  <c:v>62</c:v>
                </c:pt>
                <c:pt idx="5">
                  <c:v>67</c:v>
                </c:pt>
                <c:pt idx="6">
                  <c:v>75</c:v>
                </c:pt>
                <c:pt idx="7">
                  <c:v>135</c:v>
                </c:pt>
                <c:pt idx="8">
                  <c:v>133</c:v>
                </c:pt>
                <c:pt idx="9">
                  <c:v>171</c:v>
                </c:pt>
                <c:pt idx="10">
                  <c:v>312</c:v>
                </c:pt>
                <c:pt idx="11">
                  <c:v>449</c:v>
                </c:pt>
                <c:pt idx="12">
                  <c:v>485</c:v>
                </c:pt>
                <c:pt idx="13">
                  <c:v>575</c:v>
                </c:pt>
                <c:pt idx="14">
                  <c:v>788</c:v>
                </c:pt>
                <c:pt idx="15">
                  <c:v>951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VS</c:v>
                </c:pt>
              </c:strCache>
            </c:strRef>
          </c:tx>
          <c:invertIfNegative val="0"/>
          <c:cat>
            <c:numRef>
              <c:f>Sheet1!$A$2:$A$17</c:f>
              <c:numCache>
                <c:formatCode>0</c:formatCod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 formatCode="General">
                  <c:v>2013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32</c:v>
                </c:pt>
                <c:pt idx="5">
                  <c:v>85</c:v>
                </c:pt>
                <c:pt idx="6">
                  <c:v>123</c:v>
                </c:pt>
                <c:pt idx="7">
                  <c:v>174</c:v>
                </c:pt>
                <c:pt idx="8">
                  <c:v>261</c:v>
                </c:pt>
                <c:pt idx="9">
                  <c:v>304</c:v>
                </c:pt>
                <c:pt idx="10">
                  <c:v>345</c:v>
                </c:pt>
                <c:pt idx="11">
                  <c:v>472</c:v>
                </c:pt>
                <c:pt idx="12">
                  <c:v>651</c:v>
                </c:pt>
                <c:pt idx="13">
                  <c:v>817</c:v>
                </c:pt>
                <c:pt idx="14">
                  <c:v>1021</c:v>
                </c:pt>
                <c:pt idx="15">
                  <c:v>1306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</c:v>
                </c:pt>
              </c:strCache>
            </c:strRef>
          </c:tx>
          <c:invertIfNegative val="0"/>
          <c:cat>
            <c:numRef>
              <c:f>Sheet1!$A$2:$A$17</c:f>
              <c:numCache>
                <c:formatCode>0</c:formatCod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 formatCode="General">
                  <c:v>2013</c:v>
                </c:pt>
              </c:numCache>
            </c:num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197</c:v>
                </c:pt>
                <c:pt idx="1">
                  <c:v>312</c:v>
                </c:pt>
                <c:pt idx="2">
                  <c:v>413</c:v>
                </c:pt>
                <c:pt idx="3">
                  <c:v>468</c:v>
                </c:pt>
                <c:pt idx="4">
                  <c:v>445</c:v>
                </c:pt>
                <c:pt idx="5">
                  <c:v>493</c:v>
                </c:pt>
                <c:pt idx="6">
                  <c:v>534</c:v>
                </c:pt>
                <c:pt idx="7">
                  <c:v>568</c:v>
                </c:pt>
                <c:pt idx="8">
                  <c:v>658</c:v>
                </c:pt>
                <c:pt idx="9">
                  <c:v>765</c:v>
                </c:pt>
                <c:pt idx="10">
                  <c:v>813</c:v>
                </c:pt>
                <c:pt idx="11">
                  <c:v>823</c:v>
                </c:pt>
                <c:pt idx="12">
                  <c:v>874</c:v>
                </c:pt>
                <c:pt idx="13">
                  <c:v>970</c:v>
                </c:pt>
                <c:pt idx="14">
                  <c:v>1114</c:v>
                </c:pt>
                <c:pt idx="15">
                  <c:v>1195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</c:v>
                </c:pt>
              </c:strCache>
            </c:strRef>
          </c:tx>
          <c:invertIfNegative val="0"/>
          <c:cat>
            <c:numRef>
              <c:f>Sheet1!$A$2:$A$17</c:f>
              <c:numCache>
                <c:formatCode>0</c:formatCod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 formatCode="General">
                  <c:v>2013</c:v>
                </c:pt>
              </c:numCache>
            </c:numRef>
          </c:cat>
          <c:val>
            <c:numRef>
              <c:f>Sheet1!$E$2:$E$17</c:f>
              <c:numCache>
                <c:formatCode>General</c:formatCode>
                <c:ptCount val="16"/>
                <c:pt idx="0">
                  <c:v>31</c:v>
                </c:pt>
                <c:pt idx="1">
                  <c:v>58</c:v>
                </c:pt>
                <c:pt idx="2">
                  <c:v>125</c:v>
                </c:pt>
                <c:pt idx="3">
                  <c:v>160</c:v>
                </c:pt>
                <c:pt idx="4">
                  <c:v>158</c:v>
                </c:pt>
                <c:pt idx="5">
                  <c:v>155</c:v>
                </c:pt>
                <c:pt idx="6">
                  <c:v>164</c:v>
                </c:pt>
                <c:pt idx="7">
                  <c:v>196</c:v>
                </c:pt>
                <c:pt idx="8">
                  <c:v>210</c:v>
                </c:pt>
                <c:pt idx="9">
                  <c:v>231</c:v>
                </c:pt>
                <c:pt idx="10">
                  <c:v>251</c:v>
                </c:pt>
                <c:pt idx="11">
                  <c:v>276</c:v>
                </c:pt>
                <c:pt idx="12">
                  <c:v>328</c:v>
                </c:pt>
                <c:pt idx="13">
                  <c:v>378</c:v>
                </c:pt>
                <c:pt idx="14">
                  <c:v>402</c:v>
                </c:pt>
                <c:pt idx="15">
                  <c:v>391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</c:v>
                </c:pt>
              </c:strCache>
            </c:strRef>
          </c:tx>
          <c:invertIfNegative val="0"/>
          <c:cat>
            <c:numRef>
              <c:f>Sheet1!$A$2:$A$17</c:f>
              <c:numCache>
                <c:formatCode>0</c:formatCod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 formatCode="General">
                  <c:v>2013</c:v>
                </c:pt>
              </c:numCache>
            </c:numRef>
          </c:cat>
          <c:val>
            <c:numRef>
              <c:f>Sheet1!$F$2:$F$17</c:f>
              <c:numCache>
                <c:formatCode>General</c:formatCode>
                <c:ptCount val="16"/>
                <c:pt idx="0">
                  <c:v>16</c:v>
                </c:pt>
                <c:pt idx="1">
                  <c:v>20</c:v>
                </c:pt>
                <c:pt idx="2">
                  <c:v>52</c:v>
                </c:pt>
                <c:pt idx="3">
                  <c:v>51</c:v>
                </c:pt>
                <c:pt idx="4">
                  <c:v>55</c:v>
                </c:pt>
                <c:pt idx="5">
                  <c:v>60</c:v>
                </c:pt>
                <c:pt idx="6">
                  <c:v>60</c:v>
                </c:pt>
                <c:pt idx="7">
                  <c:v>56</c:v>
                </c:pt>
                <c:pt idx="8">
                  <c:v>70</c:v>
                </c:pt>
                <c:pt idx="9">
                  <c:v>77</c:v>
                </c:pt>
                <c:pt idx="10">
                  <c:v>92</c:v>
                </c:pt>
                <c:pt idx="11">
                  <c:v>106</c:v>
                </c:pt>
                <c:pt idx="12">
                  <c:v>136</c:v>
                </c:pt>
                <c:pt idx="13">
                  <c:v>145</c:v>
                </c:pt>
                <c:pt idx="14">
                  <c:v>144</c:v>
                </c:pt>
                <c:pt idx="15">
                  <c:v>147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VL</c:v>
                </c:pt>
              </c:strCache>
            </c:strRef>
          </c:tx>
          <c:invertIfNegative val="0"/>
          <c:cat>
            <c:numRef>
              <c:f>Sheet1!$A$2:$A$17</c:f>
              <c:numCache>
                <c:formatCode>0</c:formatCod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 formatCode="General">
                  <c:v>2013</c:v>
                </c:pt>
              </c:numCache>
            </c:numRef>
          </c:cat>
          <c:val>
            <c:numRef>
              <c:f>Sheet1!$G$2:$G$17</c:f>
              <c:numCache>
                <c:formatCode>General</c:formatCode>
                <c:ptCount val="16"/>
                <c:pt idx="0">
                  <c:v>5</c:v>
                </c:pt>
                <c:pt idx="1">
                  <c:v>6</c:v>
                </c:pt>
                <c:pt idx="2">
                  <c:v>12</c:v>
                </c:pt>
                <c:pt idx="3">
                  <c:v>15</c:v>
                </c:pt>
                <c:pt idx="4">
                  <c:v>8</c:v>
                </c:pt>
                <c:pt idx="5">
                  <c:v>11</c:v>
                </c:pt>
                <c:pt idx="6">
                  <c:v>14</c:v>
                </c:pt>
                <c:pt idx="7">
                  <c:v>20</c:v>
                </c:pt>
                <c:pt idx="8">
                  <c:v>21</c:v>
                </c:pt>
                <c:pt idx="9">
                  <c:v>27</c:v>
                </c:pt>
                <c:pt idx="10">
                  <c:v>30</c:v>
                </c:pt>
                <c:pt idx="11">
                  <c:v>31</c:v>
                </c:pt>
                <c:pt idx="12">
                  <c:v>33</c:v>
                </c:pt>
                <c:pt idx="13">
                  <c:v>41</c:v>
                </c:pt>
                <c:pt idx="14">
                  <c:v>45</c:v>
                </c:pt>
                <c:pt idx="15">
                  <c:v>43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XL</c:v>
                </c:pt>
              </c:strCache>
            </c:strRef>
          </c:tx>
          <c:invertIfNegative val="0"/>
          <c:cat>
            <c:numRef>
              <c:f>Sheet1!$A$2:$A$17</c:f>
              <c:numCache>
                <c:formatCode>0</c:formatCod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 formatCode="General">
                  <c:v>2013</c:v>
                </c:pt>
              </c:numCache>
            </c:numRef>
          </c:cat>
          <c:val>
            <c:numRef>
              <c:f>Sheet1!$H$2:$H$17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9</c:v>
                </c:pt>
                <c:pt idx="9">
                  <c:v>9</c:v>
                </c:pt>
                <c:pt idx="10">
                  <c:v>12</c:v>
                </c:pt>
                <c:pt idx="11">
                  <c:v>13</c:v>
                </c:pt>
                <c:pt idx="12">
                  <c:v>11</c:v>
                </c:pt>
                <c:pt idx="13">
                  <c:v>21</c:v>
                </c:pt>
                <c:pt idx="14">
                  <c:v>20</c:v>
                </c:pt>
                <c:pt idx="15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6631168"/>
        <c:axId val="46635264"/>
      </c:barChart>
      <c:catAx>
        <c:axId val="4663116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6635264"/>
        <c:crosses val="autoZero"/>
        <c:auto val="1"/>
        <c:lblAlgn val="ctr"/>
        <c:lblOffset val="100"/>
        <c:noMultiLvlLbl val="0"/>
      </c:catAx>
      <c:valAx>
        <c:axId val="46635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6631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35085173833892"/>
          <c:y val="0.218909010679017"/>
          <c:w val="5.2623525736438997E-2"/>
          <c:h val="0.462109288045844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 w="19050"/>
  </c:spPr>
  <c:txPr>
    <a:bodyPr/>
    <a:lstStyle/>
    <a:p>
      <a:pPr>
        <a:defRPr sz="1600" baseline="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BDE4E8-E54E-3C45-99E8-39418D41E370}" type="doc">
      <dgm:prSet loTypeId="urn:microsoft.com/office/officeart/2005/8/layout/hList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0EAB17-68A4-864D-9516-1BBF69D1CC44}">
      <dgm:prSet phldrT="[Text]"/>
      <dgm:spPr/>
      <dgm:t>
        <a:bodyPr/>
        <a:lstStyle/>
        <a:p>
          <a:r>
            <a:rPr lang="en-US" dirty="0" smtClean="0"/>
            <a:t>New features</a:t>
          </a:r>
          <a:endParaRPr lang="en-US" dirty="0"/>
        </a:p>
      </dgm:t>
    </dgm:pt>
    <dgm:pt modelId="{7741E7E3-4BF1-E24C-BA77-D128714B023A}" type="parTrans" cxnId="{40C979E3-B119-F34C-8851-1AF54272B2E8}">
      <dgm:prSet/>
      <dgm:spPr/>
      <dgm:t>
        <a:bodyPr/>
        <a:lstStyle/>
        <a:p>
          <a:endParaRPr lang="en-US"/>
        </a:p>
      </dgm:t>
    </dgm:pt>
    <dgm:pt modelId="{A3520AF1-609C-B64F-A790-C3A1B068F360}" type="sibTrans" cxnId="{40C979E3-B119-F34C-8851-1AF54272B2E8}">
      <dgm:prSet/>
      <dgm:spPr/>
      <dgm:t>
        <a:bodyPr/>
        <a:lstStyle/>
        <a:p>
          <a:endParaRPr lang="en-US"/>
        </a:p>
      </dgm:t>
    </dgm:pt>
    <dgm:pt modelId="{63A7231F-35CA-5846-927E-5765A6E99614}">
      <dgm:prSet phldrT="[Text]"/>
      <dgm:spPr/>
      <dgm:t>
        <a:bodyPr/>
        <a:lstStyle/>
        <a:p>
          <a:r>
            <a:rPr lang="en-US" dirty="0" smtClean="0"/>
            <a:t>‘</a:t>
          </a:r>
          <a:r>
            <a:rPr lang="en-US" dirty="0" err="1" smtClean="0"/>
            <a:t>geoloc</a:t>
          </a:r>
          <a:r>
            <a:rPr lang="en-US" dirty="0" smtClean="0"/>
            <a:t>’ and language attributes</a:t>
          </a:r>
          <a:endParaRPr lang="en-US" dirty="0"/>
        </a:p>
      </dgm:t>
    </dgm:pt>
    <dgm:pt modelId="{DEA3F4C7-197C-A84E-896E-5586EF0F1767}" type="parTrans" cxnId="{48E31B8E-09C2-3B4E-83BA-7D8BF498AE5C}">
      <dgm:prSet/>
      <dgm:spPr/>
      <dgm:t>
        <a:bodyPr/>
        <a:lstStyle/>
        <a:p>
          <a:endParaRPr lang="en-US"/>
        </a:p>
      </dgm:t>
    </dgm:pt>
    <dgm:pt modelId="{5F643B22-C73C-1145-B182-4F6F93451907}" type="sibTrans" cxnId="{48E31B8E-09C2-3B4E-83BA-7D8BF498AE5C}">
      <dgm:prSet/>
      <dgm:spPr/>
      <dgm:t>
        <a:bodyPr/>
        <a:lstStyle/>
        <a:p>
          <a:endParaRPr lang="en-US"/>
        </a:p>
      </dgm:t>
    </dgm:pt>
    <dgm:pt modelId="{1D85DBB3-077E-4B4B-9FB6-8B0F181513C1}">
      <dgm:prSet phldrT="[Text]"/>
      <dgm:spPr/>
      <dgm:t>
        <a:bodyPr/>
        <a:lstStyle/>
        <a:p>
          <a:r>
            <a:rPr lang="en-US" dirty="0" smtClean="0"/>
            <a:t>‘</a:t>
          </a:r>
          <a:r>
            <a:rPr lang="en-US" dirty="0" err="1" smtClean="0"/>
            <a:t>whowas</a:t>
          </a:r>
          <a:r>
            <a:rPr lang="en-US" dirty="0" smtClean="0"/>
            <a:t>’ functionality</a:t>
          </a:r>
          <a:endParaRPr lang="en-US" dirty="0"/>
        </a:p>
      </dgm:t>
    </dgm:pt>
    <dgm:pt modelId="{B81DF963-55A7-4146-830C-EE056D49BE88}" type="parTrans" cxnId="{A9C674B5-8174-754B-8ED2-19437736A661}">
      <dgm:prSet/>
      <dgm:spPr/>
      <dgm:t>
        <a:bodyPr/>
        <a:lstStyle/>
        <a:p>
          <a:endParaRPr lang="en-US"/>
        </a:p>
      </dgm:t>
    </dgm:pt>
    <dgm:pt modelId="{94168E78-FCD0-A34D-B034-FD82C64AAD15}" type="sibTrans" cxnId="{A9C674B5-8174-754B-8ED2-19437736A661}">
      <dgm:prSet/>
      <dgm:spPr/>
      <dgm:t>
        <a:bodyPr/>
        <a:lstStyle/>
        <a:p>
          <a:endParaRPr lang="en-US"/>
        </a:p>
      </dgm:t>
    </dgm:pt>
    <dgm:pt modelId="{23D3BEFA-9F8A-C149-B12A-19FE95A34841}">
      <dgm:prSet phldrT="[Text]"/>
      <dgm:spPr/>
      <dgm:t>
        <a:bodyPr/>
        <a:lstStyle/>
        <a:p>
          <a:r>
            <a:rPr lang="en-US" dirty="0" smtClean="0"/>
            <a:t>RDAP</a:t>
          </a:r>
          <a:endParaRPr lang="en-US" dirty="0"/>
        </a:p>
      </dgm:t>
    </dgm:pt>
    <dgm:pt modelId="{F7AD9BDF-C0B2-B24C-B396-CE29F85BC257}" type="parTrans" cxnId="{D7A2BBBA-3D89-F44F-A356-AD440C40CC96}">
      <dgm:prSet/>
      <dgm:spPr/>
      <dgm:t>
        <a:bodyPr/>
        <a:lstStyle/>
        <a:p>
          <a:endParaRPr lang="en-US"/>
        </a:p>
      </dgm:t>
    </dgm:pt>
    <dgm:pt modelId="{9CF78A18-E7E3-5D48-A368-B7223ABE7AC9}" type="sibTrans" cxnId="{D7A2BBBA-3D89-F44F-A356-AD440C40CC96}">
      <dgm:prSet/>
      <dgm:spPr/>
      <dgm:t>
        <a:bodyPr/>
        <a:lstStyle/>
        <a:p>
          <a:endParaRPr lang="en-US"/>
        </a:p>
      </dgm:t>
    </dgm:pt>
    <dgm:pt modelId="{6DD31BB4-34B0-924F-AC3D-CA9578DC460D}">
      <dgm:prSet phldrT="[Text]"/>
      <dgm:spPr/>
      <dgm:t>
        <a:bodyPr/>
        <a:lstStyle/>
        <a:p>
          <a:r>
            <a:rPr lang="en-US" dirty="0" smtClean="0"/>
            <a:t>WEIRDS</a:t>
          </a:r>
          <a:endParaRPr lang="en-US" dirty="0"/>
        </a:p>
      </dgm:t>
    </dgm:pt>
    <dgm:pt modelId="{4B71D558-CD46-8F49-A224-8D8F1C5340CA}" type="parTrans" cxnId="{FAA6EC45-CBAB-5043-B003-06102363830E}">
      <dgm:prSet/>
      <dgm:spPr/>
      <dgm:t>
        <a:bodyPr/>
        <a:lstStyle/>
        <a:p>
          <a:endParaRPr lang="en-US"/>
        </a:p>
      </dgm:t>
    </dgm:pt>
    <dgm:pt modelId="{93178FF3-423F-4A4A-B246-190257CB0F2B}" type="sibTrans" cxnId="{FAA6EC45-CBAB-5043-B003-06102363830E}">
      <dgm:prSet/>
      <dgm:spPr/>
      <dgm:t>
        <a:bodyPr/>
        <a:lstStyle/>
        <a:p>
          <a:endParaRPr lang="en-US"/>
        </a:p>
      </dgm:t>
    </dgm:pt>
    <dgm:pt modelId="{40CF7EAF-F7B3-3842-884E-D3C900FF62DC}">
      <dgm:prSet phldrT="[Text]"/>
      <dgm:spPr/>
      <dgm:t>
        <a:bodyPr/>
        <a:lstStyle/>
        <a:p>
          <a:r>
            <a:rPr lang="en-US" dirty="0" smtClean="0"/>
            <a:t>Pilot service available</a:t>
          </a:r>
          <a:endParaRPr lang="en-US" dirty="0"/>
        </a:p>
      </dgm:t>
    </dgm:pt>
    <dgm:pt modelId="{D93CE2BF-719C-0A4C-9CCB-5F365E9CB85E}" type="parTrans" cxnId="{C53A747D-8392-1645-B283-AECB53E54048}">
      <dgm:prSet/>
      <dgm:spPr/>
      <dgm:t>
        <a:bodyPr/>
        <a:lstStyle/>
        <a:p>
          <a:endParaRPr lang="en-US"/>
        </a:p>
      </dgm:t>
    </dgm:pt>
    <dgm:pt modelId="{161279A2-FB25-0647-A1BA-2BA19152B2DC}" type="sibTrans" cxnId="{C53A747D-8392-1645-B283-AECB53E54048}">
      <dgm:prSet/>
      <dgm:spPr/>
      <dgm:t>
        <a:bodyPr/>
        <a:lstStyle/>
        <a:p>
          <a:endParaRPr lang="en-US"/>
        </a:p>
      </dgm:t>
    </dgm:pt>
    <dgm:pt modelId="{8E6DA4BF-A0F6-7044-9F7C-9B7944D0936C}">
      <dgm:prSet phldrT="[Text]"/>
      <dgm:spPr/>
      <dgm:t>
        <a:bodyPr/>
        <a:lstStyle/>
        <a:p>
          <a:r>
            <a:rPr lang="en-US" dirty="0" smtClean="0"/>
            <a:t>Contribution to RIPE whois server</a:t>
          </a:r>
          <a:endParaRPr lang="en-US" dirty="0"/>
        </a:p>
      </dgm:t>
    </dgm:pt>
    <dgm:pt modelId="{C0E0BFB4-1FF5-DE4A-A717-C464ED1436D4}" type="parTrans" cxnId="{B56112C2-0665-C449-8AC7-C3B7426FFB1C}">
      <dgm:prSet/>
      <dgm:spPr/>
      <dgm:t>
        <a:bodyPr/>
        <a:lstStyle/>
        <a:p>
          <a:endParaRPr lang="en-US"/>
        </a:p>
      </dgm:t>
    </dgm:pt>
    <dgm:pt modelId="{47681B1D-9DA0-9447-A738-534245995FC3}" type="sibTrans" cxnId="{B56112C2-0665-C449-8AC7-C3B7426FFB1C}">
      <dgm:prSet/>
      <dgm:spPr/>
      <dgm:t>
        <a:bodyPr/>
        <a:lstStyle/>
        <a:p>
          <a:endParaRPr lang="en-US"/>
        </a:p>
      </dgm:t>
    </dgm:pt>
    <dgm:pt modelId="{455759B1-9A2A-C044-9CC6-83B457C67910}" type="pres">
      <dgm:prSet presAssocID="{66BDE4E8-E54E-3C45-99E8-39418D41E3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C9862B-2FE8-A144-9C00-8F5F28AB90A2}" type="pres">
      <dgm:prSet presAssocID="{150EAB17-68A4-864D-9516-1BBF69D1CC4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69761-D23D-5D44-A2AC-3B61FEAA436B}" type="pres">
      <dgm:prSet presAssocID="{A3520AF1-609C-B64F-A790-C3A1B068F360}" presName="sibTrans" presStyleCnt="0"/>
      <dgm:spPr/>
    </dgm:pt>
    <dgm:pt modelId="{1FA146B5-991C-0C49-BBB6-149A948377D9}" type="pres">
      <dgm:prSet presAssocID="{23D3BEFA-9F8A-C149-B12A-19FE95A34841}" presName="node" presStyleLbl="node1" presStyleIdx="1" presStyleCnt="2" custScaleX="87745" custScaleY="90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8A1140-C267-5743-B508-F9421731495F}" type="presOf" srcId="{66BDE4E8-E54E-3C45-99E8-39418D41E370}" destId="{455759B1-9A2A-C044-9CC6-83B457C67910}" srcOrd="0" destOrd="0" presId="urn:microsoft.com/office/officeart/2005/8/layout/hList6"/>
    <dgm:cxn modelId="{B56112C2-0665-C449-8AC7-C3B7426FFB1C}" srcId="{23D3BEFA-9F8A-C149-B12A-19FE95A34841}" destId="{8E6DA4BF-A0F6-7044-9F7C-9B7944D0936C}" srcOrd="2" destOrd="0" parTransId="{C0E0BFB4-1FF5-DE4A-A717-C464ED1436D4}" sibTransId="{47681B1D-9DA0-9447-A738-534245995FC3}"/>
    <dgm:cxn modelId="{D7A2BBBA-3D89-F44F-A356-AD440C40CC96}" srcId="{66BDE4E8-E54E-3C45-99E8-39418D41E370}" destId="{23D3BEFA-9F8A-C149-B12A-19FE95A34841}" srcOrd="1" destOrd="0" parTransId="{F7AD9BDF-C0B2-B24C-B396-CE29F85BC257}" sibTransId="{9CF78A18-E7E3-5D48-A368-B7223ABE7AC9}"/>
    <dgm:cxn modelId="{C53A747D-8392-1645-B283-AECB53E54048}" srcId="{23D3BEFA-9F8A-C149-B12A-19FE95A34841}" destId="{40CF7EAF-F7B3-3842-884E-D3C900FF62DC}" srcOrd="1" destOrd="0" parTransId="{D93CE2BF-719C-0A4C-9CCB-5F365E9CB85E}" sibTransId="{161279A2-FB25-0647-A1BA-2BA19152B2DC}"/>
    <dgm:cxn modelId="{FAA6EC45-CBAB-5043-B003-06102363830E}" srcId="{23D3BEFA-9F8A-C149-B12A-19FE95A34841}" destId="{6DD31BB4-34B0-924F-AC3D-CA9578DC460D}" srcOrd="0" destOrd="0" parTransId="{4B71D558-CD46-8F49-A224-8D8F1C5340CA}" sibTransId="{93178FF3-423F-4A4A-B246-190257CB0F2B}"/>
    <dgm:cxn modelId="{9AC794EA-5B6D-B44D-B366-839BF0B9BB9C}" type="presOf" srcId="{40CF7EAF-F7B3-3842-884E-D3C900FF62DC}" destId="{1FA146B5-991C-0C49-BBB6-149A948377D9}" srcOrd="0" destOrd="2" presId="urn:microsoft.com/office/officeart/2005/8/layout/hList6"/>
    <dgm:cxn modelId="{40C979E3-B119-F34C-8851-1AF54272B2E8}" srcId="{66BDE4E8-E54E-3C45-99E8-39418D41E370}" destId="{150EAB17-68A4-864D-9516-1BBF69D1CC44}" srcOrd="0" destOrd="0" parTransId="{7741E7E3-4BF1-E24C-BA77-D128714B023A}" sibTransId="{A3520AF1-609C-B64F-A790-C3A1B068F360}"/>
    <dgm:cxn modelId="{A9C674B5-8174-754B-8ED2-19437736A661}" srcId="{150EAB17-68A4-864D-9516-1BBF69D1CC44}" destId="{1D85DBB3-077E-4B4B-9FB6-8B0F181513C1}" srcOrd="1" destOrd="0" parTransId="{B81DF963-55A7-4146-830C-EE056D49BE88}" sibTransId="{94168E78-FCD0-A34D-B034-FD82C64AAD15}"/>
    <dgm:cxn modelId="{B5738B4A-64F0-DD4D-8885-29AB8C03C735}" type="presOf" srcId="{1D85DBB3-077E-4B4B-9FB6-8B0F181513C1}" destId="{8BC9862B-2FE8-A144-9C00-8F5F28AB90A2}" srcOrd="0" destOrd="2" presId="urn:microsoft.com/office/officeart/2005/8/layout/hList6"/>
    <dgm:cxn modelId="{48E31B8E-09C2-3B4E-83BA-7D8BF498AE5C}" srcId="{150EAB17-68A4-864D-9516-1BBF69D1CC44}" destId="{63A7231F-35CA-5846-927E-5765A6E99614}" srcOrd="0" destOrd="0" parTransId="{DEA3F4C7-197C-A84E-896E-5586EF0F1767}" sibTransId="{5F643B22-C73C-1145-B182-4F6F93451907}"/>
    <dgm:cxn modelId="{4086BC45-1EAA-CE45-B12E-5E1F3CD35335}" type="presOf" srcId="{6DD31BB4-34B0-924F-AC3D-CA9578DC460D}" destId="{1FA146B5-991C-0C49-BBB6-149A948377D9}" srcOrd="0" destOrd="1" presId="urn:microsoft.com/office/officeart/2005/8/layout/hList6"/>
    <dgm:cxn modelId="{94E56A0D-A7E6-5F40-BF31-80AC3A6396FC}" type="presOf" srcId="{23D3BEFA-9F8A-C149-B12A-19FE95A34841}" destId="{1FA146B5-991C-0C49-BBB6-149A948377D9}" srcOrd="0" destOrd="0" presId="urn:microsoft.com/office/officeart/2005/8/layout/hList6"/>
    <dgm:cxn modelId="{A75E280C-8450-0A47-97EF-83113EBFEA97}" type="presOf" srcId="{8E6DA4BF-A0F6-7044-9F7C-9B7944D0936C}" destId="{1FA146B5-991C-0C49-BBB6-149A948377D9}" srcOrd="0" destOrd="3" presId="urn:microsoft.com/office/officeart/2005/8/layout/hList6"/>
    <dgm:cxn modelId="{C6131B83-7301-3244-9B5C-D3FBF45BDF73}" type="presOf" srcId="{63A7231F-35CA-5846-927E-5765A6E99614}" destId="{8BC9862B-2FE8-A144-9C00-8F5F28AB90A2}" srcOrd="0" destOrd="1" presId="urn:microsoft.com/office/officeart/2005/8/layout/hList6"/>
    <dgm:cxn modelId="{C8EE0DAF-A9F7-F444-A6C9-33631DB3CDD5}" type="presOf" srcId="{150EAB17-68A4-864D-9516-1BBF69D1CC44}" destId="{8BC9862B-2FE8-A144-9C00-8F5F28AB90A2}" srcOrd="0" destOrd="0" presId="urn:microsoft.com/office/officeart/2005/8/layout/hList6"/>
    <dgm:cxn modelId="{F9BA3367-EB83-4A4A-88DD-9B8CA863DC99}" type="presParOf" srcId="{455759B1-9A2A-C044-9CC6-83B457C67910}" destId="{8BC9862B-2FE8-A144-9C00-8F5F28AB90A2}" srcOrd="0" destOrd="0" presId="urn:microsoft.com/office/officeart/2005/8/layout/hList6"/>
    <dgm:cxn modelId="{C2B89EC7-7255-3842-B197-9BE6C0D03BA9}" type="presParOf" srcId="{455759B1-9A2A-C044-9CC6-83B457C67910}" destId="{55A69761-D23D-5D44-A2AC-3B61FEAA436B}" srcOrd="1" destOrd="0" presId="urn:microsoft.com/office/officeart/2005/8/layout/hList6"/>
    <dgm:cxn modelId="{F70F4568-CE88-1C44-8451-00053CE8C2C0}" type="presParOf" srcId="{455759B1-9A2A-C044-9CC6-83B457C67910}" destId="{1FA146B5-991C-0C49-BBB6-149A948377D9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BBB4E4-0E3A-B341-A728-5749BEE1AA9F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70B0B5-F8D5-F34B-8314-67189D21635A}">
      <dgm:prSet phldrT="[Text]" custT="1"/>
      <dgm:spPr/>
      <dgm:t>
        <a:bodyPr/>
        <a:lstStyle/>
        <a:p>
          <a:r>
            <a:rPr lang="en-US" sz="2000" dirty="0" smtClean="0"/>
            <a:t>Outreach</a:t>
          </a:r>
          <a:endParaRPr lang="en-US" sz="2000" dirty="0"/>
        </a:p>
      </dgm:t>
    </dgm:pt>
    <dgm:pt modelId="{AB79778B-EC6E-734B-B464-E6A67C3E899A}" type="parTrans" cxnId="{D266AEB1-851C-9448-B39D-5D8E39D5C318}">
      <dgm:prSet/>
      <dgm:spPr/>
      <dgm:t>
        <a:bodyPr/>
        <a:lstStyle/>
        <a:p>
          <a:endParaRPr lang="en-US"/>
        </a:p>
      </dgm:t>
    </dgm:pt>
    <dgm:pt modelId="{D62E5F8A-E8B7-FD43-8484-BEA2B4FB5A8B}" type="sibTrans" cxnId="{D266AEB1-851C-9448-B39D-5D8E39D5C318}">
      <dgm:prSet/>
      <dgm:spPr/>
      <dgm:t>
        <a:bodyPr/>
        <a:lstStyle/>
        <a:p>
          <a:endParaRPr lang="en-US"/>
        </a:p>
      </dgm:t>
    </dgm:pt>
    <dgm:pt modelId="{0AE6CAE9-C321-5C40-BA10-61598FF17064}">
      <dgm:prSet phldrT="[Text]" custT="1"/>
      <dgm:spPr/>
      <dgm:t>
        <a:bodyPr/>
        <a:lstStyle/>
        <a:p>
          <a:r>
            <a:rPr lang="en-US" sz="1400" dirty="0" smtClean="0"/>
            <a:t>IPv6 Event by ISOC HK, Hong Kong</a:t>
          </a:r>
          <a:endParaRPr lang="en-US" sz="1400" dirty="0"/>
        </a:p>
      </dgm:t>
    </dgm:pt>
    <dgm:pt modelId="{D8EF40BF-7AC5-8E4D-BE36-14A9A005E850}" type="parTrans" cxnId="{88A7928C-2DDF-9344-9033-C9E5606B1075}">
      <dgm:prSet/>
      <dgm:spPr/>
      <dgm:t>
        <a:bodyPr/>
        <a:lstStyle/>
        <a:p>
          <a:endParaRPr lang="en-US"/>
        </a:p>
      </dgm:t>
    </dgm:pt>
    <dgm:pt modelId="{D06C48C1-CD6D-A448-B78C-5963B2B783B7}" type="sibTrans" cxnId="{88A7928C-2DDF-9344-9033-C9E5606B1075}">
      <dgm:prSet/>
      <dgm:spPr/>
      <dgm:t>
        <a:bodyPr/>
        <a:lstStyle/>
        <a:p>
          <a:endParaRPr lang="en-US"/>
        </a:p>
      </dgm:t>
    </dgm:pt>
    <dgm:pt modelId="{938E2504-8B73-634B-B1A5-D8F0E4872BE1}">
      <dgm:prSet phldrT="[Text]" custT="1"/>
      <dgm:spPr/>
      <dgm:t>
        <a:bodyPr/>
        <a:lstStyle/>
        <a:p>
          <a:r>
            <a:rPr lang="en-US" sz="2000" dirty="0" smtClean="0"/>
            <a:t>APIPv6TF</a:t>
          </a:r>
          <a:endParaRPr lang="en-US" sz="2000" dirty="0"/>
        </a:p>
      </dgm:t>
    </dgm:pt>
    <dgm:pt modelId="{82F88027-B3DD-3945-A5E1-C751DB60E965}" type="parTrans" cxnId="{B8D11783-3B10-EE47-94FD-1C6390CE56E8}">
      <dgm:prSet/>
      <dgm:spPr/>
      <dgm:t>
        <a:bodyPr/>
        <a:lstStyle/>
        <a:p>
          <a:endParaRPr lang="en-US"/>
        </a:p>
      </dgm:t>
    </dgm:pt>
    <dgm:pt modelId="{9918BE7D-EEB9-0848-83EA-BACE5EF15D63}" type="sibTrans" cxnId="{B8D11783-3B10-EE47-94FD-1C6390CE56E8}">
      <dgm:prSet/>
      <dgm:spPr/>
      <dgm:t>
        <a:bodyPr/>
        <a:lstStyle/>
        <a:p>
          <a:endParaRPr lang="en-US"/>
        </a:p>
      </dgm:t>
    </dgm:pt>
    <dgm:pt modelId="{4CF7F1AD-5644-8241-A785-AA226ADCB96A}">
      <dgm:prSet phldrT="[Text]" custT="1"/>
      <dgm:spPr/>
      <dgm:t>
        <a:bodyPr/>
        <a:lstStyle/>
        <a:p>
          <a:r>
            <a:rPr lang="en-US" sz="2000" dirty="0" smtClean="0"/>
            <a:t>IPv6 for Decision Makers</a:t>
          </a:r>
          <a:endParaRPr lang="en-US" sz="2000" dirty="0"/>
        </a:p>
      </dgm:t>
    </dgm:pt>
    <dgm:pt modelId="{7310142B-49AE-2F48-ABDB-2D6FB4A7708C}" type="parTrans" cxnId="{751E3346-1144-BD41-B79D-482BFF9C5058}">
      <dgm:prSet/>
      <dgm:spPr/>
      <dgm:t>
        <a:bodyPr/>
        <a:lstStyle/>
        <a:p>
          <a:endParaRPr lang="en-US"/>
        </a:p>
      </dgm:t>
    </dgm:pt>
    <dgm:pt modelId="{74D75C33-5318-9742-AF64-D2FEC5086966}" type="sibTrans" cxnId="{751E3346-1144-BD41-B79D-482BFF9C5058}">
      <dgm:prSet/>
      <dgm:spPr/>
      <dgm:t>
        <a:bodyPr/>
        <a:lstStyle/>
        <a:p>
          <a:endParaRPr lang="en-US"/>
        </a:p>
      </dgm:t>
    </dgm:pt>
    <dgm:pt modelId="{C59FF47C-A2B7-EC4C-9EB1-4C644E3980DE}">
      <dgm:prSet phldrT="[Text]" custT="1"/>
      <dgm:spPr/>
      <dgm:t>
        <a:bodyPr/>
        <a:lstStyle/>
        <a:p>
          <a:r>
            <a:rPr lang="en-US" sz="1400" dirty="0" smtClean="0"/>
            <a:t>White paper published</a:t>
          </a:r>
          <a:endParaRPr lang="en-US" sz="1400" dirty="0"/>
        </a:p>
      </dgm:t>
    </dgm:pt>
    <dgm:pt modelId="{218DA750-B961-934B-A376-96278F3AB60B}" type="parTrans" cxnId="{5F645701-4D98-7044-9B00-D491FD3514E8}">
      <dgm:prSet/>
      <dgm:spPr/>
      <dgm:t>
        <a:bodyPr/>
        <a:lstStyle/>
        <a:p>
          <a:endParaRPr lang="en-US"/>
        </a:p>
      </dgm:t>
    </dgm:pt>
    <dgm:pt modelId="{E3C1A214-94CD-3B42-A03D-65E9958CD1D6}" type="sibTrans" cxnId="{5F645701-4D98-7044-9B00-D491FD3514E8}">
      <dgm:prSet/>
      <dgm:spPr/>
      <dgm:t>
        <a:bodyPr/>
        <a:lstStyle/>
        <a:p>
          <a:endParaRPr lang="en-US"/>
        </a:p>
      </dgm:t>
    </dgm:pt>
    <dgm:pt modelId="{DB8D9E4C-A640-C74A-B855-27050CE61F8A}">
      <dgm:prSet phldrT="[Text]" custT="1"/>
      <dgm:spPr/>
      <dgm:t>
        <a:bodyPr/>
        <a:lstStyle/>
        <a:p>
          <a:r>
            <a:rPr lang="en-US" sz="1400" dirty="0" err="1" smtClean="0">
              <a:solidFill>
                <a:srgbClr val="004FBB"/>
              </a:solidFill>
            </a:rPr>
            <a:t>www.apnic.net</a:t>
          </a:r>
          <a:r>
            <a:rPr lang="en-US" sz="1400" dirty="0" smtClean="0">
              <a:solidFill>
                <a:srgbClr val="004FBB"/>
              </a:solidFill>
            </a:rPr>
            <a:t>/ipv6-decision-makers</a:t>
          </a:r>
          <a:endParaRPr lang="en-US" sz="1400" dirty="0"/>
        </a:p>
      </dgm:t>
    </dgm:pt>
    <dgm:pt modelId="{B3531278-DB37-5C43-A927-7E079A8F5A87}" type="parTrans" cxnId="{83B28A4B-EE36-EA40-B22B-88F575713D78}">
      <dgm:prSet/>
      <dgm:spPr/>
      <dgm:t>
        <a:bodyPr/>
        <a:lstStyle/>
        <a:p>
          <a:endParaRPr lang="en-US"/>
        </a:p>
      </dgm:t>
    </dgm:pt>
    <dgm:pt modelId="{214ED8BC-1580-CA45-84D2-ADC7D0FBFAA5}" type="sibTrans" cxnId="{83B28A4B-EE36-EA40-B22B-88F575713D78}">
      <dgm:prSet/>
      <dgm:spPr/>
      <dgm:t>
        <a:bodyPr/>
        <a:lstStyle/>
        <a:p>
          <a:endParaRPr lang="en-US"/>
        </a:p>
      </dgm:t>
    </dgm:pt>
    <dgm:pt modelId="{0A9A8EF3-9ACB-1F4B-A415-5D6638089BDD}">
      <dgm:prSet custT="1"/>
      <dgm:spPr/>
      <dgm:t>
        <a:bodyPr/>
        <a:lstStyle/>
        <a:p>
          <a:r>
            <a:rPr lang="en-US" sz="1400" dirty="0" smtClean="0"/>
            <a:t>APNIC continues to provide Secretariat services </a:t>
          </a:r>
          <a:endParaRPr lang="en-US" sz="1400" dirty="0"/>
        </a:p>
      </dgm:t>
    </dgm:pt>
    <dgm:pt modelId="{288BEA89-9326-2E44-A203-257CAA1CE183}" type="parTrans" cxnId="{99BFB5B4-B0F6-4647-8D5B-3D0D3E0F2282}">
      <dgm:prSet/>
      <dgm:spPr/>
      <dgm:t>
        <a:bodyPr/>
        <a:lstStyle/>
        <a:p>
          <a:endParaRPr lang="en-US"/>
        </a:p>
      </dgm:t>
    </dgm:pt>
    <dgm:pt modelId="{67DF26EC-15F0-8942-BA92-10CB471947C9}" type="sibTrans" cxnId="{99BFB5B4-B0F6-4647-8D5B-3D0D3E0F2282}">
      <dgm:prSet/>
      <dgm:spPr/>
      <dgm:t>
        <a:bodyPr/>
        <a:lstStyle/>
        <a:p>
          <a:endParaRPr lang="en-US"/>
        </a:p>
      </dgm:t>
    </dgm:pt>
    <dgm:pt modelId="{4C7B992C-1288-494F-8398-8BFD9301BA61}">
      <dgm:prSet custT="1"/>
      <dgm:spPr/>
      <dgm:t>
        <a:bodyPr/>
        <a:lstStyle/>
        <a:p>
          <a:r>
            <a:rPr lang="en-US" sz="1400" dirty="0" smtClean="0"/>
            <a:t>Met at APNIC 36 and APRICOT 2014/APNIC 37</a:t>
          </a:r>
          <a:endParaRPr lang="en-US" sz="1400" dirty="0"/>
        </a:p>
      </dgm:t>
    </dgm:pt>
    <dgm:pt modelId="{D89D6341-8CE9-F740-A296-4C4FBCA3A0F2}" type="parTrans" cxnId="{B9F9FD71-753C-244F-9E5E-6F1FA27A3AC3}">
      <dgm:prSet/>
      <dgm:spPr/>
      <dgm:t>
        <a:bodyPr/>
        <a:lstStyle/>
        <a:p>
          <a:endParaRPr lang="en-US"/>
        </a:p>
      </dgm:t>
    </dgm:pt>
    <dgm:pt modelId="{889E62E6-1163-9C4C-896A-42B1445A937E}" type="sibTrans" cxnId="{B9F9FD71-753C-244F-9E5E-6F1FA27A3AC3}">
      <dgm:prSet/>
      <dgm:spPr/>
      <dgm:t>
        <a:bodyPr/>
        <a:lstStyle/>
        <a:p>
          <a:endParaRPr lang="en-US"/>
        </a:p>
      </dgm:t>
    </dgm:pt>
    <dgm:pt modelId="{F42B000B-E7DD-EC4F-B82D-929F4AEDE67F}">
      <dgm:prSet phldrT="[Text]" custT="1"/>
      <dgm:spPr/>
      <dgm:t>
        <a:bodyPr/>
        <a:lstStyle/>
        <a:p>
          <a:r>
            <a:rPr lang="en-US" sz="1400" dirty="0" smtClean="0"/>
            <a:t>Asia Pacific IPv6 Task Force</a:t>
          </a:r>
          <a:endParaRPr lang="en-US" sz="1400" dirty="0"/>
        </a:p>
      </dgm:t>
    </dgm:pt>
    <dgm:pt modelId="{FE78FB2D-9B1C-E74E-AF68-820BD2ACDAC7}" type="parTrans" cxnId="{48E73468-BBE4-D04F-BBA4-ED56DBA6F8F3}">
      <dgm:prSet/>
      <dgm:spPr/>
      <dgm:t>
        <a:bodyPr/>
        <a:lstStyle/>
        <a:p>
          <a:endParaRPr lang="en-US"/>
        </a:p>
      </dgm:t>
    </dgm:pt>
    <dgm:pt modelId="{F1EF5420-803A-3341-8BDE-6FFB7F031F48}" type="sibTrans" cxnId="{48E73468-BBE4-D04F-BBA4-ED56DBA6F8F3}">
      <dgm:prSet/>
      <dgm:spPr/>
      <dgm:t>
        <a:bodyPr/>
        <a:lstStyle/>
        <a:p>
          <a:endParaRPr lang="en-US"/>
        </a:p>
      </dgm:t>
    </dgm:pt>
    <dgm:pt modelId="{2AA0D45F-D124-3D42-BCF3-E792DE753EDA}">
      <dgm:prSet custT="1"/>
      <dgm:spPr/>
      <dgm:t>
        <a:bodyPr/>
        <a:lstStyle/>
        <a:p>
          <a:r>
            <a:rPr lang="en-US" sz="1400" dirty="0" smtClean="0"/>
            <a:t>Global IPv6 and Next Generation Summit 2014, Beijing</a:t>
          </a:r>
          <a:endParaRPr lang="en-US" sz="1400" dirty="0"/>
        </a:p>
      </dgm:t>
    </dgm:pt>
    <dgm:pt modelId="{56EBC95F-9DFF-2347-AEC5-E40B05D915F2}" type="parTrans" cxnId="{066AD2C3-AC38-FF4A-9E55-E07E323A3E82}">
      <dgm:prSet/>
      <dgm:spPr/>
      <dgm:t>
        <a:bodyPr/>
        <a:lstStyle/>
        <a:p>
          <a:endParaRPr lang="en-US"/>
        </a:p>
      </dgm:t>
    </dgm:pt>
    <dgm:pt modelId="{B279C467-FA40-BB43-874B-B4D90DFFDD5F}" type="sibTrans" cxnId="{066AD2C3-AC38-FF4A-9E55-E07E323A3E82}">
      <dgm:prSet/>
      <dgm:spPr/>
      <dgm:t>
        <a:bodyPr/>
        <a:lstStyle/>
        <a:p>
          <a:endParaRPr lang="en-US"/>
        </a:p>
      </dgm:t>
    </dgm:pt>
    <dgm:pt modelId="{3EF2D54B-1015-1744-AC1B-F856EC40B811}">
      <dgm:prSet phldrT="[Text]" custT="1"/>
      <dgm:spPr/>
      <dgm:t>
        <a:bodyPr/>
        <a:lstStyle/>
        <a:p>
          <a:r>
            <a:rPr lang="en-US" sz="1400" dirty="0" smtClean="0"/>
            <a:t>ICANN 49, IPv6 Roundtable, Singapore</a:t>
          </a:r>
          <a:endParaRPr lang="en-US" sz="1400" dirty="0"/>
        </a:p>
      </dgm:t>
    </dgm:pt>
    <dgm:pt modelId="{45C45620-BF38-5942-B898-1E1F78E6A179}" type="parTrans" cxnId="{CF1856B7-A7CD-6F48-ACC3-2193F84950BB}">
      <dgm:prSet/>
      <dgm:spPr/>
      <dgm:t>
        <a:bodyPr/>
        <a:lstStyle/>
        <a:p>
          <a:endParaRPr lang="en-US"/>
        </a:p>
      </dgm:t>
    </dgm:pt>
    <dgm:pt modelId="{76E239E1-9684-CD47-814D-A4F39C24F82F}" type="sibTrans" cxnId="{CF1856B7-A7CD-6F48-ACC3-2193F84950BB}">
      <dgm:prSet/>
      <dgm:spPr/>
      <dgm:t>
        <a:bodyPr/>
        <a:lstStyle/>
        <a:p>
          <a:endParaRPr lang="en-US"/>
        </a:p>
      </dgm:t>
    </dgm:pt>
    <dgm:pt modelId="{1EBF5A49-8DCA-EA44-AF12-C4A387ACEE2B}">
      <dgm:prSet custT="1"/>
      <dgm:spPr/>
      <dgm:t>
        <a:bodyPr/>
        <a:lstStyle/>
        <a:p>
          <a:r>
            <a:rPr lang="en-US" sz="1400" dirty="0" smtClean="0"/>
            <a:t>APEC TEL 49 </a:t>
          </a:r>
          <a:endParaRPr lang="en-US" sz="1400" dirty="0"/>
        </a:p>
      </dgm:t>
    </dgm:pt>
    <dgm:pt modelId="{6899E002-3EAD-9547-9767-C40A1AD96BE8}" type="parTrans" cxnId="{BA17BE54-5209-7843-B495-EA1CFF94A910}">
      <dgm:prSet/>
      <dgm:spPr/>
      <dgm:t>
        <a:bodyPr/>
        <a:lstStyle/>
        <a:p>
          <a:endParaRPr lang="en-US"/>
        </a:p>
      </dgm:t>
    </dgm:pt>
    <dgm:pt modelId="{85190A01-4B52-014D-8835-3112A4020364}" type="sibTrans" cxnId="{BA17BE54-5209-7843-B495-EA1CFF94A910}">
      <dgm:prSet/>
      <dgm:spPr/>
      <dgm:t>
        <a:bodyPr/>
        <a:lstStyle/>
        <a:p>
          <a:endParaRPr lang="en-US"/>
        </a:p>
      </dgm:t>
    </dgm:pt>
    <dgm:pt modelId="{79773028-CA4F-8C45-99D6-0EBF34D9D773}">
      <dgm:prSet phldrT="[Text]" custT="1"/>
      <dgm:spPr/>
      <dgm:t>
        <a:bodyPr/>
        <a:lstStyle/>
        <a:p>
          <a:r>
            <a:rPr lang="en-US" sz="1400" dirty="0" smtClean="0"/>
            <a:t>ASEAN ICT SMEs Conference, Hanoi</a:t>
          </a:r>
          <a:endParaRPr lang="en-US" sz="1400" dirty="0"/>
        </a:p>
      </dgm:t>
    </dgm:pt>
    <dgm:pt modelId="{1729588E-D630-C54D-A7D3-ADBC7AD0D809}" type="parTrans" cxnId="{3773FB24-C2C9-BC40-9669-6E71D954D94B}">
      <dgm:prSet/>
      <dgm:spPr/>
      <dgm:t>
        <a:bodyPr/>
        <a:lstStyle/>
        <a:p>
          <a:endParaRPr lang="en-US"/>
        </a:p>
      </dgm:t>
    </dgm:pt>
    <dgm:pt modelId="{5CA0BEA3-9975-594D-9888-BE2559C77298}" type="sibTrans" cxnId="{3773FB24-C2C9-BC40-9669-6E71D954D94B}">
      <dgm:prSet/>
      <dgm:spPr/>
      <dgm:t>
        <a:bodyPr/>
        <a:lstStyle/>
        <a:p>
          <a:endParaRPr lang="en-US"/>
        </a:p>
      </dgm:t>
    </dgm:pt>
    <dgm:pt modelId="{7674190A-2EF8-114C-9D70-B878C9F77462}" type="pres">
      <dgm:prSet presAssocID="{5ABBB4E4-0E3A-B341-A728-5749BEE1AA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EBD08A-AC39-8C46-9969-F2DEE46CBEBE}" type="pres">
      <dgm:prSet presAssocID="{EE70B0B5-F8D5-F34B-8314-67189D21635A}" presName="linNode" presStyleCnt="0"/>
      <dgm:spPr/>
    </dgm:pt>
    <dgm:pt modelId="{78406655-35FC-F144-B8AF-D3EC4B2AD214}" type="pres">
      <dgm:prSet presAssocID="{EE70B0B5-F8D5-F34B-8314-67189D21635A}" presName="parentText" presStyleLbl="node1" presStyleIdx="0" presStyleCnt="3" custLinFactNeighborX="2270" custLinFactNeighborY="-1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827E2-463E-0F4A-A2E3-4C57D74E2E0B}" type="pres">
      <dgm:prSet presAssocID="{EE70B0B5-F8D5-F34B-8314-67189D21635A}" presName="descendantText" presStyleLbl="alignAccFollowNode1" presStyleIdx="0" presStyleCnt="3" custScaleX="95997" custScaleY="115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30245-6F33-A445-90BB-DA5F99A560EF}" type="pres">
      <dgm:prSet presAssocID="{D62E5F8A-E8B7-FD43-8484-BEA2B4FB5A8B}" presName="sp" presStyleCnt="0"/>
      <dgm:spPr/>
    </dgm:pt>
    <dgm:pt modelId="{D9B0FFDF-0606-C141-9D8F-A17A30080628}" type="pres">
      <dgm:prSet presAssocID="{938E2504-8B73-634B-B1A5-D8F0E4872BE1}" presName="linNode" presStyleCnt="0"/>
      <dgm:spPr/>
    </dgm:pt>
    <dgm:pt modelId="{47A80202-DED3-4E48-A465-22AFBAAD6E3A}" type="pres">
      <dgm:prSet presAssocID="{938E2504-8B73-634B-B1A5-D8F0E4872BE1}" presName="parentText" presStyleLbl="node1" presStyleIdx="1" presStyleCnt="3" custLinFactNeighborX="22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3B17A-6C66-854B-AAE8-6E2C64FF915D}" type="pres">
      <dgm:prSet presAssocID="{938E2504-8B73-634B-B1A5-D8F0E4872BE1}" presName="descendantText" presStyleLbl="alignAccFollowNode1" presStyleIdx="1" presStyleCnt="3" custScaleX="96091" custScaleY="118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AF686-3971-0546-99B8-3DFAFE968E56}" type="pres">
      <dgm:prSet presAssocID="{9918BE7D-EEB9-0848-83EA-BACE5EF15D63}" presName="sp" presStyleCnt="0"/>
      <dgm:spPr/>
    </dgm:pt>
    <dgm:pt modelId="{CC9AC82B-7A7F-AE4D-9CCD-F7D97D8A2C9C}" type="pres">
      <dgm:prSet presAssocID="{4CF7F1AD-5644-8241-A785-AA226ADCB96A}" presName="linNode" presStyleCnt="0"/>
      <dgm:spPr/>
    </dgm:pt>
    <dgm:pt modelId="{A426B2BD-B9B4-2741-8231-CEB6ECBDD92E}" type="pres">
      <dgm:prSet presAssocID="{4CF7F1AD-5644-8241-A785-AA226ADCB96A}" presName="parentText" presStyleLbl="node1" presStyleIdx="2" presStyleCnt="3" custLinFactNeighborX="22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072FA-7A21-2C47-AEB0-2EC4E4675B11}" type="pres">
      <dgm:prSet presAssocID="{4CF7F1AD-5644-8241-A785-AA226ADCB96A}" presName="descendantText" presStyleLbl="alignAccFollowNode1" presStyleIdx="2" presStyleCnt="3" custScaleX="96091" custScaleY="100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E5B8CC-93F9-D049-B6FD-789A93B4C096}" type="presOf" srcId="{3EF2D54B-1015-1744-AC1B-F856EC40B811}" destId="{A1D827E2-463E-0F4A-A2E3-4C57D74E2E0B}" srcOrd="0" destOrd="2" presId="urn:microsoft.com/office/officeart/2005/8/layout/vList5"/>
    <dgm:cxn modelId="{8AEBC5BB-0CEE-6841-BA8F-0A6ED07A75AF}" type="presOf" srcId="{4C7B992C-1288-494F-8398-8BFD9301BA61}" destId="{8793B17A-6C66-854B-AAE8-6E2C64FF915D}" srcOrd="0" destOrd="2" presId="urn:microsoft.com/office/officeart/2005/8/layout/vList5"/>
    <dgm:cxn modelId="{2707076A-F8D6-FA4B-A2CD-D9D90AC38F83}" type="presOf" srcId="{F42B000B-E7DD-EC4F-B82D-929F4AEDE67F}" destId="{8793B17A-6C66-854B-AAE8-6E2C64FF915D}" srcOrd="0" destOrd="0" presId="urn:microsoft.com/office/officeart/2005/8/layout/vList5"/>
    <dgm:cxn modelId="{DE26F88E-6CB1-D64E-BE11-E54A81CADA12}" type="presOf" srcId="{1EBF5A49-8DCA-EA44-AF12-C4A387ACEE2B}" destId="{A1D827E2-463E-0F4A-A2E3-4C57D74E2E0B}" srcOrd="0" destOrd="4" presId="urn:microsoft.com/office/officeart/2005/8/layout/vList5"/>
    <dgm:cxn modelId="{E31633EC-AC9B-CA43-90C9-65BF2B1B4F26}" type="presOf" srcId="{79773028-CA4F-8C45-99D6-0EBF34D9D773}" destId="{A1D827E2-463E-0F4A-A2E3-4C57D74E2E0B}" srcOrd="0" destOrd="0" presId="urn:microsoft.com/office/officeart/2005/8/layout/vList5"/>
    <dgm:cxn modelId="{B9F9FD71-753C-244F-9E5E-6F1FA27A3AC3}" srcId="{938E2504-8B73-634B-B1A5-D8F0E4872BE1}" destId="{4C7B992C-1288-494F-8398-8BFD9301BA61}" srcOrd="2" destOrd="0" parTransId="{D89D6341-8CE9-F740-A296-4C4FBCA3A0F2}" sibTransId="{889E62E6-1163-9C4C-896A-42B1445A937E}"/>
    <dgm:cxn modelId="{BA17BE54-5209-7843-B495-EA1CFF94A910}" srcId="{EE70B0B5-F8D5-F34B-8314-67189D21635A}" destId="{1EBF5A49-8DCA-EA44-AF12-C4A387ACEE2B}" srcOrd="4" destOrd="0" parTransId="{6899E002-3EAD-9547-9767-C40A1AD96BE8}" sibTransId="{85190A01-4B52-014D-8835-3112A4020364}"/>
    <dgm:cxn modelId="{99BFB5B4-B0F6-4647-8D5B-3D0D3E0F2282}" srcId="{938E2504-8B73-634B-B1A5-D8F0E4872BE1}" destId="{0A9A8EF3-9ACB-1F4B-A415-5D6638089BDD}" srcOrd="1" destOrd="0" parTransId="{288BEA89-9326-2E44-A203-257CAA1CE183}" sibTransId="{67DF26EC-15F0-8942-BA92-10CB471947C9}"/>
    <dgm:cxn modelId="{B8D11783-3B10-EE47-94FD-1C6390CE56E8}" srcId="{5ABBB4E4-0E3A-B341-A728-5749BEE1AA9F}" destId="{938E2504-8B73-634B-B1A5-D8F0E4872BE1}" srcOrd="1" destOrd="0" parTransId="{82F88027-B3DD-3945-A5E1-C751DB60E965}" sibTransId="{9918BE7D-EEB9-0848-83EA-BACE5EF15D63}"/>
    <dgm:cxn modelId="{BB2B80AD-A86B-3F4E-9D78-C3854C79F821}" type="presOf" srcId="{DB8D9E4C-A640-C74A-B855-27050CE61F8A}" destId="{AEC072FA-7A21-2C47-AEB0-2EC4E4675B11}" srcOrd="0" destOrd="1" presId="urn:microsoft.com/office/officeart/2005/8/layout/vList5"/>
    <dgm:cxn modelId="{83B28A4B-EE36-EA40-B22B-88F575713D78}" srcId="{4CF7F1AD-5644-8241-A785-AA226ADCB96A}" destId="{DB8D9E4C-A640-C74A-B855-27050CE61F8A}" srcOrd="1" destOrd="0" parTransId="{B3531278-DB37-5C43-A927-7E079A8F5A87}" sibTransId="{214ED8BC-1580-CA45-84D2-ADC7D0FBFAA5}"/>
    <dgm:cxn modelId="{D266AEB1-851C-9448-B39D-5D8E39D5C318}" srcId="{5ABBB4E4-0E3A-B341-A728-5749BEE1AA9F}" destId="{EE70B0B5-F8D5-F34B-8314-67189D21635A}" srcOrd="0" destOrd="0" parTransId="{AB79778B-EC6E-734B-B464-E6A67C3E899A}" sibTransId="{D62E5F8A-E8B7-FD43-8484-BEA2B4FB5A8B}"/>
    <dgm:cxn modelId="{751E3346-1144-BD41-B79D-482BFF9C5058}" srcId="{5ABBB4E4-0E3A-B341-A728-5749BEE1AA9F}" destId="{4CF7F1AD-5644-8241-A785-AA226ADCB96A}" srcOrd="2" destOrd="0" parTransId="{7310142B-49AE-2F48-ABDB-2D6FB4A7708C}" sibTransId="{74D75C33-5318-9742-AF64-D2FEC5086966}"/>
    <dgm:cxn modelId="{3773FB24-C2C9-BC40-9669-6E71D954D94B}" srcId="{EE70B0B5-F8D5-F34B-8314-67189D21635A}" destId="{79773028-CA4F-8C45-99D6-0EBF34D9D773}" srcOrd="0" destOrd="0" parTransId="{1729588E-D630-C54D-A7D3-ADBC7AD0D809}" sibTransId="{5CA0BEA3-9975-594D-9888-BE2559C77298}"/>
    <dgm:cxn modelId="{CF1856B7-A7CD-6F48-ACC3-2193F84950BB}" srcId="{EE70B0B5-F8D5-F34B-8314-67189D21635A}" destId="{3EF2D54B-1015-1744-AC1B-F856EC40B811}" srcOrd="2" destOrd="0" parTransId="{45C45620-BF38-5942-B898-1E1F78E6A179}" sibTransId="{76E239E1-9684-CD47-814D-A4F39C24F82F}"/>
    <dgm:cxn modelId="{A3C0D992-468B-5240-8DB1-80B02A0C1AFF}" type="presOf" srcId="{0AE6CAE9-C321-5C40-BA10-61598FF17064}" destId="{A1D827E2-463E-0F4A-A2E3-4C57D74E2E0B}" srcOrd="0" destOrd="1" presId="urn:microsoft.com/office/officeart/2005/8/layout/vList5"/>
    <dgm:cxn modelId="{3D16F124-F385-E646-BB00-E013FCAD01C2}" type="presOf" srcId="{5ABBB4E4-0E3A-B341-A728-5749BEE1AA9F}" destId="{7674190A-2EF8-114C-9D70-B878C9F77462}" srcOrd="0" destOrd="0" presId="urn:microsoft.com/office/officeart/2005/8/layout/vList5"/>
    <dgm:cxn modelId="{5F645701-4D98-7044-9B00-D491FD3514E8}" srcId="{4CF7F1AD-5644-8241-A785-AA226ADCB96A}" destId="{C59FF47C-A2B7-EC4C-9EB1-4C644E3980DE}" srcOrd="0" destOrd="0" parTransId="{218DA750-B961-934B-A376-96278F3AB60B}" sibTransId="{E3C1A214-94CD-3B42-A03D-65E9958CD1D6}"/>
    <dgm:cxn modelId="{88A7928C-2DDF-9344-9033-C9E5606B1075}" srcId="{EE70B0B5-F8D5-F34B-8314-67189D21635A}" destId="{0AE6CAE9-C321-5C40-BA10-61598FF17064}" srcOrd="1" destOrd="0" parTransId="{D8EF40BF-7AC5-8E4D-BE36-14A9A005E850}" sibTransId="{D06C48C1-CD6D-A448-B78C-5963B2B783B7}"/>
    <dgm:cxn modelId="{066AD2C3-AC38-FF4A-9E55-E07E323A3E82}" srcId="{EE70B0B5-F8D5-F34B-8314-67189D21635A}" destId="{2AA0D45F-D124-3D42-BCF3-E792DE753EDA}" srcOrd="3" destOrd="0" parTransId="{56EBC95F-9DFF-2347-AEC5-E40B05D915F2}" sibTransId="{B279C467-FA40-BB43-874B-B4D90DFFDD5F}"/>
    <dgm:cxn modelId="{5373A796-3EBD-8B4C-AFCF-E204DAB2DB2F}" type="presOf" srcId="{C59FF47C-A2B7-EC4C-9EB1-4C644E3980DE}" destId="{AEC072FA-7A21-2C47-AEB0-2EC4E4675B11}" srcOrd="0" destOrd="0" presId="urn:microsoft.com/office/officeart/2005/8/layout/vList5"/>
    <dgm:cxn modelId="{8D1EAA38-E7B9-6E48-9FFE-EE0F015F1FBE}" type="presOf" srcId="{0A9A8EF3-9ACB-1F4B-A415-5D6638089BDD}" destId="{8793B17A-6C66-854B-AAE8-6E2C64FF915D}" srcOrd="0" destOrd="1" presId="urn:microsoft.com/office/officeart/2005/8/layout/vList5"/>
    <dgm:cxn modelId="{87798614-F092-B845-A595-55CC06A683F4}" type="presOf" srcId="{938E2504-8B73-634B-B1A5-D8F0E4872BE1}" destId="{47A80202-DED3-4E48-A465-22AFBAAD6E3A}" srcOrd="0" destOrd="0" presId="urn:microsoft.com/office/officeart/2005/8/layout/vList5"/>
    <dgm:cxn modelId="{5DABDF86-0463-9046-AE88-0E74C0BAD1AF}" type="presOf" srcId="{2AA0D45F-D124-3D42-BCF3-E792DE753EDA}" destId="{A1D827E2-463E-0F4A-A2E3-4C57D74E2E0B}" srcOrd="0" destOrd="3" presId="urn:microsoft.com/office/officeart/2005/8/layout/vList5"/>
    <dgm:cxn modelId="{48E73468-BBE4-D04F-BBA4-ED56DBA6F8F3}" srcId="{938E2504-8B73-634B-B1A5-D8F0E4872BE1}" destId="{F42B000B-E7DD-EC4F-B82D-929F4AEDE67F}" srcOrd="0" destOrd="0" parTransId="{FE78FB2D-9B1C-E74E-AF68-820BD2ACDAC7}" sibTransId="{F1EF5420-803A-3341-8BDE-6FFB7F031F48}"/>
    <dgm:cxn modelId="{7C198CD7-B053-E448-BCD1-8D6177BDE452}" type="presOf" srcId="{EE70B0B5-F8D5-F34B-8314-67189D21635A}" destId="{78406655-35FC-F144-B8AF-D3EC4B2AD214}" srcOrd="0" destOrd="0" presId="urn:microsoft.com/office/officeart/2005/8/layout/vList5"/>
    <dgm:cxn modelId="{FC12BD24-B72D-5541-9C44-518D7AD928ED}" type="presOf" srcId="{4CF7F1AD-5644-8241-A785-AA226ADCB96A}" destId="{A426B2BD-B9B4-2741-8231-CEB6ECBDD92E}" srcOrd="0" destOrd="0" presId="urn:microsoft.com/office/officeart/2005/8/layout/vList5"/>
    <dgm:cxn modelId="{B2A90BB2-6F74-4942-AC4D-C83EDB132535}" type="presParOf" srcId="{7674190A-2EF8-114C-9D70-B878C9F77462}" destId="{39EBD08A-AC39-8C46-9969-F2DEE46CBEBE}" srcOrd="0" destOrd="0" presId="urn:microsoft.com/office/officeart/2005/8/layout/vList5"/>
    <dgm:cxn modelId="{B90A9BBF-30D3-EB4A-A374-45808B046031}" type="presParOf" srcId="{39EBD08A-AC39-8C46-9969-F2DEE46CBEBE}" destId="{78406655-35FC-F144-B8AF-D3EC4B2AD214}" srcOrd="0" destOrd="0" presId="urn:microsoft.com/office/officeart/2005/8/layout/vList5"/>
    <dgm:cxn modelId="{A253375D-F41D-3C46-9781-C361A7AB4955}" type="presParOf" srcId="{39EBD08A-AC39-8C46-9969-F2DEE46CBEBE}" destId="{A1D827E2-463E-0F4A-A2E3-4C57D74E2E0B}" srcOrd="1" destOrd="0" presId="urn:microsoft.com/office/officeart/2005/8/layout/vList5"/>
    <dgm:cxn modelId="{0BC09050-F1A9-0541-9530-2021D741DF36}" type="presParOf" srcId="{7674190A-2EF8-114C-9D70-B878C9F77462}" destId="{8B930245-6F33-A445-90BB-DA5F99A560EF}" srcOrd="1" destOrd="0" presId="urn:microsoft.com/office/officeart/2005/8/layout/vList5"/>
    <dgm:cxn modelId="{0F53789A-03AB-874B-AB24-E1DAE787FC97}" type="presParOf" srcId="{7674190A-2EF8-114C-9D70-B878C9F77462}" destId="{D9B0FFDF-0606-C141-9D8F-A17A30080628}" srcOrd="2" destOrd="0" presId="urn:microsoft.com/office/officeart/2005/8/layout/vList5"/>
    <dgm:cxn modelId="{0A78A077-4CC5-9648-89DE-5088020CA473}" type="presParOf" srcId="{D9B0FFDF-0606-C141-9D8F-A17A30080628}" destId="{47A80202-DED3-4E48-A465-22AFBAAD6E3A}" srcOrd="0" destOrd="0" presId="urn:microsoft.com/office/officeart/2005/8/layout/vList5"/>
    <dgm:cxn modelId="{00E2036E-1846-BF4D-9499-EDA5363ADAE7}" type="presParOf" srcId="{D9B0FFDF-0606-C141-9D8F-A17A30080628}" destId="{8793B17A-6C66-854B-AAE8-6E2C64FF915D}" srcOrd="1" destOrd="0" presId="urn:microsoft.com/office/officeart/2005/8/layout/vList5"/>
    <dgm:cxn modelId="{18C4E8C2-BE80-3644-B142-A3382396CAE1}" type="presParOf" srcId="{7674190A-2EF8-114C-9D70-B878C9F77462}" destId="{A0DAF686-3971-0546-99B8-3DFAFE968E56}" srcOrd="3" destOrd="0" presId="urn:microsoft.com/office/officeart/2005/8/layout/vList5"/>
    <dgm:cxn modelId="{68E46384-B3AC-E44B-9CC2-73360C9656C5}" type="presParOf" srcId="{7674190A-2EF8-114C-9D70-B878C9F77462}" destId="{CC9AC82B-7A7F-AE4D-9CCD-F7D97D8A2C9C}" srcOrd="4" destOrd="0" presId="urn:microsoft.com/office/officeart/2005/8/layout/vList5"/>
    <dgm:cxn modelId="{5AC714D7-DE2C-1E43-8A96-839A953BA894}" type="presParOf" srcId="{CC9AC82B-7A7F-AE4D-9CCD-F7D97D8A2C9C}" destId="{A426B2BD-B9B4-2741-8231-CEB6ECBDD92E}" srcOrd="0" destOrd="0" presId="urn:microsoft.com/office/officeart/2005/8/layout/vList5"/>
    <dgm:cxn modelId="{05AA0D54-08FB-CF4C-B8AE-B2E63E970917}" type="presParOf" srcId="{CC9AC82B-7A7F-AE4D-9CCD-F7D97D8A2C9C}" destId="{AEC072FA-7A21-2C47-AEB0-2EC4E4675B1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6D7577-C2FD-9D4A-A78B-C75456BA7A6D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D011EC-216E-1A41-80F9-3A62C4979140}">
      <dgm:prSet phldrT="[Text]"/>
      <dgm:spPr/>
      <dgm:t>
        <a:bodyPr/>
        <a:lstStyle/>
        <a:p>
          <a:r>
            <a:rPr lang="en-US" dirty="0" smtClean="0"/>
            <a:t>IPv6</a:t>
          </a:r>
          <a:endParaRPr lang="en-US" dirty="0"/>
        </a:p>
      </dgm:t>
    </dgm:pt>
    <dgm:pt modelId="{F0A62FA3-04BB-6D47-9405-C932AED58C3F}" type="parTrans" cxnId="{5A078837-61FE-B14B-884E-863938A3BFC7}">
      <dgm:prSet/>
      <dgm:spPr/>
      <dgm:t>
        <a:bodyPr/>
        <a:lstStyle/>
        <a:p>
          <a:endParaRPr lang="en-US"/>
        </a:p>
      </dgm:t>
    </dgm:pt>
    <dgm:pt modelId="{FE10ED8D-B161-1843-919D-6B9B1861C251}" type="sibTrans" cxnId="{5A078837-61FE-B14B-884E-863938A3BFC7}">
      <dgm:prSet/>
      <dgm:spPr/>
      <dgm:t>
        <a:bodyPr/>
        <a:lstStyle/>
        <a:p>
          <a:endParaRPr lang="en-US"/>
        </a:p>
      </dgm:t>
    </dgm:pt>
    <dgm:pt modelId="{2A86704A-C5BE-A840-89DB-C83C6BC80027}">
      <dgm:prSet phldrT="[Text]"/>
      <dgm:spPr/>
      <dgm:t>
        <a:bodyPr/>
        <a:lstStyle/>
        <a:p>
          <a:r>
            <a:rPr lang="en-US" dirty="0" smtClean="0"/>
            <a:t>Continuing focus on IPv6 deployment </a:t>
          </a:r>
          <a:endParaRPr lang="en-US" dirty="0"/>
        </a:p>
      </dgm:t>
    </dgm:pt>
    <dgm:pt modelId="{1FE5C680-3EDD-B845-96C4-A80EF0010F94}" type="parTrans" cxnId="{1D18380C-5243-FD4A-979C-E8223B11E8A6}">
      <dgm:prSet/>
      <dgm:spPr/>
      <dgm:t>
        <a:bodyPr/>
        <a:lstStyle/>
        <a:p>
          <a:endParaRPr lang="en-US"/>
        </a:p>
      </dgm:t>
    </dgm:pt>
    <dgm:pt modelId="{3961FCAD-2141-384F-82DD-0E2AEF596E08}" type="sibTrans" cxnId="{1D18380C-5243-FD4A-979C-E8223B11E8A6}">
      <dgm:prSet/>
      <dgm:spPr/>
      <dgm:t>
        <a:bodyPr/>
        <a:lstStyle/>
        <a:p>
          <a:endParaRPr lang="en-US"/>
        </a:p>
      </dgm:t>
    </dgm:pt>
    <dgm:pt modelId="{F3114566-D48E-1C45-BD68-54A85BF934A0}">
      <dgm:prSet phldrT="[Text]"/>
      <dgm:spPr/>
      <dgm:t>
        <a:bodyPr/>
        <a:lstStyle/>
        <a:p>
          <a:r>
            <a:rPr lang="en-US" dirty="0" smtClean="0"/>
            <a:t>Hands-on</a:t>
          </a:r>
          <a:endParaRPr lang="en-US" dirty="0"/>
        </a:p>
      </dgm:t>
    </dgm:pt>
    <dgm:pt modelId="{5A02045C-AE30-AC4C-A40C-B02DCB4BFA7E}" type="parTrans" cxnId="{5CB3116C-3DB5-8F47-8490-EBD574B971A8}">
      <dgm:prSet/>
      <dgm:spPr/>
      <dgm:t>
        <a:bodyPr/>
        <a:lstStyle/>
        <a:p>
          <a:endParaRPr lang="en-US"/>
        </a:p>
      </dgm:t>
    </dgm:pt>
    <dgm:pt modelId="{B39A6D7A-261F-F147-AE84-B3BC7250CA06}" type="sibTrans" cxnId="{5CB3116C-3DB5-8F47-8490-EBD574B971A8}">
      <dgm:prSet/>
      <dgm:spPr/>
      <dgm:t>
        <a:bodyPr/>
        <a:lstStyle/>
        <a:p>
          <a:endParaRPr lang="en-US"/>
        </a:p>
      </dgm:t>
    </dgm:pt>
    <dgm:pt modelId="{F3A4E27E-2F8E-284C-BFAA-E2130D81FA33}">
      <dgm:prSet phldrT="[Text]"/>
      <dgm:spPr/>
      <dgm:t>
        <a:bodyPr/>
        <a:lstStyle/>
        <a:p>
          <a:r>
            <a:rPr lang="en-US" dirty="0" smtClean="0"/>
            <a:t>Extensive exercises in virtual and physical training labs</a:t>
          </a:r>
          <a:endParaRPr lang="en-US" dirty="0"/>
        </a:p>
      </dgm:t>
    </dgm:pt>
    <dgm:pt modelId="{CF327D25-AD72-F84F-95CC-9A3633195167}" type="parTrans" cxnId="{707458A5-334E-BF47-8977-A1B10FFD94EE}">
      <dgm:prSet/>
      <dgm:spPr/>
      <dgm:t>
        <a:bodyPr/>
        <a:lstStyle/>
        <a:p>
          <a:endParaRPr lang="en-US"/>
        </a:p>
      </dgm:t>
    </dgm:pt>
    <dgm:pt modelId="{177FA951-849E-A747-9F4D-D540049A149F}" type="sibTrans" cxnId="{707458A5-334E-BF47-8977-A1B10FFD94EE}">
      <dgm:prSet/>
      <dgm:spPr/>
      <dgm:t>
        <a:bodyPr/>
        <a:lstStyle/>
        <a:p>
          <a:endParaRPr lang="en-US"/>
        </a:p>
      </dgm:t>
    </dgm:pt>
    <dgm:pt modelId="{0AE071E8-0D75-E44D-A75A-30549387905A}">
      <dgm:prSet phldrT="[Text]"/>
      <dgm:spPr/>
      <dgm:t>
        <a:bodyPr/>
        <a:lstStyle/>
        <a:p>
          <a:r>
            <a:rPr lang="en-US" dirty="0" smtClean="0"/>
            <a:t>eLearning</a:t>
          </a:r>
          <a:endParaRPr lang="en-US" dirty="0"/>
        </a:p>
      </dgm:t>
    </dgm:pt>
    <dgm:pt modelId="{907A5BBD-C991-7942-A58D-152C1881C6F2}" type="parTrans" cxnId="{AC045430-7960-384F-BFDA-02DEB5ED758E}">
      <dgm:prSet/>
      <dgm:spPr/>
      <dgm:t>
        <a:bodyPr/>
        <a:lstStyle/>
        <a:p>
          <a:endParaRPr lang="en-US"/>
        </a:p>
      </dgm:t>
    </dgm:pt>
    <dgm:pt modelId="{FF0FB9E8-0E5C-0D48-B8E0-E27C87DD00A1}" type="sibTrans" cxnId="{AC045430-7960-384F-BFDA-02DEB5ED758E}">
      <dgm:prSet/>
      <dgm:spPr/>
      <dgm:t>
        <a:bodyPr/>
        <a:lstStyle/>
        <a:p>
          <a:endParaRPr lang="en-US"/>
        </a:p>
      </dgm:t>
    </dgm:pt>
    <dgm:pt modelId="{3FB1A3DB-1B81-D446-8F51-660D600E7C2D}">
      <dgm:prSet phldrT="[Text]"/>
      <dgm:spPr/>
      <dgm:t>
        <a:bodyPr/>
        <a:lstStyle/>
        <a:p>
          <a:r>
            <a:rPr lang="en-US" dirty="0" smtClean="0"/>
            <a:t>Every Wednesday is IPv6 day; 179 hours training provided</a:t>
          </a:r>
          <a:endParaRPr lang="en-US" dirty="0"/>
        </a:p>
      </dgm:t>
    </dgm:pt>
    <dgm:pt modelId="{4CA2D66D-D6A8-B243-B356-D233F3DE43FE}" type="parTrans" cxnId="{50F0BD68-7FB7-DB40-BEDE-1B9C7803C830}">
      <dgm:prSet/>
      <dgm:spPr/>
      <dgm:t>
        <a:bodyPr/>
        <a:lstStyle/>
        <a:p>
          <a:endParaRPr lang="en-US"/>
        </a:p>
      </dgm:t>
    </dgm:pt>
    <dgm:pt modelId="{75DBFF0F-63AF-F544-A480-E9E685DD1741}" type="sibTrans" cxnId="{50F0BD68-7FB7-DB40-BEDE-1B9C7803C830}">
      <dgm:prSet/>
      <dgm:spPr/>
      <dgm:t>
        <a:bodyPr/>
        <a:lstStyle/>
        <a:p>
          <a:endParaRPr lang="en-US"/>
        </a:p>
      </dgm:t>
    </dgm:pt>
    <dgm:pt modelId="{A321A673-E9F9-3C4A-B8B6-098B8C29BF2C}" type="pres">
      <dgm:prSet presAssocID="{626D7577-C2FD-9D4A-A78B-C75456BA7A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1B1EC4-DFA1-E346-964E-DAF66F4D0B6C}" type="pres">
      <dgm:prSet presAssocID="{E5D011EC-216E-1A41-80F9-3A62C4979140}" presName="linNode" presStyleCnt="0"/>
      <dgm:spPr/>
    </dgm:pt>
    <dgm:pt modelId="{5EB9DEA9-61AB-F84F-A1A1-4A0662A77112}" type="pres">
      <dgm:prSet presAssocID="{E5D011EC-216E-1A41-80F9-3A62C497914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6152C-668B-4F4F-A9CB-C57284087D02}" type="pres">
      <dgm:prSet presAssocID="{E5D011EC-216E-1A41-80F9-3A62C497914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F1A47-8155-FC4B-9739-11C0E22265E6}" type="pres">
      <dgm:prSet presAssocID="{FE10ED8D-B161-1843-919D-6B9B1861C251}" presName="sp" presStyleCnt="0"/>
      <dgm:spPr/>
    </dgm:pt>
    <dgm:pt modelId="{0C7FF50D-5191-4A46-A9C5-9DF3D9083335}" type="pres">
      <dgm:prSet presAssocID="{F3114566-D48E-1C45-BD68-54A85BF934A0}" presName="linNode" presStyleCnt="0"/>
      <dgm:spPr/>
    </dgm:pt>
    <dgm:pt modelId="{F5CBF3E6-E997-5A43-867D-B93C21952427}" type="pres">
      <dgm:prSet presAssocID="{F3114566-D48E-1C45-BD68-54A85BF934A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34053-6C10-4B48-8E3D-049C4F69DB52}" type="pres">
      <dgm:prSet presAssocID="{F3114566-D48E-1C45-BD68-54A85BF934A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C9CFC-2916-0D43-A78D-804BB9C3BBD4}" type="pres">
      <dgm:prSet presAssocID="{B39A6D7A-261F-F147-AE84-B3BC7250CA06}" presName="sp" presStyleCnt="0"/>
      <dgm:spPr/>
    </dgm:pt>
    <dgm:pt modelId="{EDC82220-C4B0-6C4F-9EDC-79291AEAE744}" type="pres">
      <dgm:prSet presAssocID="{0AE071E8-0D75-E44D-A75A-30549387905A}" presName="linNode" presStyleCnt="0"/>
      <dgm:spPr/>
    </dgm:pt>
    <dgm:pt modelId="{ECC1A268-B8A6-1540-83EC-CA77FC2A2496}" type="pres">
      <dgm:prSet presAssocID="{0AE071E8-0D75-E44D-A75A-30549387905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39223-25AC-984C-A878-AD9DF85A6A42}" type="pres">
      <dgm:prSet presAssocID="{0AE071E8-0D75-E44D-A75A-30549387905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93954E-B390-A14F-90F5-CB58D1D46BD7}" type="presOf" srcId="{2A86704A-C5BE-A840-89DB-C83C6BC80027}" destId="{DD96152C-668B-4F4F-A9CB-C57284087D02}" srcOrd="0" destOrd="0" presId="urn:microsoft.com/office/officeart/2005/8/layout/vList5"/>
    <dgm:cxn modelId="{50F0BD68-7FB7-DB40-BEDE-1B9C7803C830}" srcId="{0AE071E8-0D75-E44D-A75A-30549387905A}" destId="{3FB1A3DB-1B81-D446-8F51-660D600E7C2D}" srcOrd="0" destOrd="0" parTransId="{4CA2D66D-D6A8-B243-B356-D233F3DE43FE}" sibTransId="{75DBFF0F-63AF-F544-A480-E9E685DD1741}"/>
    <dgm:cxn modelId="{C368BCC5-0A02-6545-A44B-8FC75EA98FBB}" type="presOf" srcId="{F3114566-D48E-1C45-BD68-54A85BF934A0}" destId="{F5CBF3E6-E997-5A43-867D-B93C21952427}" srcOrd="0" destOrd="0" presId="urn:microsoft.com/office/officeart/2005/8/layout/vList5"/>
    <dgm:cxn modelId="{5CB3116C-3DB5-8F47-8490-EBD574B971A8}" srcId="{626D7577-C2FD-9D4A-A78B-C75456BA7A6D}" destId="{F3114566-D48E-1C45-BD68-54A85BF934A0}" srcOrd="1" destOrd="0" parTransId="{5A02045C-AE30-AC4C-A40C-B02DCB4BFA7E}" sibTransId="{B39A6D7A-261F-F147-AE84-B3BC7250CA06}"/>
    <dgm:cxn modelId="{04843489-DDB2-6E4F-B923-C850701E2CE6}" type="presOf" srcId="{626D7577-C2FD-9D4A-A78B-C75456BA7A6D}" destId="{A321A673-E9F9-3C4A-B8B6-098B8C29BF2C}" srcOrd="0" destOrd="0" presId="urn:microsoft.com/office/officeart/2005/8/layout/vList5"/>
    <dgm:cxn modelId="{F20077D6-385B-7F43-AE49-82F958D72B61}" type="presOf" srcId="{0AE071E8-0D75-E44D-A75A-30549387905A}" destId="{ECC1A268-B8A6-1540-83EC-CA77FC2A2496}" srcOrd="0" destOrd="0" presId="urn:microsoft.com/office/officeart/2005/8/layout/vList5"/>
    <dgm:cxn modelId="{75C5269E-C731-CD4E-9A36-23346D7F70CB}" type="presOf" srcId="{F3A4E27E-2F8E-284C-BFAA-E2130D81FA33}" destId="{16734053-6C10-4B48-8E3D-049C4F69DB52}" srcOrd="0" destOrd="0" presId="urn:microsoft.com/office/officeart/2005/8/layout/vList5"/>
    <dgm:cxn modelId="{1D18380C-5243-FD4A-979C-E8223B11E8A6}" srcId="{E5D011EC-216E-1A41-80F9-3A62C4979140}" destId="{2A86704A-C5BE-A840-89DB-C83C6BC80027}" srcOrd="0" destOrd="0" parTransId="{1FE5C680-3EDD-B845-96C4-A80EF0010F94}" sibTransId="{3961FCAD-2141-384F-82DD-0E2AEF596E08}"/>
    <dgm:cxn modelId="{AC045430-7960-384F-BFDA-02DEB5ED758E}" srcId="{626D7577-C2FD-9D4A-A78B-C75456BA7A6D}" destId="{0AE071E8-0D75-E44D-A75A-30549387905A}" srcOrd="2" destOrd="0" parTransId="{907A5BBD-C991-7942-A58D-152C1881C6F2}" sibTransId="{FF0FB9E8-0E5C-0D48-B8E0-E27C87DD00A1}"/>
    <dgm:cxn modelId="{B130180B-7D0A-694C-86AA-59A002A17B87}" type="presOf" srcId="{3FB1A3DB-1B81-D446-8F51-660D600E7C2D}" destId="{4AB39223-25AC-984C-A878-AD9DF85A6A42}" srcOrd="0" destOrd="0" presId="urn:microsoft.com/office/officeart/2005/8/layout/vList5"/>
    <dgm:cxn modelId="{707458A5-334E-BF47-8977-A1B10FFD94EE}" srcId="{F3114566-D48E-1C45-BD68-54A85BF934A0}" destId="{F3A4E27E-2F8E-284C-BFAA-E2130D81FA33}" srcOrd="0" destOrd="0" parTransId="{CF327D25-AD72-F84F-95CC-9A3633195167}" sibTransId="{177FA951-849E-A747-9F4D-D540049A149F}"/>
    <dgm:cxn modelId="{5A078837-61FE-B14B-884E-863938A3BFC7}" srcId="{626D7577-C2FD-9D4A-A78B-C75456BA7A6D}" destId="{E5D011EC-216E-1A41-80F9-3A62C4979140}" srcOrd="0" destOrd="0" parTransId="{F0A62FA3-04BB-6D47-9405-C932AED58C3F}" sibTransId="{FE10ED8D-B161-1843-919D-6B9B1861C251}"/>
    <dgm:cxn modelId="{D41955D6-F69E-4A42-BF56-DACFFC496237}" type="presOf" srcId="{E5D011EC-216E-1A41-80F9-3A62C4979140}" destId="{5EB9DEA9-61AB-F84F-A1A1-4A0662A77112}" srcOrd="0" destOrd="0" presId="urn:microsoft.com/office/officeart/2005/8/layout/vList5"/>
    <dgm:cxn modelId="{9D0AA36A-3A46-4043-A45A-54146DD94FF7}" type="presParOf" srcId="{A321A673-E9F9-3C4A-B8B6-098B8C29BF2C}" destId="{8A1B1EC4-DFA1-E346-964E-DAF66F4D0B6C}" srcOrd="0" destOrd="0" presId="urn:microsoft.com/office/officeart/2005/8/layout/vList5"/>
    <dgm:cxn modelId="{F94C3C11-4F3B-E144-A3A4-30F4D036B193}" type="presParOf" srcId="{8A1B1EC4-DFA1-E346-964E-DAF66F4D0B6C}" destId="{5EB9DEA9-61AB-F84F-A1A1-4A0662A77112}" srcOrd="0" destOrd="0" presId="urn:microsoft.com/office/officeart/2005/8/layout/vList5"/>
    <dgm:cxn modelId="{000F8FDB-170A-A648-BFD4-AF1CE20E3B3D}" type="presParOf" srcId="{8A1B1EC4-DFA1-E346-964E-DAF66F4D0B6C}" destId="{DD96152C-668B-4F4F-A9CB-C57284087D02}" srcOrd="1" destOrd="0" presId="urn:microsoft.com/office/officeart/2005/8/layout/vList5"/>
    <dgm:cxn modelId="{CC816FAC-A47A-D649-8AD0-32EF7C18CB4F}" type="presParOf" srcId="{A321A673-E9F9-3C4A-B8B6-098B8C29BF2C}" destId="{1F6F1A47-8155-FC4B-9739-11C0E22265E6}" srcOrd="1" destOrd="0" presId="urn:microsoft.com/office/officeart/2005/8/layout/vList5"/>
    <dgm:cxn modelId="{F46B76BC-3E9E-E44A-A6C7-C419E7CB19B8}" type="presParOf" srcId="{A321A673-E9F9-3C4A-B8B6-098B8C29BF2C}" destId="{0C7FF50D-5191-4A46-A9C5-9DF3D9083335}" srcOrd="2" destOrd="0" presId="urn:microsoft.com/office/officeart/2005/8/layout/vList5"/>
    <dgm:cxn modelId="{5A656560-442A-E74A-960F-DA37498A2E1A}" type="presParOf" srcId="{0C7FF50D-5191-4A46-A9C5-9DF3D9083335}" destId="{F5CBF3E6-E997-5A43-867D-B93C21952427}" srcOrd="0" destOrd="0" presId="urn:microsoft.com/office/officeart/2005/8/layout/vList5"/>
    <dgm:cxn modelId="{5DA14259-8A83-B848-B87E-AC909EEC00E7}" type="presParOf" srcId="{0C7FF50D-5191-4A46-A9C5-9DF3D9083335}" destId="{16734053-6C10-4B48-8E3D-049C4F69DB52}" srcOrd="1" destOrd="0" presId="urn:microsoft.com/office/officeart/2005/8/layout/vList5"/>
    <dgm:cxn modelId="{AAB909E3-C7AC-3046-9B22-0F8867CFE108}" type="presParOf" srcId="{A321A673-E9F9-3C4A-B8B6-098B8C29BF2C}" destId="{973C9CFC-2916-0D43-A78D-804BB9C3BBD4}" srcOrd="3" destOrd="0" presId="urn:microsoft.com/office/officeart/2005/8/layout/vList5"/>
    <dgm:cxn modelId="{1C4348B6-D103-FC41-9469-1A41DFCC5D4E}" type="presParOf" srcId="{A321A673-E9F9-3C4A-B8B6-098B8C29BF2C}" destId="{EDC82220-C4B0-6C4F-9EDC-79291AEAE744}" srcOrd="4" destOrd="0" presId="urn:microsoft.com/office/officeart/2005/8/layout/vList5"/>
    <dgm:cxn modelId="{B41C7B76-6024-B744-95DD-118930CDAF89}" type="presParOf" srcId="{EDC82220-C4B0-6C4F-9EDC-79291AEAE744}" destId="{ECC1A268-B8A6-1540-83EC-CA77FC2A2496}" srcOrd="0" destOrd="0" presId="urn:microsoft.com/office/officeart/2005/8/layout/vList5"/>
    <dgm:cxn modelId="{D89B56A2-0AD5-654B-BE61-B4F601BD8324}" type="presParOf" srcId="{EDC82220-C4B0-6C4F-9EDC-79291AEAE744}" destId="{4AB39223-25AC-984C-A878-AD9DF85A6A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2EFC23-DFBE-8943-88A7-7F5B19DC9E9C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1DCB54-E8F8-FF41-A48E-8F292E38F9AF}">
      <dgm:prSet phldrT="[Text]" custT="1"/>
      <dgm:spPr/>
      <dgm:t>
        <a:bodyPr/>
        <a:lstStyle/>
        <a:p>
          <a:r>
            <a:rPr lang="en-US" sz="3200" dirty="0" smtClean="0"/>
            <a:t>ISIF Asia </a:t>
          </a:r>
          <a:endParaRPr lang="en-US" sz="3200" dirty="0"/>
        </a:p>
      </dgm:t>
    </dgm:pt>
    <dgm:pt modelId="{87D65AA3-60BC-BA4D-B2A3-FAC123A2DA6A}" type="parTrans" cxnId="{955988C4-8A65-C74F-9E68-DA26C74476FC}">
      <dgm:prSet/>
      <dgm:spPr/>
      <dgm:t>
        <a:bodyPr/>
        <a:lstStyle/>
        <a:p>
          <a:endParaRPr lang="en-US"/>
        </a:p>
      </dgm:t>
    </dgm:pt>
    <dgm:pt modelId="{A6731E17-0552-ED40-AF2A-1C7639CD0C11}" type="sibTrans" cxnId="{955988C4-8A65-C74F-9E68-DA26C74476FC}">
      <dgm:prSet/>
      <dgm:spPr/>
      <dgm:t>
        <a:bodyPr/>
        <a:lstStyle/>
        <a:p>
          <a:endParaRPr lang="en-US"/>
        </a:p>
      </dgm:t>
    </dgm:pt>
    <dgm:pt modelId="{69138494-1036-DA45-B582-EE7C6D3AD042}">
      <dgm:prSet phldrT="[Text]"/>
      <dgm:spPr/>
      <dgm:t>
        <a:bodyPr/>
        <a:lstStyle/>
        <a:p>
          <a:r>
            <a:rPr lang="en-US" dirty="0" smtClean="0"/>
            <a:t>Small grants and awards</a:t>
          </a:r>
          <a:endParaRPr lang="en-US" dirty="0"/>
        </a:p>
      </dgm:t>
    </dgm:pt>
    <dgm:pt modelId="{5F175EB3-B2F9-0E4F-BD03-8D590F377F6B}" type="parTrans" cxnId="{200C4E45-FB29-C149-9C04-F0448DFCE3EB}">
      <dgm:prSet/>
      <dgm:spPr/>
      <dgm:t>
        <a:bodyPr/>
        <a:lstStyle/>
        <a:p>
          <a:endParaRPr lang="en-US"/>
        </a:p>
      </dgm:t>
    </dgm:pt>
    <dgm:pt modelId="{D1D710AE-AF8F-A04D-B2CE-1A12C57EB6F5}" type="sibTrans" cxnId="{200C4E45-FB29-C149-9C04-F0448DFCE3EB}">
      <dgm:prSet/>
      <dgm:spPr/>
      <dgm:t>
        <a:bodyPr/>
        <a:lstStyle/>
        <a:p>
          <a:endParaRPr lang="en-US"/>
        </a:p>
      </dgm:t>
    </dgm:pt>
    <dgm:pt modelId="{4D741CD1-C056-E042-BF7A-025CD41EF31B}">
      <dgm:prSet phldrT="[Text]" custT="1"/>
      <dgm:spPr/>
      <dgm:t>
        <a:bodyPr/>
        <a:lstStyle/>
        <a:p>
          <a:r>
            <a:rPr lang="en-US" sz="3200" dirty="0" smtClean="0"/>
            <a:t>Seed Alliance</a:t>
          </a:r>
          <a:endParaRPr lang="en-US" sz="3200" dirty="0"/>
        </a:p>
      </dgm:t>
    </dgm:pt>
    <dgm:pt modelId="{17F135A2-6C79-4440-82C5-385F732611CE}" type="parTrans" cxnId="{5EC7150C-A06A-5A47-A66C-10CE5F9FC1BA}">
      <dgm:prSet/>
      <dgm:spPr/>
      <dgm:t>
        <a:bodyPr/>
        <a:lstStyle/>
        <a:p>
          <a:endParaRPr lang="en-US"/>
        </a:p>
      </dgm:t>
    </dgm:pt>
    <dgm:pt modelId="{2295D424-C65E-CC45-9EEB-EE9F30AC53D3}" type="sibTrans" cxnId="{5EC7150C-A06A-5A47-A66C-10CE5F9FC1BA}">
      <dgm:prSet/>
      <dgm:spPr/>
      <dgm:t>
        <a:bodyPr/>
        <a:lstStyle/>
        <a:p>
          <a:endParaRPr lang="en-US"/>
        </a:p>
      </dgm:t>
    </dgm:pt>
    <dgm:pt modelId="{33D99307-180D-A44E-9CEE-62A55C1F9B0B}">
      <dgm:prSet phldrT="[Text]"/>
      <dgm:spPr/>
      <dgm:t>
        <a:bodyPr/>
        <a:lstStyle/>
        <a:p>
          <a:r>
            <a:rPr lang="en-US" dirty="0" smtClean="0"/>
            <a:t>Joint project of ISIF (APNIC), </a:t>
          </a:r>
          <a:r>
            <a:rPr lang="en-US" dirty="0" err="1" smtClean="0"/>
            <a:t>Frida</a:t>
          </a:r>
          <a:r>
            <a:rPr lang="en-US" dirty="0" smtClean="0"/>
            <a:t> (LACNIC), FIRE (AFRINIC)</a:t>
          </a:r>
          <a:endParaRPr lang="en-US" dirty="0"/>
        </a:p>
      </dgm:t>
    </dgm:pt>
    <dgm:pt modelId="{0BE60762-56A8-154D-9653-B354B198E50B}" type="parTrans" cxnId="{DDD273DC-0470-DA4E-B65C-04D0A3C51A26}">
      <dgm:prSet/>
      <dgm:spPr/>
      <dgm:t>
        <a:bodyPr/>
        <a:lstStyle/>
        <a:p>
          <a:endParaRPr lang="en-US"/>
        </a:p>
      </dgm:t>
    </dgm:pt>
    <dgm:pt modelId="{C2A06018-2E9E-7D42-97F3-96F1FBE3166A}" type="sibTrans" cxnId="{DDD273DC-0470-DA4E-B65C-04D0A3C51A26}">
      <dgm:prSet/>
      <dgm:spPr/>
      <dgm:t>
        <a:bodyPr/>
        <a:lstStyle/>
        <a:p>
          <a:endParaRPr lang="en-US"/>
        </a:p>
      </dgm:t>
    </dgm:pt>
    <dgm:pt modelId="{FA5AC626-AA6F-CE49-A80F-22AB5675F56F}">
      <dgm:prSet/>
      <dgm:spPr/>
      <dgm:t>
        <a:bodyPr/>
        <a:lstStyle/>
        <a:p>
          <a:r>
            <a:rPr lang="en-US" dirty="0" smtClean="0"/>
            <a:t>AUD 1.3m over 3 years (IDRC, Canada)</a:t>
          </a:r>
          <a:endParaRPr lang="en-US" dirty="0"/>
        </a:p>
      </dgm:t>
    </dgm:pt>
    <dgm:pt modelId="{0784D796-2306-1C45-BD4E-CAC75880FD7D}" type="parTrans" cxnId="{4C4E1DC3-092A-5943-91EB-02A042A7FBF5}">
      <dgm:prSet/>
      <dgm:spPr/>
      <dgm:t>
        <a:bodyPr/>
        <a:lstStyle/>
        <a:p>
          <a:endParaRPr lang="en-US"/>
        </a:p>
      </dgm:t>
    </dgm:pt>
    <dgm:pt modelId="{0D624520-8644-FF42-AA0A-13D9C0D0CB41}" type="sibTrans" cxnId="{4C4E1DC3-092A-5943-91EB-02A042A7FBF5}">
      <dgm:prSet/>
      <dgm:spPr/>
      <dgm:t>
        <a:bodyPr/>
        <a:lstStyle/>
        <a:p>
          <a:endParaRPr lang="en-US"/>
        </a:p>
      </dgm:t>
    </dgm:pt>
    <dgm:pt modelId="{4BCFE764-32CA-EF47-8573-0F6656449966}">
      <dgm:prSet/>
      <dgm:spPr/>
      <dgm:t>
        <a:bodyPr/>
        <a:lstStyle/>
        <a:p>
          <a:r>
            <a:rPr lang="en-US" smtClean="0"/>
            <a:t>So far, AUD 1.2m to 38 projects in 17 economies</a:t>
          </a:r>
          <a:endParaRPr lang="en-US" dirty="0" smtClean="0"/>
        </a:p>
      </dgm:t>
    </dgm:pt>
    <dgm:pt modelId="{7BE410E0-4061-9746-9AF0-58B0E2331091}" type="parTrans" cxnId="{02226423-450B-0549-9DD4-C065A73DA99F}">
      <dgm:prSet/>
      <dgm:spPr/>
      <dgm:t>
        <a:bodyPr/>
        <a:lstStyle/>
        <a:p>
          <a:endParaRPr lang="en-US"/>
        </a:p>
      </dgm:t>
    </dgm:pt>
    <dgm:pt modelId="{9587C419-DD2E-6940-B1B3-9DBCAF83A134}" type="sibTrans" cxnId="{02226423-450B-0549-9DD4-C065A73DA99F}">
      <dgm:prSet/>
      <dgm:spPr/>
      <dgm:t>
        <a:bodyPr/>
        <a:lstStyle/>
        <a:p>
          <a:endParaRPr lang="en-US"/>
        </a:p>
      </dgm:t>
    </dgm:pt>
    <dgm:pt modelId="{4D3727BF-816E-244A-809E-9B2AF34EB8A1}">
      <dgm:prSet/>
      <dgm:spPr/>
      <dgm:t>
        <a:bodyPr/>
        <a:lstStyle/>
        <a:p>
          <a:r>
            <a:rPr lang="en-US" dirty="0" smtClean="0"/>
            <a:t>2014 Call for Grants: 11 projects selected for implementation in 2014</a:t>
          </a:r>
          <a:endParaRPr lang="en-US" dirty="0"/>
        </a:p>
      </dgm:t>
    </dgm:pt>
    <dgm:pt modelId="{F09A22B2-A156-AE47-9942-CF1B8EA151E2}" type="parTrans" cxnId="{E316DB7F-1EDA-7E47-AD00-4FFCAFC17CCB}">
      <dgm:prSet/>
      <dgm:spPr/>
      <dgm:t>
        <a:bodyPr/>
        <a:lstStyle/>
        <a:p>
          <a:endParaRPr lang="en-US"/>
        </a:p>
      </dgm:t>
    </dgm:pt>
    <dgm:pt modelId="{F8113249-2DD0-2449-A47A-75EE04D244AE}" type="sibTrans" cxnId="{E316DB7F-1EDA-7E47-AD00-4FFCAFC17CCB}">
      <dgm:prSet/>
      <dgm:spPr/>
      <dgm:t>
        <a:bodyPr/>
        <a:lstStyle/>
        <a:p>
          <a:endParaRPr lang="en-US"/>
        </a:p>
      </dgm:t>
    </dgm:pt>
    <dgm:pt modelId="{9F3F6430-5806-684E-A91B-BA30D46AF455}">
      <dgm:prSet/>
      <dgm:spPr/>
      <dgm:t>
        <a:bodyPr/>
        <a:lstStyle/>
        <a:p>
          <a:r>
            <a:rPr lang="en-US" dirty="0" smtClean="0"/>
            <a:t>AUD 1.5m over 3 years (</a:t>
          </a:r>
          <a:r>
            <a:rPr lang="en-US" dirty="0" err="1" smtClean="0"/>
            <a:t>Sida</a:t>
          </a:r>
          <a:r>
            <a:rPr lang="en-US" dirty="0" smtClean="0"/>
            <a:t>, Sweden)</a:t>
          </a:r>
          <a:endParaRPr lang="en-US" dirty="0"/>
        </a:p>
      </dgm:t>
    </dgm:pt>
    <dgm:pt modelId="{21AFD838-EE45-2C47-9E8F-6CEBA1BC7EF9}" type="parTrans" cxnId="{45718E0C-2C59-9245-80C9-6D06B23314AA}">
      <dgm:prSet/>
      <dgm:spPr/>
      <dgm:t>
        <a:bodyPr/>
        <a:lstStyle/>
        <a:p>
          <a:endParaRPr lang="en-US"/>
        </a:p>
      </dgm:t>
    </dgm:pt>
    <dgm:pt modelId="{06C99E52-0AAF-4545-A2B6-A1A1049C3B9D}" type="sibTrans" cxnId="{45718E0C-2C59-9245-80C9-6D06B23314AA}">
      <dgm:prSet/>
      <dgm:spPr/>
      <dgm:t>
        <a:bodyPr/>
        <a:lstStyle/>
        <a:p>
          <a:endParaRPr lang="en-US"/>
        </a:p>
      </dgm:t>
    </dgm:pt>
    <dgm:pt modelId="{EEFD8F08-F0D8-DF4C-BB6E-FA17650E5EF5}" type="pres">
      <dgm:prSet presAssocID="{FC2EFC23-DFBE-8943-88A7-7F5B19DC9E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2025EF-3D0A-3240-9197-80E31C8D867F}" type="pres">
      <dgm:prSet presAssocID="{0A1DCB54-E8F8-FF41-A48E-8F292E38F9AF}" presName="linNode" presStyleCnt="0"/>
      <dgm:spPr/>
    </dgm:pt>
    <dgm:pt modelId="{9DFD31A5-9584-8048-A185-6D8D4995184E}" type="pres">
      <dgm:prSet presAssocID="{0A1DCB54-E8F8-FF41-A48E-8F292E38F9A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B85B7-6E32-E74E-935A-BE35727AB7B9}" type="pres">
      <dgm:prSet presAssocID="{0A1DCB54-E8F8-FF41-A48E-8F292E38F9A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6495F-7853-C74B-82A4-14727E24B754}" type="pres">
      <dgm:prSet presAssocID="{A6731E17-0552-ED40-AF2A-1C7639CD0C11}" presName="sp" presStyleCnt="0"/>
      <dgm:spPr/>
    </dgm:pt>
    <dgm:pt modelId="{BDBC46D3-C394-D14F-AFC9-69E8BA2B6F5C}" type="pres">
      <dgm:prSet presAssocID="{4D741CD1-C056-E042-BF7A-025CD41EF31B}" presName="linNode" presStyleCnt="0"/>
      <dgm:spPr/>
    </dgm:pt>
    <dgm:pt modelId="{F6701722-2647-BF4C-B611-ABE37859F652}" type="pres">
      <dgm:prSet presAssocID="{4D741CD1-C056-E042-BF7A-025CD41EF31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69F8B3-A714-B647-B441-378846D1A609}" type="pres">
      <dgm:prSet presAssocID="{4D741CD1-C056-E042-BF7A-025CD41EF31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C2AA30-E312-5043-86E5-B51FA8606168}" type="presOf" srcId="{FC2EFC23-DFBE-8943-88A7-7F5B19DC9E9C}" destId="{EEFD8F08-F0D8-DF4C-BB6E-FA17650E5EF5}" srcOrd="0" destOrd="0" presId="urn:microsoft.com/office/officeart/2005/8/layout/vList5"/>
    <dgm:cxn modelId="{200C4E45-FB29-C149-9C04-F0448DFCE3EB}" srcId="{0A1DCB54-E8F8-FF41-A48E-8F292E38F9AF}" destId="{69138494-1036-DA45-B582-EE7C6D3AD042}" srcOrd="0" destOrd="0" parTransId="{5F175EB3-B2F9-0E4F-BD03-8D590F377F6B}" sibTransId="{D1D710AE-AF8F-A04D-B2CE-1A12C57EB6F5}"/>
    <dgm:cxn modelId="{8FB761B6-C18E-BB44-895D-CB35C45E1C63}" type="presOf" srcId="{33D99307-180D-A44E-9CEE-62A55C1F9B0B}" destId="{7769F8B3-A714-B647-B441-378846D1A609}" srcOrd="0" destOrd="0" presId="urn:microsoft.com/office/officeart/2005/8/layout/vList5"/>
    <dgm:cxn modelId="{DDD273DC-0470-DA4E-B65C-04D0A3C51A26}" srcId="{4D741CD1-C056-E042-BF7A-025CD41EF31B}" destId="{33D99307-180D-A44E-9CEE-62A55C1F9B0B}" srcOrd="0" destOrd="0" parTransId="{0BE60762-56A8-154D-9653-B354B198E50B}" sibTransId="{C2A06018-2E9E-7D42-97F3-96F1FBE3166A}"/>
    <dgm:cxn modelId="{88D5EF25-4CE6-E340-BF33-7FA1275354A8}" type="presOf" srcId="{4D3727BF-816E-244A-809E-9B2AF34EB8A1}" destId="{553B85B7-6E32-E74E-935A-BE35727AB7B9}" srcOrd="0" destOrd="3" presId="urn:microsoft.com/office/officeart/2005/8/layout/vList5"/>
    <dgm:cxn modelId="{4C4E1DC3-092A-5943-91EB-02A042A7FBF5}" srcId="{0A1DCB54-E8F8-FF41-A48E-8F292E38F9AF}" destId="{FA5AC626-AA6F-CE49-A80F-22AB5675F56F}" srcOrd="1" destOrd="0" parTransId="{0784D796-2306-1C45-BD4E-CAC75880FD7D}" sibTransId="{0D624520-8644-FF42-AA0A-13D9C0D0CB41}"/>
    <dgm:cxn modelId="{5EC7150C-A06A-5A47-A66C-10CE5F9FC1BA}" srcId="{FC2EFC23-DFBE-8943-88A7-7F5B19DC9E9C}" destId="{4D741CD1-C056-E042-BF7A-025CD41EF31B}" srcOrd="1" destOrd="0" parTransId="{17F135A2-6C79-4440-82C5-385F732611CE}" sibTransId="{2295D424-C65E-CC45-9EEB-EE9F30AC53D3}"/>
    <dgm:cxn modelId="{45718E0C-2C59-9245-80C9-6D06B23314AA}" srcId="{4D741CD1-C056-E042-BF7A-025CD41EF31B}" destId="{9F3F6430-5806-684E-A91B-BA30D46AF455}" srcOrd="1" destOrd="0" parTransId="{21AFD838-EE45-2C47-9E8F-6CEBA1BC7EF9}" sibTransId="{06C99E52-0AAF-4545-A2B6-A1A1049C3B9D}"/>
    <dgm:cxn modelId="{E316DB7F-1EDA-7E47-AD00-4FFCAFC17CCB}" srcId="{0A1DCB54-E8F8-FF41-A48E-8F292E38F9AF}" destId="{4D3727BF-816E-244A-809E-9B2AF34EB8A1}" srcOrd="3" destOrd="0" parTransId="{F09A22B2-A156-AE47-9942-CF1B8EA151E2}" sibTransId="{F8113249-2DD0-2449-A47A-75EE04D244AE}"/>
    <dgm:cxn modelId="{D518D425-77D5-7145-8D5A-6DCC93913DCA}" type="presOf" srcId="{4BCFE764-32CA-EF47-8573-0F6656449966}" destId="{553B85B7-6E32-E74E-935A-BE35727AB7B9}" srcOrd="0" destOrd="2" presId="urn:microsoft.com/office/officeart/2005/8/layout/vList5"/>
    <dgm:cxn modelId="{2C388D34-9235-A640-8176-23A5A9B9347C}" type="presOf" srcId="{69138494-1036-DA45-B582-EE7C6D3AD042}" destId="{553B85B7-6E32-E74E-935A-BE35727AB7B9}" srcOrd="0" destOrd="0" presId="urn:microsoft.com/office/officeart/2005/8/layout/vList5"/>
    <dgm:cxn modelId="{955988C4-8A65-C74F-9E68-DA26C74476FC}" srcId="{FC2EFC23-DFBE-8943-88A7-7F5B19DC9E9C}" destId="{0A1DCB54-E8F8-FF41-A48E-8F292E38F9AF}" srcOrd="0" destOrd="0" parTransId="{87D65AA3-60BC-BA4D-B2A3-FAC123A2DA6A}" sibTransId="{A6731E17-0552-ED40-AF2A-1C7639CD0C11}"/>
    <dgm:cxn modelId="{5E06539C-C77D-E149-AB30-D1DBA10D59AB}" type="presOf" srcId="{9F3F6430-5806-684E-A91B-BA30D46AF455}" destId="{7769F8B3-A714-B647-B441-378846D1A609}" srcOrd="0" destOrd="1" presId="urn:microsoft.com/office/officeart/2005/8/layout/vList5"/>
    <dgm:cxn modelId="{22670BDD-47A4-434F-9AE4-87328868D888}" type="presOf" srcId="{4D741CD1-C056-E042-BF7A-025CD41EF31B}" destId="{F6701722-2647-BF4C-B611-ABE37859F652}" srcOrd="0" destOrd="0" presId="urn:microsoft.com/office/officeart/2005/8/layout/vList5"/>
    <dgm:cxn modelId="{DE9448FA-1C65-8541-B2FF-CBCF33E89D32}" type="presOf" srcId="{0A1DCB54-E8F8-FF41-A48E-8F292E38F9AF}" destId="{9DFD31A5-9584-8048-A185-6D8D4995184E}" srcOrd="0" destOrd="0" presId="urn:microsoft.com/office/officeart/2005/8/layout/vList5"/>
    <dgm:cxn modelId="{6991CEF0-F128-CD46-AD5B-9564E2891A7D}" type="presOf" srcId="{FA5AC626-AA6F-CE49-A80F-22AB5675F56F}" destId="{553B85B7-6E32-E74E-935A-BE35727AB7B9}" srcOrd="0" destOrd="1" presId="urn:microsoft.com/office/officeart/2005/8/layout/vList5"/>
    <dgm:cxn modelId="{02226423-450B-0549-9DD4-C065A73DA99F}" srcId="{0A1DCB54-E8F8-FF41-A48E-8F292E38F9AF}" destId="{4BCFE764-32CA-EF47-8573-0F6656449966}" srcOrd="2" destOrd="0" parTransId="{7BE410E0-4061-9746-9AF0-58B0E2331091}" sibTransId="{9587C419-DD2E-6940-B1B3-9DBCAF83A134}"/>
    <dgm:cxn modelId="{C2837DFE-1D36-E44D-B5F5-A471DED3C874}" type="presParOf" srcId="{EEFD8F08-F0D8-DF4C-BB6E-FA17650E5EF5}" destId="{372025EF-3D0A-3240-9197-80E31C8D867F}" srcOrd="0" destOrd="0" presId="urn:microsoft.com/office/officeart/2005/8/layout/vList5"/>
    <dgm:cxn modelId="{EF7B42BD-BB74-E94F-A1BA-217E3A671ACF}" type="presParOf" srcId="{372025EF-3D0A-3240-9197-80E31C8D867F}" destId="{9DFD31A5-9584-8048-A185-6D8D4995184E}" srcOrd="0" destOrd="0" presId="urn:microsoft.com/office/officeart/2005/8/layout/vList5"/>
    <dgm:cxn modelId="{F99A5AF5-551E-E045-9AEF-BEEC86A0E980}" type="presParOf" srcId="{372025EF-3D0A-3240-9197-80E31C8D867F}" destId="{553B85B7-6E32-E74E-935A-BE35727AB7B9}" srcOrd="1" destOrd="0" presId="urn:microsoft.com/office/officeart/2005/8/layout/vList5"/>
    <dgm:cxn modelId="{E2D48771-B31B-9F47-BB41-44502AD54DFD}" type="presParOf" srcId="{EEFD8F08-F0D8-DF4C-BB6E-FA17650E5EF5}" destId="{5916495F-7853-C74B-82A4-14727E24B754}" srcOrd="1" destOrd="0" presId="urn:microsoft.com/office/officeart/2005/8/layout/vList5"/>
    <dgm:cxn modelId="{314D28CA-EAB7-9248-93BA-498D086829FA}" type="presParOf" srcId="{EEFD8F08-F0D8-DF4C-BB6E-FA17650E5EF5}" destId="{BDBC46D3-C394-D14F-AFC9-69E8BA2B6F5C}" srcOrd="2" destOrd="0" presId="urn:microsoft.com/office/officeart/2005/8/layout/vList5"/>
    <dgm:cxn modelId="{17D42377-70FA-5145-A895-55BBC47F3F20}" type="presParOf" srcId="{BDBC46D3-C394-D14F-AFC9-69E8BA2B6F5C}" destId="{F6701722-2647-BF4C-B611-ABE37859F652}" srcOrd="0" destOrd="0" presId="urn:microsoft.com/office/officeart/2005/8/layout/vList5"/>
    <dgm:cxn modelId="{07710ED8-734E-5C4B-B9A5-46F7AAF96A37}" type="presParOf" srcId="{BDBC46D3-C394-D14F-AFC9-69E8BA2B6F5C}" destId="{7769F8B3-A714-B647-B441-378846D1A6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0BB78E-4512-B14B-8BE2-709415564B89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834816-682D-9241-B360-087B83EB4E26}">
      <dgm:prSet phldrT="[Text]" custT="1"/>
      <dgm:spPr/>
      <dgm:t>
        <a:bodyPr/>
        <a:lstStyle/>
        <a:p>
          <a:r>
            <a:rPr lang="en-US" sz="2400" dirty="0" smtClean="0"/>
            <a:t>Technical community</a:t>
          </a:r>
          <a:endParaRPr lang="en-US" sz="2400" dirty="0"/>
        </a:p>
      </dgm:t>
    </dgm:pt>
    <dgm:pt modelId="{E19C764C-9E5E-1849-A3CE-E587A6D30101}" type="parTrans" cxnId="{4EF0476A-D0E1-C14A-AD60-55B348B41A77}">
      <dgm:prSet/>
      <dgm:spPr/>
      <dgm:t>
        <a:bodyPr/>
        <a:lstStyle/>
        <a:p>
          <a:endParaRPr lang="en-US"/>
        </a:p>
      </dgm:t>
    </dgm:pt>
    <dgm:pt modelId="{A32BEB8D-AAF2-F94C-9389-E1D2AEDC86D6}" type="sibTrans" cxnId="{4EF0476A-D0E1-C14A-AD60-55B348B41A77}">
      <dgm:prSet/>
      <dgm:spPr/>
      <dgm:t>
        <a:bodyPr/>
        <a:lstStyle/>
        <a:p>
          <a:endParaRPr lang="en-US"/>
        </a:p>
      </dgm:t>
    </dgm:pt>
    <dgm:pt modelId="{B5A7B9F7-3E27-FD4B-A352-866EE100DB88}">
      <dgm:prSet phldrT="[Text]" custT="1"/>
      <dgm:spPr/>
      <dgm:t>
        <a:bodyPr/>
        <a:lstStyle/>
        <a:p>
          <a:r>
            <a:rPr lang="en-US" sz="2400" dirty="0" smtClean="0"/>
            <a:t>Governmental</a:t>
          </a:r>
          <a:endParaRPr lang="en-US" sz="2400" dirty="0"/>
        </a:p>
      </dgm:t>
    </dgm:pt>
    <dgm:pt modelId="{47DD0B92-57DC-184F-B240-E38C391094F3}" type="parTrans" cxnId="{B812E076-25EE-DD46-879D-15B05CB528ED}">
      <dgm:prSet/>
      <dgm:spPr/>
      <dgm:t>
        <a:bodyPr/>
        <a:lstStyle/>
        <a:p>
          <a:endParaRPr lang="en-US"/>
        </a:p>
      </dgm:t>
    </dgm:pt>
    <dgm:pt modelId="{B9DCD8AE-3711-4848-86EA-FD424EF48A6A}" type="sibTrans" cxnId="{B812E076-25EE-DD46-879D-15B05CB528ED}">
      <dgm:prSet/>
      <dgm:spPr/>
      <dgm:t>
        <a:bodyPr/>
        <a:lstStyle/>
        <a:p>
          <a:endParaRPr lang="en-US"/>
        </a:p>
      </dgm:t>
    </dgm:pt>
    <dgm:pt modelId="{1F3CAB83-DED1-664E-8F8F-E79E949D6E7F}">
      <dgm:prSet phldrT="[Text]" custT="1"/>
      <dgm:spPr/>
      <dgm:t>
        <a:bodyPr/>
        <a:lstStyle/>
        <a:p>
          <a:r>
            <a:rPr lang="en-US" sz="2400" dirty="0" smtClean="0"/>
            <a:t>IGF</a:t>
          </a:r>
          <a:endParaRPr lang="en-US" sz="2400" dirty="0"/>
        </a:p>
      </dgm:t>
    </dgm:pt>
    <dgm:pt modelId="{BE667212-782D-6046-987B-EA5C015E72D2}" type="parTrans" cxnId="{8E24A9B1-652F-3649-86E1-CA3511813F1B}">
      <dgm:prSet/>
      <dgm:spPr/>
      <dgm:t>
        <a:bodyPr/>
        <a:lstStyle/>
        <a:p>
          <a:endParaRPr lang="en-US"/>
        </a:p>
      </dgm:t>
    </dgm:pt>
    <dgm:pt modelId="{EEC43FA9-498E-1147-B317-107CE4797E66}" type="sibTrans" cxnId="{8E24A9B1-652F-3649-86E1-CA3511813F1B}">
      <dgm:prSet/>
      <dgm:spPr/>
      <dgm:t>
        <a:bodyPr/>
        <a:lstStyle/>
        <a:p>
          <a:endParaRPr lang="en-US"/>
        </a:p>
      </dgm:t>
    </dgm:pt>
    <dgm:pt modelId="{A6079196-4872-E340-9506-D0F586E2240F}">
      <dgm:prSet phldrT="[Text]" custT="1"/>
      <dgm:spPr/>
      <dgm:t>
        <a:bodyPr/>
        <a:lstStyle/>
        <a:p>
          <a:r>
            <a:rPr lang="en-US" sz="2000" dirty="0" smtClean="0"/>
            <a:t>NOGs, NIR OPMs, I*, CERTs, ISOC Chapters, PACINET, PICISOC, PTC</a:t>
          </a:r>
          <a:endParaRPr lang="en-US" sz="2000" dirty="0"/>
        </a:p>
      </dgm:t>
    </dgm:pt>
    <dgm:pt modelId="{69D48750-D3FE-4D40-BF05-0211584908EA}" type="parTrans" cxnId="{64ADCCB6-D1F8-8C47-833A-4157101D2405}">
      <dgm:prSet/>
      <dgm:spPr/>
      <dgm:t>
        <a:bodyPr/>
        <a:lstStyle/>
        <a:p>
          <a:endParaRPr lang="en-US"/>
        </a:p>
      </dgm:t>
    </dgm:pt>
    <dgm:pt modelId="{C380C606-8C8D-6B4E-8FBE-655DFC690D85}" type="sibTrans" cxnId="{64ADCCB6-D1F8-8C47-833A-4157101D2405}">
      <dgm:prSet/>
      <dgm:spPr/>
      <dgm:t>
        <a:bodyPr/>
        <a:lstStyle/>
        <a:p>
          <a:endParaRPr lang="en-US"/>
        </a:p>
      </dgm:t>
    </dgm:pt>
    <dgm:pt modelId="{A9DFB9DC-1AC8-5146-A686-890A3A173121}">
      <dgm:prSet phldrT="[Text]" custT="1"/>
      <dgm:spPr/>
      <dgm:t>
        <a:bodyPr/>
        <a:lstStyle/>
        <a:p>
          <a:r>
            <a:rPr lang="en-US" sz="2000" dirty="0" smtClean="0"/>
            <a:t>APEC-TEL 47 and 48, ITU WTPF, APT, WSIS+10, ITU Connect Asia Pacific Summit, ITU Telecom World 2013</a:t>
          </a:r>
          <a:endParaRPr lang="en-US" sz="2000" dirty="0"/>
        </a:p>
      </dgm:t>
    </dgm:pt>
    <dgm:pt modelId="{9B94E7EF-E61D-FC42-B0CD-DE194062CDC0}" type="parTrans" cxnId="{688B682C-CFC1-184F-A7CC-17E5360D8D2F}">
      <dgm:prSet/>
      <dgm:spPr/>
      <dgm:t>
        <a:bodyPr/>
        <a:lstStyle/>
        <a:p>
          <a:endParaRPr lang="en-US"/>
        </a:p>
      </dgm:t>
    </dgm:pt>
    <dgm:pt modelId="{4C54687F-8AF7-2441-90B7-795FD3440477}" type="sibTrans" cxnId="{688B682C-CFC1-184F-A7CC-17E5360D8D2F}">
      <dgm:prSet/>
      <dgm:spPr/>
      <dgm:t>
        <a:bodyPr/>
        <a:lstStyle/>
        <a:p>
          <a:endParaRPr lang="en-US"/>
        </a:p>
      </dgm:t>
    </dgm:pt>
    <dgm:pt modelId="{DC8BEFA0-14B6-A14C-9C96-41A735CF7DDB}">
      <dgm:prSet phldrT="[Text]"/>
      <dgm:spPr/>
      <dgm:t>
        <a:bodyPr/>
        <a:lstStyle/>
        <a:p>
          <a:r>
            <a:rPr lang="en-US" dirty="0" smtClean="0"/>
            <a:t>National IGFs (</a:t>
          </a:r>
          <a:r>
            <a:rPr lang="en-US" dirty="0" err="1" smtClean="0"/>
            <a:t>Nethui</a:t>
          </a:r>
          <a:r>
            <a:rPr lang="en-US" dirty="0" smtClean="0"/>
            <a:t>, </a:t>
          </a:r>
          <a:r>
            <a:rPr lang="en-US" dirty="0" err="1" smtClean="0"/>
            <a:t>auIGF</a:t>
          </a:r>
          <a:r>
            <a:rPr lang="en-US" dirty="0" smtClean="0"/>
            <a:t>), </a:t>
          </a:r>
          <a:r>
            <a:rPr lang="en-US" dirty="0" err="1" smtClean="0"/>
            <a:t>APrIGF</a:t>
          </a:r>
          <a:r>
            <a:rPr lang="en-US" dirty="0" smtClean="0"/>
            <a:t> </a:t>
          </a:r>
          <a:endParaRPr lang="en-US" dirty="0"/>
        </a:p>
      </dgm:t>
    </dgm:pt>
    <dgm:pt modelId="{4F139D84-F869-114E-922D-35428ECDB1BD}" type="parTrans" cxnId="{B05DC404-1E02-E246-8C1C-6A79362EFB00}">
      <dgm:prSet/>
      <dgm:spPr/>
      <dgm:t>
        <a:bodyPr/>
        <a:lstStyle/>
        <a:p>
          <a:endParaRPr lang="en-US"/>
        </a:p>
      </dgm:t>
    </dgm:pt>
    <dgm:pt modelId="{933D18D0-AF7C-3940-8E70-546EEAEF2446}" type="sibTrans" cxnId="{B05DC404-1E02-E246-8C1C-6A79362EFB00}">
      <dgm:prSet/>
      <dgm:spPr/>
      <dgm:t>
        <a:bodyPr/>
        <a:lstStyle/>
        <a:p>
          <a:endParaRPr lang="en-US"/>
        </a:p>
      </dgm:t>
    </dgm:pt>
    <dgm:pt modelId="{E4053ED2-E846-454F-98D0-DC71425B2FCC}">
      <dgm:prSet/>
      <dgm:spPr/>
      <dgm:t>
        <a:bodyPr/>
        <a:lstStyle/>
        <a:p>
          <a:r>
            <a:rPr lang="en-US" dirty="0" smtClean="0"/>
            <a:t>Bali IGF - significant support given for fundraising and logistics</a:t>
          </a:r>
          <a:endParaRPr lang="en-US" dirty="0"/>
        </a:p>
      </dgm:t>
    </dgm:pt>
    <dgm:pt modelId="{B8CB2239-FED2-1E49-BC2B-29B57F89FC5F}" type="parTrans" cxnId="{06C2615B-8C3D-4E43-B8A2-13BB72AE38A9}">
      <dgm:prSet/>
      <dgm:spPr/>
      <dgm:t>
        <a:bodyPr/>
        <a:lstStyle/>
        <a:p>
          <a:endParaRPr lang="en-US"/>
        </a:p>
      </dgm:t>
    </dgm:pt>
    <dgm:pt modelId="{443B0542-C401-BF42-9393-7FE66C1C142D}" type="sibTrans" cxnId="{06C2615B-8C3D-4E43-B8A2-13BB72AE38A9}">
      <dgm:prSet/>
      <dgm:spPr/>
      <dgm:t>
        <a:bodyPr/>
        <a:lstStyle/>
        <a:p>
          <a:endParaRPr lang="en-US"/>
        </a:p>
      </dgm:t>
    </dgm:pt>
    <dgm:pt modelId="{A6EC474C-D065-7742-85D3-41112CF67F96}" type="pres">
      <dgm:prSet presAssocID="{2E0BB78E-4512-B14B-8BE2-709415564B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6310E3-8726-E549-9824-99CF1BD64CA8}" type="pres">
      <dgm:prSet presAssocID="{FF834816-682D-9241-B360-087B83EB4E26}" presName="linNode" presStyleCnt="0"/>
      <dgm:spPr/>
    </dgm:pt>
    <dgm:pt modelId="{7074EE43-B4F3-8D4D-9C11-02ED4547DFF7}" type="pres">
      <dgm:prSet presAssocID="{FF834816-682D-9241-B360-087B83EB4E2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1E0DC6-F471-0C42-9C6C-6A9780E781B7}" type="pres">
      <dgm:prSet presAssocID="{FF834816-682D-9241-B360-087B83EB4E2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532BD-7D68-044C-9393-F662FAFAF3F2}" type="pres">
      <dgm:prSet presAssocID="{A32BEB8D-AAF2-F94C-9389-E1D2AEDC86D6}" presName="sp" presStyleCnt="0"/>
      <dgm:spPr/>
    </dgm:pt>
    <dgm:pt modelId="{0FDD07C8-B6B6-2347-B604-D3F70FDD4AD5}" type="pres">
      <dgm:prSet presAssocID="{B5A7B9F7-3E27-FD4B-A352-866EE100DB88}" presName="linNode" presStyleCnt="0"/>
      <dgm:spPr/>
    </dgm:pt>
    <dgm:pt modelId="{C6C0D4C3-FDBC-124B-98D3-FB0E8B6C82BB}" type="pres">
      <dgm:prSet presAssocID="{B5A7B9F7-3E27-FD4B-A352-866EE100DB8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ADA65-37D2-DA42-B8EF-02E1F37FF89D}" type="pres">
      <dgm:prSet presAssocID="{B5A7B9F7-3E27-FD4B-A352-866EE100DB8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2FAAE-303B-1249-A7E7-547CC14B3AA7}" type="pres">
      <dgm:prSet presAssocID="{B9DCD8AE-3711-4848-86EA-FD424EF48A6A}" presName="sp" presStyleCnt="0"/>
      <dgm:spPr/>
    </dgm:pt>
    <dgm:pt modelId="{F705CA46-26C1-7F46-A171-BAFB557275EC}" type="pres">
      <dgm:prSet presAssocID="{1F3CAB83-DED1-664E-8F8F-E79E949D6E7F}" presName="linNode" presStyleCnt="0"/>
      <dgm:spPr/>
    </dgm:pt>
    <dgm:pt modelId="{239AC93F-DCA9-DD40-BAA8-03F54C3C3CB3}" type="pres">
      <dgm:prSet presAssocID="{1F3CAB83-DED1-664E-8F8F-E79E949D6E7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2D4C5-918A-5B4F-85B8-5AE70D59F3AD}" type="pres">
      <dgm:prSet presAssocID="{1F3CAB83-DED1-664E-8F8F-E79E949D6E7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5DC404-1E02-E246-8C1C-6A79362EFB00}" srcId="{1F3CAB83-DED1-664E-8F8F-E79E949D6E7F}" destId="{DC8BEFA0-14B6-A14C-9C96-41A735CF7DDB}" srcOrd="0" destOrd="0" parTransId="{4F139D84-F869-114E-922D-35428ECDB1BD}" sibTransId="{933D18D0-AF7C-3940-8E70-546EEAEF2446}"/>
    <dgm:cxn modelId="{688B682C-CFC1-184F-A7CC-17E5360D8D2F}" srcId="{B5A7B9F7-3E27-FD4B-A352-866EE100DB88}" destId="{A9DFB9DC-1AC8-5146-A686-890A3A173121}" srcOrd="0" destOrd="0" parTransId="{9B94E7EF-E61D-FC42-B0CD-DE194062CDC0}" sibTransId="{4C54687F-8AF7-2441-90B7-795FD3440477}"/>
    <dgm:cxn modelId="{06C2615B-8C3D-4E43-B8A2-13BB72AE38A9}" srcId="{1F3CAB83-DED1-664E-8F8F-E79E949D6E7F}" destId="{E4053ED2-E846-454F-98D0-DC71425B2FCC}" srcOrd="1" destOrd="0" parTransId="{B8CB2239-FED2-1E49-BC2B-29B57F89FC5F}" sibTransId="{443B0542-C401-BF42-9393-7FE66C1C142D}"/>
    <dgm:cxn modelId="{753F9807-2D6C-1948-B771-7042193AEBC3}" type="presOf" srcId="{2E0BB78E-4512-B14B-8BE2-709415564B89}" destId="{A6EC474C-D065-7742-85D3-41112CF67F96}" srcOrd="0" destOrd="0" presId="urn:microsoft.com/office/officeart/2005/8/layout/vList5"/>
    <dgm:cxn modelId="{AA4ECA28-464F-0841-9170-A304DB354C35}" type="presOf" srcId="{FF834816-682D-9241-B360-087B83EB4E26}" destId="{7074EE43-B4F3-8D4D-9C11-02ED4547DFF7}" srcOrd="0" destOrd="0" presId="urn:microsoft.com/office/officeart/2005/8/layout/vList5"/>
    <dgm:cxn modelId="{FB963A85-E8E8-814D-81B9-461EAFD13E84}" type="presOf" srcId="{DC8BEFA0-14B6-A14C-9C96-41A735CF7DDB}" destId="{C932D4C5-918A-5B4F-85B8-5AE70D59F3AD}" srcOrd="0" destOrd="0" presId="urn:microsoft.com/office/officeart/2005/8/layout/vList5"/>
    <dgm:cxn modelId="{8E24A9B1-652F-3649-86E1-CA3511813F1B}" srcId="{2E0BB78E-4512-B14B-8BE2-709415564B89}" destId="{1F3CAB83-DED1-664E-8F8F-E79E949D6E7F}" srcOrd="2" destOrd="0" parTransId="{BE667212-782D-6046-987B-EA5C015E72D2}" sibTransId="{EEC43FA9-498E-1147-B317-107CE4797E66}"/>
    <dgm:cxn modelId="{D417B787-053B-9B4F-9E92-182411D88117}" type="presOf" srcId="{E4053ED2-E846-454F-98D0-DC71425B2FCC}" destId="{C932D4C5-918A-5B4F-85B8-5AE70D59F3AD}" srcOrd="0" destOrd="1" presId="urn:microsoft.com/office/officeart/2005/8/layout/vList5"/>
    <dgm:cxn modelId="{96BDC305-80C1-254E-9207-EBC0DBD24340}" type="presOf" srcId="{A9DFB9DC-1AC8-5146-A686-890A3A173121}" destId="{0E8ADA65-37D2-DA42-B8EF-02E1F37FF89D}" srcOrd="0" destOrd="0" presId="urn:microsoft.com/office/officeart/2005/8/layout/vList5"/>
    <dgm:cxn modelId="{279BA46C-4C26-3740-BE4A-191159E959F3}" type="presOf" srcId="{1F3CAB83-DED1-664E-8F8F-E79E949D6E7F}" destId="{239AC93F-DCA9-DD40-BAA8-03F54C3C3CB3}" srcOrd="0" destOrd="0" presId="urn:microsoft.com/office/officeart/2005/8/layout/vList5"/>
    <dgm:cxn modelId="{64ADCCB6-D1F8-8C47-833A-4157101D2405}" srcId="{FF834816-682D-9241-B360-087B83EB4E26}" destId="{A6079196-4872-E340-9506-D0F586E2240F}" srcOrd="0" destOrd="0" parTransId="{69D48750-D3FE-4D40-BF05-0211584908EA}" sibTransId="{C380C606-8C8D-6B4E-8FBE-655DFC690D85}"/>
    <dgm:cxn modelId="{44D2D5E4-A3AC-3B4E-8733-A7F6BB5A2122}" type="presOf" srcId="{A6079196-4872-E340-9506-D0F586E2240F}" destId="{321E0DC6-F471-0C42-9C6C-6A9780E781B7}" srcOrd="0" destOrd="0" presId="urn:microsoft.com/office/officeart/2005/8/layout/vList5"/>
    <dgm:cxn modelId="{B812E076-25EE-DD46-879D-15B05CB528ED}" srcId="{2E0BB78E-4512-B14B-8BE2-709415564B89}" destId="{B5A7B9F7-3E27-FD4B-A352-866EE100DB88}" srcOrd="1" destOrd="0" parTransId="{47DD0B92-57DC-184F-B240-E38C391094F3}" sibTransId="{B9DCD8AE-3711-4848-86EA-FD424EF48A6A}"/>
    <dgm:cxn modelId="{4EF0476A-D0E1-C14A-AD60-55B348B41A77}" srcId="{2E0BB78E-4512-B14B-8BE2-709415564B89}" destId="{FF834816-682D-9241-B360-087B83EB4E26}" srcOrd="0" destOrd="0" parTransId="{E19C764C-9E5E-1849-A3CE-E587A6D30101}" sibTransId="{A32BEB8D-AAF2-F94C-9389-E1D2AEDC86D6}"/>
    <dgm:cxn modelId="{C328A8BC-AC05-3446-82EF-301F11DF9A93}" type="presOf" srcId="{B5A7B9F7-3E27-FD4B-A352-866EE100DB88}" destId="{C6C0D4C3-FDBC-124B-98D3-FB0E8B6C82BB}" srcOrd="0" destOrd="0" presId="urn:microsoft.com/office/officeart/2005/8/layout/vList5"/>
    <dgm:cxn modelId="{B7285CE2-F90B-FA4B-86FE-3D55A96083B0}" type="presParOf" srcId="{A6EC474C-D065-7742-85D3-41112CF67F96}" destId="{0B6310E3-8726-E549-9824-99CF1BD64CA8}" srcOrd="0" destOrd="0" presId="urn:microsoft.com/office/officeart/2005/8/layout/vList5"/>
    <dgm:cxn modelId="{865D571E-34C9-1741-B247-66B3AEEE5478}" type="presParOf" srcId="{0B6310E3-8726-E549-9824-99CF1BD64CA8}" destId="{7074EE43-B4F3-8D4D-9C11-02ED4547DFF7}" srcOrd="0" destOrd="0" presId="urn:microsoft.com/office/officeart/2005/8/layout/vList5"/>
    <dgm:cxn modelId="{CEFA6E92-CBEC-4B42-B5A0-593A5F592993}" type="presParOf" srcId="{0B6310E3-8726-E549-9824-99CF1BD64CA8}" destId="{321E0DC6-F471-0C42-9C6C-6A9780E781B7}" srcOrd="1" destOrd="0" presId="urn:microsoft.com/office/officeart/2005/8/layout/vList5"/>
    <dgm:cxn modelId="{5F38B561-E166-0246-BD0C-253094EA73AB}" type="presParOf" srcId="{A6EC474C-D065-7742-85D3-41112CF67F96}" destId="{E69532BD-7D68-044C-9393-F662FAFAF3F2}" srcOrd="1" destOrd="0" presId="urn:microsoft.com/office/officeart/2005/8/layout/vList5"/>
    <dgm:cxn modelId="{A057B92C-6628-BA49-8CBC-E5049D53DC77}" type="presParOf" srcId="{A6EC474C-D065-7742-85D3-41112CF67F96}" destId="{0FDD07C8-B6B6-2347-B604-D3F70FDD4AD5}" srcOrd="2" destOrd="0" presId="urn:microsoft.com/office/officeart/2005/8/layout/vList5"/>
    <dgm:cxn modelId="{BC4CE6C2-D912-5847-83DC-3FFEC4FDE8D8}" type="presParOf" srcId="{0FDD07C8-B6B6-2347-B604-D3F70FDD4AD5}" destId="{C6C0D4C3-FDBC-124B-98D3-FB0E8B6C82BB}" srcOrd="0" destOrd="0" presId="urn:microsoft.com/office/officeart/2005/8/layout/vList5"/>
    <dgm:cxn modelId="{499F6A85-FD67-CD44-B717-FE347F5B4DBF}" type="presParOf" srcId="{0FDD07C8-B6B6-2347-B604-D3F70FDD4AD5}" destId="{0E8ADA65-37D2-DA42-B8EF-02E1F37FF89D}" srcOrd="1" destOrd="0" presId="urn:microsoft.com/office/officeart/2005/8/layout/vList5"/>
    <dgm:cxn modelId="{D9319A61-8D4F-124A-8E9E-9D1FB258877D}" type="presParOf" srcId="{A6EC474C-D065-7742-85D3-41112CF67F96}" destId="{E3A2FAAE-303B-1249-A7E7-547CC14B3AA7}" srcOrd="3" destOrd="0" presId="urn:microsoft.com/office/officeart/2005/8/layout/vList5"/>
    <dgm:cxn modelId="{FDDEA380-C0F3-ED42-BE07-73BC815D7300}" type="presParOf" srcId="{A6EC474C-D065-7742-85D3-41112CF67F96}" destId="{F705CA46-26C1-7F46-A171-BAFB557275EC}" srcOrd="4" destOrd="0" presId="urn:microsoft.com/office/officeart/2005/8/layout/vList5"/>
    <dgm:cxn modelId="{D5627AE2-27B8-C240-AB15-3BD7350B00B7}" type="presParOf" srcId="{F705CA46-26C1-7F46-A171-BAFB557275EC}" destId="{239AC93F-DCA9-DD40-BAA8-03F54C3C3CB3}" srcOrd="0" destOrd="0" presId="urn:microsoft.com/office/officeart/2005/8/layout/vList5"/>
    <dgm:cxn modelId="{B56BD2B8-CB11-4F42-A88B-7179FE8874F8}" type="presParOf" srcId="{F705CA46-26C1-7F46-A171-BAFB557275EC}" destId="{C932D4C5-918A-5B4F-85B8-5AE70D59F3A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9862B-2FE8-A144-9C00-8F5F28AB90A2}">
      <dsp:nvSpPr>
        <dsp:cNvPr id="0" name=""/>
        <dsp:cNvSpPr/>
      </dsp:nvSpPr>
      <dsp:spPr>
        <a:xfrm rot="16200000">
          <a:off x="-560627" y="563559"/>
          <a:ext cx="4480271" cy="335315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8792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New features</a:t>
          </a:r>
          <a:endParaRPr lang="en-US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‘</a:t>
          </a:r>
          <a:r>
            <a:rPr lang="en-US" sz="2200" kern="1200" dirty="0" err="1" smtClean="0"/>
            <a:t>geoloc</a:t>
          </a:r>
          <a:r>
            <a:rPr lang="en-US" sz="2200" kern="1200" dirty="0" smtClean="0"/>
            <a:t>’ and language attributes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‘</a:t>
          </a:r>
          <a:r>
            <a:rPr lang="en-US" sz="2200" kern="1200" dirty="0" err="1" smtClean="0"/>
            <a:t>whowas</a:t>
          </a:r>
          <a:r>
            <a:rPr lang="en-US" sz="2200" kern="1200" dirty="0" smtClean="0"/>
            <a:t>’ functionality</a:t>
          </a:r>
          <a:endParaRPr lang="en-US" sz="2200" kern="1200" dirty="0"/>
        </a:p>
      </dsp:txBody>
      <dsp:txXfrm rot="5400000">
        <a:off x="2932" y="896054"/>
        <a:ext cx="3353153" cy="2688163"/>
      </dsp:txXfrm>
    </dsp:sp>
    <dsp:sp modelId="{1FA146B5-991C-0C49-BBB6-149A948377D9}">
      <dsp:nvSpPr>
        <dsp:cNvPr id="0" name=""/>
        <dsp:cNvSpPr/>
      </dsp:nvSpPr>
      <dsp:spPr>
        <a:xfrm rot="16200000">
          <a:off x="3054564" y="769023"/>
          <a:ext cx="4048239" cy="2942224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8792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RDAP</a:t>
          </a:r>
          <a:endParaRPr lang="en-US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WEIRDS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Pilot service available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Contribution to RIPE whois server</a:t>
          </a:r>
          <a:endParaRPr lang="en-US" sz="2200" kern="1200" dirty="0"/>
        </a:p>
      </dsp:txBody>
      <dsp:txXfrm rot="5400000">
        <a:off x="3607572" y="1025663"/>
        <a:ext cx="2942224" cy="2428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827E2-463E-0F4A-A2E3-4C57D74E2E0B}">
      <dsp:nvSpPr>
        <dsp:cNvPr id="0" name=""/>
        <dsp:cNvSpPr/>
      </dsp:nvSpPr>
      <dsp:spPr>
        <a:xfrm rot="5400000">
          <a:off x="4354302" y="-1551057"/>
          <a:ext cx="1308095" cy="45270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ASEAN ICT SMEs Conference, Hanoi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IPv6 Event by ISOC HK, Hong Kong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ICANN 49, IPv6 Roundtable, Singapore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Global IPv6 and Next Generation Summit 2014, Beijing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APEC TEL 49 </a:t>
          </a:r>
          <a:endParaRPr lang="en-US" sz="1400" kern="1200" dirty="0"/>
        </a:p>
      </dsp:txBody>
      <dsp:txXfrm rot="-5400000">
        <a:off x="2744824" y="122277"/>
        <a:ext cx="4463196" cy="1180383"/>
      </dsp:txXfrm>
    </dsp:sp>
    <dsp:sp modelId="{78406655-35FC-F144-B8AF-D3EC4B2AD214}">
      <dsp:nvSpPr>
        <dsp:cNvPr id="0" name=""/>
        <dsp:cNvSpPr/>
      </dsp:nvSpPr>
      <dsp:spPr>
        <a:xfrm>
          <a:off x="199220" y="0"/>
          <a:ext cx="2652652" cy="14206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Outreach</a:t>
          </a:r>
          <a:endParaRPr lang="en-US" sz="2000" kern="1200" dirty="0"/>
        </a:p>
      </dsp:txBody>
      <dsp:txXfrm>
        <a:off x="268569" y="69349"/>
        <a:ext cx="2513954" cy="1281933"/>
      </dsp:txXfrm>
    </dsp:sp>
    <dsp:sp modelId="{8793B17A-6C66-854B-AAE8-6E2C64FF915D}">
      <dsp:nvSpPr>
        <dsp:cNvPr id="0" name=""/>
        <dsp:cNvSpPr/>
      </dsp:nvSpPr>
      <dsp:spPr>
        <a:xfrm rot="5400000">
          <a:off x="4336203" y="-61610"/>
          <a:ext cx="1348725" cy="45314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Asia Pacific IPv6 Task Force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APNIC continues to provide Secretariat services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Met at APNIC 36 and APRICOT 2014/APNIC 37</a:t>
          </a:r>
          <a:endParaRPr lang="en-US" sz="1400" kern="1200" dirty="0"/>
        </a:p>
      </dsp:txBody>
      <dsp:txXfrm rot="-5400000">
        <a:off x="2744824" y="1595608"/>
        <a:ext cx="4465646" cy="1217047"/>
      </dsp:txXfrm>
    </dsp:sp>
    <dsp:sp modelId="{47A80202-DED3-4E48-A465-22AFBAAD6E3A}">
      <dsp:nvSpPr>
        <dsp:cNvPr id="0" name=""/>
        <dsp:cNvSpPr/>
      </dsp:nvSpPr>
      <dsp:spPr>
        <a:xfrm>
          <a:off x="199220" y="1493816"/>
          <a:ext cx="2652652" cy="14206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APIPv6TF</a:t>
          </a:r>
          <a:endParaRPr lang="en-US" sz="2000" kern="1200" dirty="0"/>
        </a:p>
      </dsp:txBody>
      <dsp:txXfrm>
        <a:off x="268569" y="1563165"/>
        <a:ext cx="2513954" cy="1281933"/>
      </dsp:txXfrm>
    </dsp:sp>
    <dsp:sp modelId="{AEC072FA-7A21-2C47-AEB0-2EC4E4675B11}">
      <dsp:nvSpPr>
        <dsp:cNvPr id="0" name=""/>
        <dsp:cNvSpPr/>
      </dsp:nvSpPr>
      <dsp:spPr>
        <a:xfrm rot="5400000">
          <a:off x="4442114" y="1430052"/>
          <a:ext cx="1136903" cy="45314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White paper published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solidFill>
                <a:srgbClr val="004FBB"/>
              </a:solidFill>
            </a:rPr>
            <a:t>www.apnic.net</a:t>
          </a:r>
          <a:r>
            <a:rPr lang="en-US" sz="1400" kern="1200" dirty="0" smtClean="0">
              <a:solidFill>
                <a:srgbClr val="004FBB"/>
              </a:solidFill>
            </a:rPr>
            <a:t>/ipv6-decision-makers</a:t>
          </a:r>
          <a:endParaRPr lang="en-US" sz="1400" kern="1200" dirty="0"/>
        </a:p>
      </dsp:txBody>
      <dsp:txXfrm rot="-5400000">
        <a:off x="2744824" y="3182842"/>
        <a:ext cx="4475986" cy="1025905"/>
      </dsp:txXfrm>
    </dsp:sp>
    <dsp:sp modelId="{A426B2BD-B9B4-2741-8231-CEB6ECBDD92E}">
      <dsp:nvSpPr>
        <dsp:cNvPr id="0" name=""/>
        <dsp:cNvSpPr/>
      </dsp:nvSpPr>
      <dsp:spPr>
        <a:xfrm>
          <a:off x="199220" y="2985479"/>
          <a:ext cx="2652652" cy="14206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IPv6 for Decision Makers</a:t>
          </a:r>
          <a:endParaRPr lang="en-US" sz="2000" kern="1200" dirty="0"/>
        </a:p>
      </dsp:txBody>
      <dsp:txXfrm>
        <a:off x="268569" y="3054828"/>
        <a:ext cx="2513954" cy="12819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6152C-668B-4F4F-A9CB-C57284087D02}">
      <dsp:nvSpPr>
        <dsp:cNvPr id="0" name=""/>
        <dsp:cNvSpPr/>
      </dsp:nvSpPr>
      <dsp:spPr>
        <a:xfrm rot="5400000">
          <a:off x="2244491" y="-595341"/>
          <a:ext cx="1176940" cy="26663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Continuing focus on IPv6 deployment </a:t>
          </a:r>
          <a:endParaRPr lang="en-US" sz="1900" kern="1200" dirty="0"/>
        </a:p>
      </dsp:txBody>
      <dsp:txXfrm rot="-5400000">
        <a:off x="1499804" y="206799"/>
        <a:ext cx="2608863" cy="1062034"/>
      </dsp:txXfrm>
    </dsp:sp>
    <dsp:sp modelId="{5EB9DEA9-61AB-F84F-A1A1-4A0662A77112}">
      <dsp:nvSpPr>
        <dsp:cNvPr id="0" name=""/>
        <dsp:cNvSpPr/>
      </dsp:nvSpPr>
      <dsp:spPr>
        <a:xfrm>
          <a:off x="0" y="2229"/>
          <a:ext cx="1499803" cy="14711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IPv6</a:t>
          </a:r>
          <a:endParaRPr lang="en-US" sz="2100" kern="1200" dirty="0"/>
        </a:p>
      </dsp:txBody>
      <dsp:txXfrm>
        <a:off x="71817" y="74046"/>
        <a:ext cx="1356169" cy="1327541"/>
      </dsp:txXfrm>
    </dsp:sp>
    <dsp:sp modelId="{16734053-6C10-4B48-8E3D-049C4F69DB52}">
      <dsp:nvSpPr>
        <dsp:cNvPr id="0" name=""/>
        <dsp:cNvSpPr/>
      </dsp:nvSpPr>
      <dsp:spPr>
        <a:xfrm rot="5400000">
          <a:off x="2244491" y="949393"/>
          <a:ext cx="1176940" cy="26663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Extensive exercises in virtual and physical training labs</a:t>
          </a:r>
          <a:endParaRPr lang="en-US" sz="1900" kern="1200" dirty="0"/>
        </a:p>
      </dsp:txBody>
      <dsp:txXfrm rot="-5400000">
        <a:off x="1499804" y="1751534"/>
        <a:ext cx="2608863" cy="1062034"/>
      </dsp:txXfrm>
    </dsp:sp>
    <dsp:sp modelId="{F5CBF3E6-E997-5A43-867D-B93C21952427}">
      <dsp:nvSpPr>
        <dsp:cNvPr id="0" name=""/>
        <dsp:cNvSpPr/>
      </dsp:nvSpPr>
      <dsp:spPr>
        <a:xfrm>
          <a:off x="0" y="1546963"/>
          <a:ext cx="1499803" cy="14711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Hands-on</a:t>
          </a:r>
          <a:endParaRPr lang="en-US" sz="2100" kern="1200" dirty="0"/>
        </a:p>
      </dsp:txBody>
      <dsp:txXfrm>
        <a:off x="71817" y="1618780"/>
        <a:ext cx="1356169" cy="1327541"/>
      </dsp:txXfrm>
    </dsp:sp>
    <dsp:sp modelId="{4AB39223-25AC-984C-A878-AD9DF85A6A42}">
      <dsp:nvSpPr>
        <dsp:cNvPr id="0" name=""/>
        <dsp:cNvSpPr/>
      </dsp:nvSpPr>
      <dsp:spPr>
        <a:xfrm rot="5400000">
          <a:off x="2244491" y="2494127"/>
          <a:ext cx="1176940" cy="26663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Every Wednesday is IPv6 day; 179 hours training provided</a:t>
          </a:r>
          <a:endParaRPr lang="en-US" sz="1900" kern="1200" dirty="0"/>
        </a:p>
      </dsp:txBody>
      <dsp:txXfrm rot="-5400000">
        <a:off x="1499804" y="3296268"/>
        <a:ext cx="2608863" cy="1062034"/>
      </dsp:txXfrm>
    </dsp:sp>
    <dsp:sp modelId="{ECC1A268-B8A6-1540-83EC-CA77FC2A2496}">
      <dsp:nvSpPr>
        <dsp:cNvPr id="0" name=""/>
        <dsp:cNvSpPr/>
      </dsp:nvSpPr>
      <dsp:spPr>
        <a:xfrm>
          <a:off x="0" y="3091698"/>
          <a:ext cx="1499803" cy="14711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eLearning</a:t>
          </a:r>
          <a:endParaRPr lang="en-US" sz="2100" kern="1200" dirty="0"/>
        </a:p>
      </dsp:txBody>
      <dsp:txXfrm>
        <a:off x="71817" y="3163515"/>
        <a:ext cx="1356169" cy="13275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B85B7-6E32-E74E-935A-BE35727AB7B9}">
      <dsp:nvSpPr>
        <dsp:cNvPr id="0" name=""/>
        <dsp:cNvSpPr/>
      </dsp:nvSpPr>
      <dsp:spPr>
        <a:xfrm rot="5400000">
          <a:off x="4575035" y="-1482510"/>
          <a:ext cx="1720256" cy="51154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Small grants and awards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AUD 1.3m over 3 years (IDRC, Canada)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So far, AUD 1.2m to 38 projects in 17 economies</a:t>
          </a:r>
          <a:endParaRPr lang="en-US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2014 Call for Grants: 11 projects selected for implementation in 2014</a:t>
          </a:r>
          <a:endParaRPr lang="en-US" sz="1700" kern="1200" dirty="0"/>
        </a:p>
      </dsp:txBody>
      <dsp:txXfrm rot="-5400000">
        <a:off x="2877439" y="299062"/>
        <a:ext cx="5031472" cy="1552304"/>
      </dsp:txXfrm>
    </dsp:sp>
    <dsp:sp modelId="{9DFD31A5-9584-8048-A185-6D8D4995184E}">
      <dsp:nvSpPr>
        <dsp:cNvPr id="0" name=""/>
        <dsp:cNvSpPr/>
      </dsp:nvSpPr>
      <dsp:spPr>
        <a:xfrm>
          <a:off x="0" y="53"/>
          <a:ext cx="2877439" cy="2150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ISIF Asia </a:t>
          </a:r>
          <a:endParaRPr lang="en-US" sz="3200" kern="1200" dirty="0"/>
        </a:p>
      </dsp:txBody>
      <dsp:txXfrm>
        <a:off x="104970" y="105023"/>
        <a:ext cx="2667499" cy="1940380"/>
      </dsp:txXfrm>
    </dsp:sp>
    <dsp:sp modelId="{7769F8B3-A714-B647-B441-378846D1A609}">
      <dsp:nvSpPr>
        <dsp:cNvPr id="0" name=""/>
        <dsp:cNvSpPr/>
      </dsp:nvSpPr>
      <dsp:spPr>
        <a:xfrm rot="5400000">
          <a:off x="4575035" y="775325"/>
          <a:ext cx="1720256" cy="51154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Joint project of ISIF (APNIC), </a:t>
          </a:r>
          <a:r>
            <a:rPr lang="en-US" sz="1700" kern="1200" dirty="0" err="1" smtClean="0"/>
            <a:t>Frida</a:t>
          </a:r>
          <a:r>
            <a:rPr lang="en-US" sz="1700" kern="1200" dirty="0" smtClean="0"/>
            <a:t> (LACNIC), FIRE (AFRINIC)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AUD 1.5m over 3 years (</a:t>
          </a:r>
          <a:r>
            <a:rPr lang="en-US" sz="1700" kern="1200" dirty="0" err="1" smtClean="0"/>
            <a:t>Sida</a:t>
          </a:r>
          <a:r>
            <a:rPr lang="en-US" sz="1700" kern="1200" dirty="0" smtClean="0"/>
            <a:t>, Sweden)</a:t>
          </a:r>
          <a:endParaRPr lang="en-US" sz="1700" kern="1200" dirty="0"/>
        </a:p>
      </dsp:txBody>
      <dsp:txXfrm rot="-5400000">
        <a:off x="2877439" y="2556897"/>
        <a:ext cx="5031472" cy="1552304"/>
      </dsp:txXfrm>
    </dsp:sp>
    <dsp:sp modelId="{F6701722-2647-BF4C-B611-ABE37859F652}">
      <dsp:nvSpPr>
        <dsp:cNvPr id="0" name=""/>
        <dsp:cNvSpPr/>
      </dsp:nvSpPr>
      <dsp:spPr>
        <a:xfrm>
          <a:off x="0" y="2257890"/>
          <a:ext cx="2877439" cy="2150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Seed Alliance</a:t>
          </a:r>
          <a:endParaRPr lang="en-US" sz="3200" kern="1200" dirty="0"/>
        </a:p>
      </dsp:txBody>
      <dsp:txXfrm>
        <a:off x="104970" y="2362860"/>
        <a:ext cx="2667499" cy="19403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E0DC6-F471-0C42-9C6C-6A9780E781B7}">
      <dsp:nvSpPr>
        <dsp:cNvPr id="0" name=""/>
        <dsp:cNvSpPr/>
      </dsp:nvSpPr>
      <dsp:spPr>
        <a:xfrm rot="5400000">
          <a:off x="4967395" y="-1856193"/>
          <a:ext cx="1229328" cy="52537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NOGs, NIR OPMs, I*, CERTs, ISOC Chapters, PACINET, PICISOC, PTC</a:t>
          </a:r>
          <a:endParaRPr lang="en-US" sz="2000" kern="1200" dirty="0"/>
        </a:p>
      </dsp:txBody>
      <dsp:txXfrm rot="-5400000">
        <a:off x="2955208" y="216005"/>
        <a:ext cx="5193692" cy="1109306"/>
      </dsp:txXfrm>
    </dsp:sp>
    <dsp:sp modelId="{7074EE43-B4F3-8D4D-9C11-02ED4547DFF7}">
      <dsp:nvSpPr>
        <dsp:cNvPr id="0" name=""/>
        <dsp:cNvSpPr/>
      </dsp:nvSpPr>
      <dsp:spPr>
        <a:xfrm>
          <a:off x="0" y="2328"/>
          <a:ext cx="2955208" cy="15366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Technical community</a:t>
          </a:r>
          <a:endParaRPr lang="en-US" sz="2400" kern="1200" dirty="0"/>
        </a:p>
      </dsp:txBody>
      <dsp:txXfrm>
        <a:off x="75014" y="77342"/>
        <a:ext cx="2805180" cy="1386632"/>
      </dsp:txXfrm>
    </dsp:sp>
    <dsp:sp modelId="{0E8ADA65-37D2-DA42-B8EF-02E1F37FF89D}">
      <dsp:nvSpPr>
        <dsp:cNvPr id="0" name=""/>
        <dsp:cNvSpPr/>
      </dsp:nvSpPr>
      <dsp:spPr>
        <a:xfrm rot="5400000">
          <a:off x="4967395" y="-242699"/>
          <a:ext cx="1229328" cy="52537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APEC-TEL 47 and 48, ITU WTPF, APT, WSIS+10, ITU Connect Asia Pacific Summit, ITU Telecom World 2013</a:t>
          </a:r>
          <a:endParaRPr lang="en-US" sz="2000" kern="1200" dirty="0"/>
        </a:p>
      </dsp:txBody>
      <dsp:txXfrm rot="-5400000">
        <a:off x="2955208" y="1829499"/>
        <a:ext cx="5193692" cy="1109306"/>
      </dsp:txXfrm>
    </dsp:sp>
    <dsp:sp modelId="{C6C0D4C3-FDBC-124B-98D3-FB0E8B6C82BB}">
      <dsp:nvSpPr>
        <dsp:cNvPr id="0" name=""/>
        <dsp:cNvSpPr/>
      </dsp:nvSpPr>
      <dsp:spPr>
        <a:xfrm>
          <a:off x="0" y="1615821"/>
          <a:ext cx="2955208" cy="15366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Governmental</a:t>
          </a:r>
          <a:endParaRPr lang="en-US" sz="2400" kern="1200" dirty="0"/>
        </a:p>
      </dsp:txBody>
      <dsp:txXfrm>
        <a:off x="75014" y="1690835"/>
        <a:ext cx="2805180" cy="1386632"/>
      </dsp:txXfrm>
    </dsp:sp>
    <dsp:sp modelId="{C932D4C5-918A-5B4F-85B8-5AE70D59F3AD}">
      <dsp:nvSpPr>
        <dsp:cNvPr id="0" name=""/>
        <dsp:cNvSpPr/>
      </dsp:nvSpPr>
      <dsp:spPr>
        <a:xfrm rot="5400000">
          <a:off x="4967395" y="1370793"/>
          <a:ext cx="1229328" cy="52537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National IGFs (</a:t>
          </a:r>
          <a:r>
            <a:rPr lang="en-US" sz="2200" kern="1200" dirty="0" err="1" smtClean="0"/>
            <a:t>Nethui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auIGF</a:t>
          </a:r>
          <a:r>
            <a:rPr lang="en-US" sz="2200" kern="1200" dirty="0" smtClean="0"/>
            <a:t>), </a:t>
          </a:r>
          <a:r>
            <a:rPr lang="en-US" sz="2200" kern="1200" dirty="0" err="1" smtClean="0"/>
            <a:t>APrIGF</a:t>
          </a:r>
          <a:r>
            <a:rPr lang="en-US" sz="2200" kern="1200" dirty="0" smtClean="0"/>
            <a:t>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Bali IGF - significant support given for fundraising and logistics</a:t>
          </a:r>
          <a:endParaRPr lang="en-US" sz="2200" kern="1200" dirty="0"/>
        </a:p>
      </dsp:txBody>
      <dsp:txXfrm rot="-5400000">
        <a:off x="2955208" y="3442992"/>
        <a:ext cx="5193692" cy="1109306"/>
      </dsp:txXfrm>
    </dsp:sp>
    <dsp:sp modelId="{239AC93F-DCA9-DD40-BAA8-03F54C3C3CB3}">
      <dsp:nvSpPr>
        <dsp:cNvPr id="0" name=""/>
        <dsp:cNvSpPr/>
      </dsp:nvSpPr>
      <dsp:spPr>
        <a:xfrm>
          <a:off x="0" y="3229315"/>
          <a:ext cx="2955208" cy="15366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IGF</a:t>
          </a:r>
          <a:endParaRPr lang="en-US" sz="2400" kern="1200" dirty="0"/>
        </a:p>
      </dsp:txBody>
      <dsp:txXfrm>
        <a:off x="75014" y="3304329"/>
        <a:ext cx="2805180" cy="1386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69274-8033-4E42-80E4-7B0907F485C5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79344-76FC-AE48-91D6-061768F6A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365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0EEA6-3FE3-4FAA-B648-A79F7B237411}" type="datetimeFigureOut">
              <a:rPr lang="en-AU" smtClean="0"/>
              <a:t>9/04/2014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60B50-68CE-4856-A7F5-953E39274F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94075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0486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769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0505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APIPv6FT</a:t>
            </a:r>
            <a:r>
              <a:rPr lang="en-US" sz="1200" baseline="0" dirty="0" smtClean="0"/>
              <a:t> - </a:t>
            </a:r>
            <a:r>
              <a:rPr lang="en-US" sz="1200" dirty="0" smtClean="0"/>
              <a:t>Established to encourage IPv6 deployment and serve as a platform for knowledge exchange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1485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3,591 participants trained in 2013;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Face-to-Face: 89 courses in 37 locations; 2622 participants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eLearning - 179 hours of training provided; 135 courses; 969 participants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1619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ARMs - updates on APNIC services, policy outcomes and more; includes training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9993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Outreach and collaboration activities across the region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7280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Montevideo Statement:</a:t>
            </a:r>
          </a:p>
          <a:p>
            <a:r>
              <a:rPr lang="en-US" dirty="0" smtClean="0"/>
              <a:t>Signed by ICANN, IETF, IAB, W3C, ISOC and 5 RIRS </a:t>
            </a:r>
          </a:p>
          <a:p>
            <a:r>
              <a:rPr lang="en-US" dirty="0" smtClean="0"/>
              <a:t>Warned against Internet fragmentation</a:t>
            </a:r>
          </a:p>
          <a:p>
            <a:r>
              <a:rPr lang="en-US" dirty="0" smtClean="0"/>
              <a:t>Catalyze community-wide</a:t>
            </a:r>
            <a:r>
              <a:rPr lang="en-US" baseline="0" dirty="0" smtClean="0"/>
              <a:t> efforts toward the evolution of global multistakeholder Internet cooperation</a:t>
            </a:r>
          </a:p>
          <a:p>
            <a:r>
              <a:rPr lang="en-US" baseline="0" dirty="0" smtClean="0"/>
              <a:t>Globalization of the the ICANN and IANA functions where all stakeholders participate on an equal footing</a:t>
            </a:r>
          </a:p>
          <a:p>
            <a:r>
              <a:rPr lang="en-US" baseline="0" dirty="0" smtClean="0"/>
              <a:t>Transition to IPv6 must remain a key priority globally.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IANA Transfer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replace existing IANA Contract with new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arrangements to be implemented by September of 2015.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xpected since the establishment of ICANN, in 1999. 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3838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AD054-2764-B14B-AA9B-E35C0EB69B5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IPv6 delegations continue to illustrate a steady liner increase since 2011.</a:t>
            </a:r>
          </a:p>
          <a:p>
            <a:r>
              <a:rPr lang="en-US" dirty="0" smtClean="0"/>
              <a:t>As at 31 March </a:t>
            </a:r>
            <a:r>
              <a:rPr lang="en-US" baseline="0" dirty="0" smtClean="0"/>
              <a:t>2014, the cumulative figure was 45,561, an of 99 delegations.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0813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While there was an initial surge in v6 delegations as a result of the one-click</a:t>
            </a:r>
            <a:r>
              <a:rPr lang="en-US" baseline="0" dirty="0" smtClean="0"/>
              <a:t> policy, there has been a gradual decline in delegations per year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 at 31 March 2014, there have been 134 delegations.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2417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charset="0"/>
              </a:rPr>
              <a:t>The initial surge in delegations reflects the run-out of IPv4 in the AP region. Since then we have continued steady demand of over 100 new “last /8s” per month.</a:t>
            </a:r>
          </a:p>
          <a:p>
            <a:endParaRPr lang="en-US" dirty="0" smtClean="0"/>
          </a:p>
          <a:p>
            <a:r>
              <a:rPr lang="en-US" dirty="0" smtClean="0"/>
              <a:t>As at 12 March 2014, there have been </a:t>
            </a:r>
            <a:r>
              <a:rPr lang="en-US" smtClean="0"/>
              <a:t>43 last </a:t>
            </a:r>
            <a:r>
              <a:rPr lang="en-US" dirty="0" smtClean="0"/>
              <a:t>/</a:t>
            </a:r>
            <a:r>
              <a:rPr lang="en-US" smtClean="0"/>
              <a:t>8 delegations.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0586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While not a clear</a:t>
            </a:r>
            <a:r>
              <a:rPr lang="en-US" baseline="0" dirty="0" smtClean="0"/>
              <a:t> linear growth over the last few months in 2013, there was an increase in v4 transfers, peaking at 19 in March of this year.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0888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Both 4-byte</a:t>
            </a:r>
            <a:r>
              <a:rPr lang="en-US" baseline="0" dirty="0" smtClean="0"/>
              <a:t> and 2-byte </a:t>
            </a:r>
            <a:r>
              <a:rPr lang="en-US" dirty="0" smtClean="0"/>
              <a:t>ASN growth remains steady, with 7,391 2-bytes assigned cumulatively by</a:t>
            </a:r>
            <a:r>
              <a:rPr lang="en-US" baseline="0" dirty="0" smtClean="0"/>
              <a:t> 2013.</a:t>
            </a:r>
            <a:r>
              <a:rPr lang="en-US" dirty="0" smtClean="0"/>
              <a:t> </a:t>
            </a:r>
          </a:p>
          <a:p>
            <a:r>
              <a:rPr lang="en-US" dirty="0" smtClean="0"/>
              <a:t>As</a:t>
            </a:r>
            <a:r>
              <a:rPr lang="en-US" baseline="0" dirty="0" smtClean="0"/>
              <a:t> at 31 March 2014, 2-byte has increased by 71 to 7480; 4-byte has increased by 240 to 2174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1145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Membership continues</a:t>
            </a:r>
            <a:r>
              <a:rPr lang="en-US" baseline="0" dirty="0" smtClean="0"/>
              <a:t> to increase with an increase of  542 Members from 2012 to 2013.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As at 31 March 2014, we now have a total of 4194 Members, up 141 from the 2013 figure of 4053.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4014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New whois</a:t>
            </a:r>
            <a:r>
              <a:rPr lang="en-US" baseline="0" dirty="0" smtClean="0"/>
              <a:t> features allows Members and their customer more precision in indicating to content providers where their users are and what languages they speak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whowas</a:t>
            </a:r>
            <a:r>
              <a:rPr lang="en-US" baseline="0" dirty="0" smtClean="0"/>
              <a:t> – users can query previous versions of resources and the dates the objects were changed to see how a specific object was changed over time</a:t>
            </a:r>
            <a:endParaRPr lang="en-US" dirty="0" smtClean="0"/>
          </a:p>
          <a:p>
            <a:r>
              <a:rPr lang="en-US" dirty="0" smtClean="0"/>
              <a:t>Registration Data Access protocol - RDAP – pilot service available to test RDAP protocol</a:t>
            </a:r>
          </a:p>
          <a:p>
            <a:r>
              <a:rPr lang="en-US" dirty="0" smtClean="0"/>
              <a:t>APNIC contributed to the RIPE whois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2820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New 'Referral Application' allows a Member to refer their customers to become APNIC Members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Referral</a:t>
            </a:r>
            <a:r>
              <a:rPr lang="en-US" baseline="0" dirty="0" smtClean="0"/>
              <a:t> application – downstream customer remains the custodian of the INRs and has their own Member account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Interface improvements</a:t>
            </a:r>
          </a:p>
          <a:p>
            <a:pPr lvl="1"/>
            <a:r>
              <a:rPr lang="en-US" dirty="0" smtClean="0"/>
              <a:t>Improved profile layout page</a:t>
            </a:r>
          </a:p>
          <a:p>
            <a:pPr lvl="1"/>
            <a:r>
              <a:rPr lang="en-US" dirty="0" smtClean="0"/>
              <a:t>New whois object template to whois updates section</a:t>
            </a:r>
          </a:p>
          <a:p>
            <a:pPr lvl="1"/>
            <a:r>
              <a:rPr lang="en-US" dirty="0" smtClean="0"/>
              <a:t>Simplified certificate management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4655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740352" y="6021287"/>
            <a:ext cx="1008361" cy="360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164288" y="6021288"/>
            <a:ext cx="648072" cy="36933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AU" sz="800" b="1" dirty="0" smtClean="0">
                <a:solidFill>
                  <a:schemeClr val="bg1"/>
                </a:solidFill>
              </a:rPr>
              <a:t>Issue Date:</a:t>
            </a:r>
          </a:p>
          <a:p>
            <a:pPr algn="l">
              <a:spcAft>
                <a:spcPts val="600"/>
              </a:spcAft>
            </a:pPr>
            <a:r>
              <a:rPr lang="en-AU" sz="800" b="1" dirty="0" smtClean="0">
                <a:solidFill>
                  <a:schemeClr val="bg1"/>
                </a:solidFill>
              </a:rPr>
              <a:t>Revision:</a:t>
            </a:r>
            <a:endParaRPr lang="en-AU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24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7744" y="6525344"/>
            <a:ext cx="3168352" cy="216023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76861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525344"/>
            <a:ext cx="3960440" cy="25124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00">
                <a:solidFill>
                  <a:srgbClr val="FF0000"/>
                </a:solidFill>
              </a:defRPr>
            </a:lvl1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42541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699792" y="6525344"/>
            <a:ext cx="3960440" cy="25124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00">
                <a:solidFill>
                  <a:srgbClr val="FF0000"/>
                </a:solidFill>
              </a:defRPr>
            </a:lvl1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34315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525344"/>
            <a:ext cx="3960440" cy="25124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00">
                <a:solidFill>
                  <a:srgbClr val="FF0000"/>
                </a:solidFill>
              </a:defRPr>
            </a:lvl1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349860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525344"/>
            <a:ext cx="3960440" cy="25124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00">
                <a:solidFill>
                  <a:srgbClr val="FF0000"/>
                </a:solidFill>
              </a:defRPr>
            </a:lvl1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041131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740352" y="6021287"/>
            <a:ext cx="1008361" cy="360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164288" y="6021288"/>
            <a:ext cx="648072" cy="36933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AU" sz="800" b="1" dirty="0" smtClean="0">
                <a:solidFill>
                  <a:schemeClr val="bg1"/>
                </a:solidFill>
              </a:rPr>
              <a:t>Issue Date:</a:t>
            </a:r>
          </a:p>
          <a:p>
            <a:pPr algn="l">
              <a:spcAft>
                <a:spcPts val="600"/>
              </a:spcAft>
            </a:pPr>
            <a:r>
              <a:rPr lang="en-AU" sz="800" b="1" dirty="0" smtClean="0">
                <a:solidFill>
                  <a:schemeClr val="bg1"/>
                </a:solidFill>
              </a:rPr>
              <a:t>Revision:</a:t>
            </a:r>
            <a:endParaRPr lang="en-AU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97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525344"/>
            <a:ext cx="3960440" cy="25124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00">
                <a:solidFill>
                  <a:srgbClr val="FF0000"/>
                </a:solidFill>
              </a:defRPr>
            </a:lvl1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736365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525344"/>
            <a:ext cx="3960440" cy="25124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00">
                <a:solidFill>
                  <a:srgbClr val="FF0000"/>
                </a:solidFill>
              </a:defRPr>
            </a:lvl1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369064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1"/>
            <a:ext cx="8352928" cy="216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95288" y="4005304"/>
            <a:ext cx="8353425" cy="216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525344"/>
            <a:ext cx="3960440" cy="25124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00">
                <a:solidFill>
                  <a:srgbClr val="FF0000"/>
                </a:solidFill>
              </a:defRPr>
            </a:lvl1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426104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176464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8464" y="6548965"/>
            <a:ext cx="288032" cy="216024"/>
          </a:xfrm>
        </p:spPr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5880" y="2132857"/>
            <a:ext cx="8352928" cy="3816424"/>
          </a:xfrm>
        </p:spPr>
        <p:txBody>
          <a:bodyPr/>
          <a:lstStyle>
            <a:lvl1pPr marL="0" indent="0">
              <a:buNone/>
              <a:defRPr sz="1600"/>
            </a:lvl1pPr>
            <a:lvl2pPr marL="177800" indent="-177800">
              <a:buFont typeface="Arial" pitchFamily="34" charset="0"/>
              <a:buChar char="•"/>
              <a:defRPr sz="1600"/>
            </a:lvl2pPr>
            <a:lvl3pPr marL="355600" indent="-177800">
              <a:buFont typeface="Arial" pitchFamily="34" charset="0"/>
              <a:buChar char="–"/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525344"/>
            <a:ext cx="3960440" cy="25124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00">
                <a:solidFill>
                  <a:srgbClr val="FF0000"/>
                </a:solidFill>
              </a:defRPr>
            </a:lvl1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954861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176464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8464" y="6548965"/>
            <a:ext cx="288032" cy="216024"/>
          </a:xfrm>
        </p:spPr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5880" y="2132857"/>
            <a:ext cx="5966320" cy="3816424"/>
          </a:xfrm>
        </p:spPr>
        <p:txBody>
          <a:bodyPr/>
          <a:lstStyle>
            <a:lvl1pPr marL="0" indent="0">
              <a:buNone/>
              <a:defRPr sz="1600"/>
            </a:lvl1pPr>
            <a:lvl2pPr marL="177800" indent="-177800">
              <a:buFont typeface="Arial" pitchFamily="34" charset="0"/>
              <a:buChar char="•"/>
              <a:defRPr sz="1600"/>
            </a:lvl2pPr>
            <a:lvl3pPr marL="355600" indent="-177800">
              <a:buFont typeface="Arial" pitchFamily="34" charset="0"/>
              <a:buChar char="–"/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588125" y="2133600"/>
            <a:ext cx="2160588" cy="2374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525344"/>
            <a:ext cx="3960440" cy="25124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00">
                <a:solidFill>
                  <a:srgbClr val="FF0000"/>
                </a:solidFill>
              </a:defRPr>
            </a:lvl1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735656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>
                <a:solidFill>
                  <a:srgbClr val="004FB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7744" y="6525344"/>
            <a:ext cx="3168352" cy="216023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467676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916832"/>
            <a:ext cx="9144000" cy="324036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rgbClr val="004FB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l">
              <a:buNone/>
              <a:defRPr>
                <a:solidFill>
                  <a:srgbClr val="004FBB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362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41532"/>
            <a:ext cx="9144000" cy="5164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525344"/>
            <a:ext cx="3960440" cy="25124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00">
                <a:solidFill>
                  <a:srgbClr val="FF0000"/>
                </a:solidFill>
              </a:defRPr>
            </a:lvl1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1731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04" r:id="rId2"/>
    <p:sldLayoutId id="2147483650" r:id="rId3"/>
    <p:sldLayoutId id="2147483662" r:id="rId4"/>
    <p:sldLayoutId id="2147483766" r:id="rId5"/>
    <p:sldLayoutId id="2147483705" r:id="rId6"/>
    <p:sldLayoutId id="2147483758" r:id="rId7"/>
    <p:sldLayoutId id="2147483663" r:id="rId8"/>
    <p:sldLayoutId id="2147483651" r:id="rId9"/>
    <p:sldLayoutId id="2147483661" r:id="rId10"/>
    <p:sldLayoutId id="2147483652" r:id="rId11"/>
    <p:sldLayoutId id="2147483653" r:id="rId12"/>
    <p:sldLayoutId id="2147483654" r:id="rId13"/>
    <p:sldLayoutId id="214748365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4FBB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69875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3525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APNIC Update 2014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Guangliang Pan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[31  March 2014]</a:t>
            </a:r>
          </a:p>
          <a:p>
            <a:r>
              <a:rPr lang="en-AU" dirty="0" smtClean="0"/>
              <a:t>[</a:t>
            </a:r>
            <a:r>
              <a:rPr lang="en-AU" dirty="0"/>
              <a:t>1</a:t>
            </a:r>
            <a:r>
              <a:rPr lang="en-AU" dirty="0" smtClean="0"/>
              <a:t>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781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ASN Delegations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516195"/>
              </p:ext>
            </p:extLst>
          </p:nvPr>
        </p:nvGraphicFramePr>
        <p:xfrm>
          <a:off x="683568" y="1628800"/>
          <a:ext cx="828092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55976" y="5805264"/>
            <a:ext cx="64807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Date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-66421" y="3242887"/>
            <a:ext cx="10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Delegations</a:t>
            </a:r>
            <a:endParaRPr lang="en-US" sz="1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352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 Growth</a:t>
            </a:r>
            <a:endParaRPr lang="en-US" dirty="0"/>
          </a:p>
        </p:txBody>
      </p:sp>
      <p:graphicFrame>
        <p:nvGraphicFramePr>
          <p:cNvPr id="5" name="Content Placeholder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100686"/>
              </p:ext>
            </p:extLst>
          </p:nvPr>
        </p:nvGraphicFramePr>
        <p:xfrm>
          <a:off x="683568" y="1556792"/>
          <a:ext cx="8208913" cy="427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3968" y="5949280"/>
            <a:ext cx="72008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Date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50039" y="325449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Members</a:t>
            </a:r>
            <a:endParaRPr lang="en-US" sz="12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165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Whois Updates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12</a:t>
            </a:fld>
            <a:endParaRPr lang="en-AU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47128846"/>
              </p:ext>
            </p:extLst>
          </p:nvPr>
        </p:nvGraphicFramePr>
        <p:xfrm>
          <a:off x="1619672" y="1397000"/>
          <a:ext cx="6552728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63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MyAPNIC</a:t>
            </a:r>
            <a:r>
              <a:rPr lang="en-US" dirty="0" smtClean="0"/>
              <a:t> Improvements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13</a:t>
            </a:fld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1799692" y="1844824"/>
            <a:ext cx="5544616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Referral application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799692" y="3032956"/>
            <a:ext cx="5544616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Bulk feature for IRT added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799692" y="4221088"/>
            <a:ext cx="5544616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Interface improvements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126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48965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Supporting Internet Development in the Asia Pacific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4896544" cy="3960439"/>
          </a:xfrm>
          <a:ln w="28575" cmpd="sng">
            <a:noFill/>
          </a:ln>
        </p:spPr>
        <p:txBody>
          <a:bodyPr/>
          <a:lstStyle/>
          <a:p>
            <a:r>
              <a:rPr lang="en-US" dirty="0" smtClean="0"/>
              <a:t>Policy development</a:t>
            </a:r>
          </a:p>
          <a:p>
            <a:r>
              <a:rPr lang="en-US" dirty="0" smtClean="0"/>
              <a:t>IPv6 support</a:t>
            </a:r>
          </a:p>
          <a:p>
            <a:r>
              <a:rPr lang="en-US" dirty="0" smtClean="0"/>
              <a:t>Training</a:t>
            </a:r>
          </a:p>
          <a:p>
            <a:r>
              <a:rPr lang="en-US" dirty="0" smtClean="0"/>
              <a:t>APNIC Events</a:t>
            </a:r>
            <a:endParaRPr lang="en-US" dirty="0"/>
          </a:p>
          <a:p>
            <a:r>
              <a:rPr lang="en-US" dirty="0" smtClean="0"/>
              <a:t>Infrastructure capacity building</a:t>
            </a:r>
          </a:p>
          <a:p>
            <a:r>
              <a:rPr lang="en-US" dirty="0" smtClean="0"/>
              <a:t>Information </a:t>
            </a:r>
            <a:r>
              <a:rPr lang="en-US" dirty="0"/>
              <a:t>Society Innovation Fund (</a:t>
            </a:r>
            <a:r>
              <a:rPr lang="en-US" dirty="0" smtClean="0"/>
              <a:t>ISIF Asia)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800" i="1" dirty="0" smtClean="0"/>
              <a:t>“Provide information, training, and supporting services to assist the community in building and managing the Internet”</a:t>
            </a:r>
          </a:p>
          <a:p>
            <a:r>
              <a:rPr lang="en-US" sz="1800" i="1" dirty="0" smtClean="0"/>
              <a:t>“Support critical Internet infrastructure to assist in creating and maintaining a robust Internet environment” </a:t>
            </a:r>
          </a:p>
          <a:p>
            <a:r>
              <a:rPr lang="en-US" sz="1800" i="1" dirty="0" smtClean="0"/>
              <a:t>“Facilitate regional Internet development as needed throughout the APNIC community”</a:t>
            </a:r>
            <a:endParaRPr lang="en-US" sz="18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8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 in 2013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Implemented</a:t>
            </a:r>
          </a:p>
          <a:p>
            <a:r>
              <a:rPr lang="en-US" dirty="0"/>
              <a:t>prop-108: Suggested changes to the APNIC Policy Development Process</a:t>
            </a:r>
          </a:p>
          <a:p>
            <a:pPr marL="0" indent="0">
              <a:buNone/>
            </a:pPr>
            <a:r>
              <a:rPr lang="en-US" b="1" dirty="0"/>
              <a:t>Pending Implementation</a:t>
            </a:r>
          </a:p>
          <a:p>
            <a:r>
              <a:rPr lang="en-US" dirty="0"/>
              <a:t>prop-107: AS Number transfer policy proposal</a:t>
            </a:r>
          </a:p>
          <a:p>
            <a:r>
              <a:rPr lang="en-US" dirty="0"/>
              <a:t>prop-105: Distribution of returned IPv4 address (Modification of prop-088)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52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Proposals at APNIC 37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AU" dirty="0"/>
              <a:t>prop-111: Request-based expansion of IPv6 default allocation </a:t>
            </a:r>
            <a:r>
              <a:rPr lang="en-AU" dirty="0" smtClean="0"/>
              <a:t>size</a:t>
            </a:r>
          </a:p>
          <a:p>
            <a:pPr lvl="1"/>
            <a:r>
              <a:rPr lang="en-AU" dirty="0"/>
              <a:t>Proposal did not reach consensus at the Policy SIG and was returned to the author for further </a:t>
            </a:r>
            <a:r>
              <a:rPr lang="en-AU" dirty="0" smtClean="0"/>
              <a:t>development</a:t>
            </a:r>
            <a:endParaRPr lang="en-AU" dirty="0"/>
          </a:p>
          <a:p>
            <a:pPr lvl="0"/>
            <a:r>
              <a:rPr lang="en-AU" dirty="0"/>
              <a:t>prop-110: Designate 1.2.3.0/24 as Anycast to support DNS </a:t>
            </a:r>
            <a:r>
              <a:rPr lang="en-AU" dirty="0" smtClean="0"/>
              <a:t>Infrastructure</a:t>
            </a:r>
          </a:p>
          <a:p>
            <a:pPr lvl="1"/>
            <a:r>
              <a:rPr lang="en-AU" dirty="0" smtClean="0"/>
              <a:t>The </a:t>
            </a:r>
            <a:r>
              <a:rPr lang="en-AU" dirty="0"/>
              <a:t>proposal reached consensus at the Policy SIG, but failed to reach consensus at the AMM</a:t>
            </a:r>
          </a:p>
          <a:p>
            <a:pPr lvl="2"/>
            <a:r>
              <a:rPr lang="en-AU" dirty="0"/>
              <a:t>Returned to mailing list for further consideration</a:t>
            </a:r>
          </a:p>
          <a:p>
            <a:pPr lvl="0"/>
            <a:r>
              <a:rPr lang="en-AU" dirty="0"/>
              <a:t>prop-109: Allocate 1.0.0.0/24 and 1.1.1.0/24 to APNIC Labs as Research </a:t>
            </a:r>
            <a:r>
              <a:rPr lang="en-AU" dirty="0" smtClean="0"/>
              <a:t>Prefixes</a:t>
            </a:r>
          </a:p>
          <a:p>
            <a:pPr lvl="1"/>
            <a:r>
              <a:rPr lang="en-AU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proposal reached consensus at the Policy SIG and again at the AMM</a:t>
            </a:r>
          </a:p>
          <a:p>
            <a:pPr lvl="2"/>
            <a:r>
              <a:rPr lang="en-US" dirty="0" smtClean="0"/>
              <a:t>Sent to </a:t>
            </a:r>
            <a:r>
              <a:rPr lang="en-US" dirty="0"/>
              <a:t>the mailing list for a further four-week comment period</a:t>
            </a:r>
          </a:p>
          <a:p>
            <a:pPr lvl="1"/>
            <a:endParaRPr lang="en-AU" dirty="0"/>
          </a:p>
          <a:p>
            <a:endParaRPr lang="en-A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59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352928" cy="1143000"/>
          </a:xfrm>
        </p:spPr>
        <p:txBody>
          <a:bodyPr/>
          <a:lstStyle/>
          <a:p>
            <a:r>
              <a:rPr lang="en-US" dirty="0" smtClean="0"/>
              <a:t>IPv6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17</a:t>
            </a:fld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3563888" y="58679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4FBB"/>
                </a:solidFill>
              </a:rPr>
              <a:t>www.apnic.net</a:t>
            </a:r>
            <a:r>
              <a:rPr lang="en-US" dirty="0">
                <a:solidFill>
                  <a:srgbClr val="004FBB"/>
                </a:solidFill>
              </a:rPr>
              <a:t>/</a:t>
            </a:r>
            <a:r>
              <a:rPr lang="en-US" dirty="0" smtClean="0">
                <a:solidFill>
                  <a:srgbClr val="004FBB"/>
                </a:solidFill>
              </a:rPr>
              <a:t>ipv6</a:t>
            </a:r>
            <a:endParaRPr lang="en-US" dirty="0">
              <a:solidFill>
                <a:srgbClr val="004FBB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76517025"/>
              </p:ext>
            </p:extLst>
          </p:nvPr>
        </p:nvGraphicFramePr>
        <p:xfrm>
          <a:off x="899592" y="1252984"/>
          <a:ext cx="7368480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278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1143000"/>
          </a:xfrm>
        </p:spPr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606974"/>
              </p:ext>
            </p:extLst>
          </p:nvPr>
        </p:nvGraphicFramePr>
        <p:xfrm>
          <a:off x="179512" y="1340768"/>
          <a:ext cx="4166120" cy="4565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18</a:t>
            </a:fld>
            <a:endParaRPr lang="en-AU"/>
          </a:p>
        </p:txBody>
      </p:sp>
      <p:pic>
        <p:nvPicPr>
          <p:cNvPr id="5" name="Picture 4" descr="Training-activities-map_Feb-2014-02-for-ppt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855" y="1700808"/>
            <a:ext cx="4523641" cy="3816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680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APNIC 36: Xi’an, China</a:t>
            </a:r>
          </a:p>
          <a:p>
            <a:pPr lvl="1"/>
            <a:r>
              <a:rPr lang="en-GB" dirty="0"/>
              <a:t>Total on-site delegates: 251</a:t>
            </a:r>
          </a:p>
          <a:p>
            <a:pPr lvl="1"/>
            <a:r>
              <a:rPr lang="en-GB" dirty="0"/>
              <a:t>Total remote participants: 409</a:t>
            </a:r>
          </a:p>
          <a:p>
            <a:r>
              <a:rPr lang="en-AU" dirty="0"/>
              <a:t>APRICOT 2014/APNIC 37: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err="1" smtClean="0"/>
              <a:t>Petaling</a:t>
            </a:r>
            <a:r>
              <a:rPr lang="en-AU" dirty="0" smtClean="0"/>
              <a:t> </a:t>
            </a:r>
            <a:r>
              <a:rPr lang="en-AU" dirty="0"/>
              <a:t>Jaya, Malaysia</a:t>
            </a:r>
          </a:p>
          <a:p>
            <a:pPr lvl="1"/>
            <a:r>
              <a:rPr lang="en-GB" dirty="0"/>
              <a:t>Total on-site delegates: 466</a:t>
            </a:r>
          </a:p>
          <a:p>
            <a:pPr lvl="1"/>
            <a:r>
              <a:rPr lang="en-GB" dirty="0"/>
              <a:t>Total remote participants: 262</a:t>
            </a:r>
          </a:p>
          <a:p>
            <a:r>
              <a:rPr lang="en-US" dirty="0" smtClean="0"/>
              <a:t>NEW: APNIC Regional Meetings (ARM)</a:t>
            </a:r>
          </a:p>
          <a:p>
            <a:pPr lvl="1"/>
            <a:r>
              <a:rPr lang="en-GB" dirty="0" smtClean="0"/>
              <a:t>Free one</a:t>
            </a:r>
            <a:r>
              <a:rPr lang="en-GB" dirty="0"/>
              <a:t>-day events </a:t>
            </a:r>
            <a:endParaRPr lang="en-GB" dirty="0" smtClean="0"/>
          </a:p>
          <a:p>
            <a:pPr lvl="1"/>
            <a:r>
              <a:rPr lang="en-GB" dirty="0" smtClean="0"/>
              <a:t>ARM 1 </a:t>
            </a:r>
            <a:r>
              <a:rPr lang="en-GB" dirty="0"/>
              <a:t>with </a:t>
            </a:r>
            <a:r>
              <a:rPr lang="en-GB" dirty="0" err="1"/>
              <a:t>MyNOG</a:t>
            </a:r>
            <a:r>
              <a:rPr lang="en-GB" dirty="0"/>
              <a:t> 3 in Kuala Lumpur on 29 November 2013</a:t>
            </a:r>
          </a:p>
          <a:p>
            <a:pPr lvl="1"/>
            <a:r>
              <a:rPr lang="en-GB" dirty="0"/>
              <a:t>ARM 2 </a:t>
            </a:r>
            <a:r>
              <a:rPr lang="en-GB" dirty="0" smtClean="0"/>
              <a:t>- in </a:t>
            </a:r>
            <a:r>
              <a:rPr lang="en-GB" dirty="0"/>
              <a:t>conjunction with Internet20PH on 4 April </a:t>
            </a:r>
            <a:r>
              <a:rPr lang="en-GB" dirty="0" smtClean="0"/>
              <a:t>2014 in Manila</a:t>
            </a:r>
            <a:endParaRPr lang="en-GB" dirty="0"/>
          </a:p>
          <a:p>
            <a:endParaRPr lang="en-US" dirty="0"/>
          </a:p>
        </p:txBody>
      </p:sp>
      <p:pic>
        <p:nvPicPr>
          <p:cNvPr id="6" name="Content Placeholder 5" descr="AP4_5695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3" r="20063"/>
          <a:stretch>
            <a:fillRect/>
          </a:stretch>
        </p:blipFill>
        <p:spPr>
          <a:xfrm>
            <a:off x="4572000" y="1772816"/>
            <a:ext cx="2084040" cy="23203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19</a:t>
            </a:fld>
            <a:endParaRPr lang="en-AU"/>
          </a:p>
        </p:txBody>
      </p:sp>
      <p:pic>
        <p:nvPicPr>
          <p:cNvPr id="8" name="Picture 7" descr="AP4_563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564904"/>
            <a:ext cx="2268252" cy="1512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P4_548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33056"/>
            <a:ext cx="2700300" cy="18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099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APNIC’s Vision:</a:t>
            </a:r>
          </a:p>
          <a:p>
            <a:r>
              <a:rPr lang="en-US" i="1" dirty="0" smtClean="0"/>
              <a:t>“</a:t>
            </a:r>
            <a:r>
              <a:rPr lang="en-US" i="1" dirty="0"/>
              <a:t>A global, open, stable, and secure Internet that serves the entire Asia Pacific community</a:t>
            </a:r>
            <a:r>
              <a:rPr lang="en-US" i="1" dirty="0" smtClean="0"/>
              <a:t>”</a:t>
            </a:r>
            <a:endParaRPr lang="en-US" i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2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827584" y="1556792"/>
            <a:ext cx="3888432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Serving APNIC Members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827584" y="2708920"/>
            <a:ext cx="3888432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Supporting Internet development in the Asia Pacific region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827584" y="3861048"/>
            <a:ext cx="3888432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Collaborating with the Internet community</a:t>
            </a:r>
          </a:p>
        </p:txBody>
      </p:sp>
    </p:spTree>
    <p:extLst>
      <p:ext uri="{BB962C8B-B14F-4D97-AF65-F5344CB8AC3E}">
        <p14:creationId xmlns:p14="http://schemas.microsoft.com/office/powerpoint/2010/main" val="343086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Capacity Building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20</a:t>
            </a:fld>
            <a:endParaRPr lang="en-AU"/>
          </a:p>
        </p:txBody>
      </p:sp>
      <p:pic>
        <p:nvPicPr>
          <p:cNvPr id="8" name="Picture 7" descr="apnic_region_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7"/>
            <a:ext cx="5688632" cy="4669861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292080" y="2348880"/>
            <a:ext cx="3024336" cy="936104"/>
          </a:xfrm>
          <a:prstGeom prst="wedgeRoundRectCallout">
            <a:avLst>
              <a:gd name="adj1" fmla="val -56096"/>
              <a:gd name="adj2" fmla="val 12975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Provided training and equipment to help establish the Vanuatu IXP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084168" y="3789040"/>
            <a:ext cx="2808312" cy="1008112"/>
          </a:xfrm>
          <a:prstGeom prst="wedgeRoundRectCallout">
            <a:avLst>
              <a:gd name="adj1" fmla="val -84474"/>
              <a:gd name="adj2" fmla="val -2002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Helped establish an I-Root server instance in Port Vila, Vanuatu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2267744" y="1340768"/>
            <a:ext cx="2736304" cy="1368152"/>
          </a:xfrm>
          <a:prstGeom prst="wedgeRoundRectCallout">
            <a:avLst>
              <a:gd name="adj1" fmla="val -26753"/>
              <a:gd name="adj2" fmla="val 9671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IXP Workshop held in Bangkok, Thailand - working towards establishing the country’s first IXP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395536" y="4293096"/>
            <a:ext cx="2592288" cy="1584176"/>
          </a:xfrm>
          <a:prstGeom prst="wedgeRoundRectCallout">
            <a:avLst>
              <a:gd name="adj1" fmla="val 32614"/>
              <a:gd name="adj2" fmla="val -13377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APNIC supported the establishment of </a:t>
            </a:r>
            <a:r>
              <a:rPr lang="en-US" sz="1600" dirty="0" err="1"/>
              <a:t>bdNOG</a:t>
            </a:r>
            <a:r>
              <a:rPr lang="en-US" sz="1600" dirty="0"/>
              <a:t> and BTNOG, new network operators groups in Bangladesh and Bhutan</a:t>
            </a:r>
          </a:p>
        </p:txBody>
      </p:sp>
    </p:spTree>
    <p:extLst>
      <p:ext uri="{BB962C8B-B14F-4D97-AF65-F5344CB8AC3E}">
        <p14:creationId xmlns:p14="http://schemas.microsoft.com/office/powerpoint/2010/main" val="232046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ISIF and Seed Alliance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21</a:t>
            </a:fld>
            <a:endParaRPr lang="en-AU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57608154"/>
              </p:ext>
            </p:extLst>
          </p:nvPr>
        </p:nvGraphicFramePr>
        <p:xfrm>
          <a:off x="683568" y="1484784"/>
          <a:ext cx="7992888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07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Collaborating with the Internet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4896544" cy="3701007"/>
          </a:xfrm>
          <a:ln w="19050" cap="flat" cmpd="sng">
            <a:noFill/>
            <a:prstDash val="solid"/>
            <a:round/>
          </a:ln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APNIC Labs</a:t>
            </a:r>
          </a:p>
          <a:p>
            <a:r>
              <a:rPr lang="en-US" dirty="0" smtClean="0"/>
              <a:t>Strategic Engagement</a:t>
            </a:r>
          </a:p>
          <a:p>
            <a:r>
              <a:rPr lang="en-US" dirty="0" smtClean="0"/>
              <a:t>Internet cooperation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/>
              <a:t>“Provide leadership and advocacy in support of APNIC’s vision and the community”</a:t>
            </a:r>
            <a:endParaRPr lang="en-US" sz="20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063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 Labs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100264" cy="46371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Measurement activities</a:t>
            </a:r>
          </a:p>
          <a:p>
            <a:pPr lvl="1"/>
            <a:r>
              <a:rPr lang="en-US" dirty="0" smtClean="0"/>
              <a:t>IPv6 readiness by economy and ISP; IPv6 performance</a:t>
            </a:r>
          </a:p>
          <a:p>
            <a:pPr lvl="1"/>
            <a:r>
              <a:rPr lang="en-US" dirty="0" smtClean="0"/>
              <a:t>Repurposed IPv6 measurement for DNSSEC validation by economy and ISP </a:t>
            </a:r>
          </a:p>
          <a:p>
            <a:pPr lvl="1"/>
            <a:r>
              <a:rPr lang="en-US" dirty="0" smtClean="0"/>
              <a:t>Tracking growth of routing table in IPv4</a:t>
            </a:r>
            <a:r>
              <a:rPr lang="en-US" dirty="0"/>
              <a:t> </a:t>
            </a:r>
            <a:r>
              <a:rPr lang="en-US" dirty="0" smtClean="0"/>
              <a:t>and IPv6</a:t>
            </a:r>
          </a:p>
          <a:p>
            <a:pPr lvl="1"/>
            <a:r>
              <a:rPr lang="en-US" dirty="0" smtClean="0"/>
              <a:t>RPKI use across the Internet</a:t>
            </a:r>
          </a:p>
          <a:p>
            <a:r>
              <a:rPr lang="en-US" dirty="0" smtClean="0"/>
              <a:t>Long-term investigation exercise into evolving nature of dark traffic in both IPv4</a:t>
            </a:r>
            <a:r>
              <a:rPr lang="en-US" dirty="0"/>
              <a:t> </a:t>
            </a:r>
            <a:r>
              <a:rPr lang="en-US" dirty="0" smtClean="0"/>
              <a:t>and IPv6</a:t>
            </a:r>
          </a:p>
          <a:p>
            <a:r>
              <a:rPr lang="en-US" dirty="0" smtClean="0"/>
              <a:t>Internet number resource reporting and analysis</a:t>
            </a:r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004FBB"/>
                </a:solidFill>
              </a:rPr>
              <a:t>labs.apnic</a:t>
            </a:r>
            <a:r>
              <a:rPr lang="en-US" dirty="0" err="1">
                <a:solidFill>
                  <a:srgbClr val="004FBB"/>
                </a:solidFill>
              </a:rPr>
              <a:t>.</a:t>
            </a:r>
            <a:r>
              <a:rPr lang="en-US" dirty="0" err="1" smtClean="0">
                <a:solidFill>
                  <a:srgbClr val="004FBB"/>
                </a:solidFill>
              </a:rPr>
              <a:t>net</a:t>
            </a:r>
            <a:endParaRPr lang="en-US" dirty="0" smtClean="0">
              <a:solidFill>
                <a:srgbClr val="004FBB"/>
              </a:solidFill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rgbClr val="004FBB"/>
                </a:solidFill>
              </a:rPr>
              <a:t>b</a:t>
            </a:r>
            <a:r>
              <a:rPr lang="en-US" dirty="0" err="1" smtClean="0">
                <a:solidFill>
                  <a:srgbClr val="004FBB"/>
                </a:solidFill>
              </a:rPr>
              <a:t>labs.apnic.net</a:t>
            </a:r>
            <a:endParaRPr lang="en-US" dirty="0">
              <a:solidFill>
                <a:srgbClr val="004FB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23</a:t>
            </a:fld>
            <a:endParaRPr lang="en-AU"/>
          </a:p>
        </p:txBody>
      </p:sp>
      <p:pic>
        <p:nvPicPr>
          <p:cNvPr id="8" name="Picture 7" descr="Screen Shot 2014-02-12 at 3.24.49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4784"/>
            <a:ext cx="3816424" cy="2763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4077072"/>
            <a:ext cx="3477813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58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52928" cy="1143000"/>
          </a:xfrm>
        </p:spPr>
        <p:txBody>
          <a:bodyPr/>
          <a:lstStyle/>
          <a:p>
            <a:r>
              <a:rPr lang="en-US" dirty="0" smtClean="0"/>
              <a:t>Strategic Engagement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24</a:t>
            </a:fld>
            <a:endParaRPr lang="en-AU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67365091"/>
              </p:ext>
            </p:extLst>
          </p:nvPr>
        </p:nvGraphicFramePr>
        <p:xfrm>
          <a:off x="539552" y="1397000"/>
          <a:ext cx="8208912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978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52928" cy="1143000"/>
          </a:xfrm>
        </p:spPr>
        <p:txBody>
          <a:bodyPr/>
          <a:lstStyle/>
          <a:p>
            <a:r>
              <a:rPr lang="en-US" dirty="0" smtClean="0"/>
              <a:t>IANA Oversight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4100264" cy="456510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October </a:t>
            </a:r>
            <a:r>
              <a:rPr lang="en-US" dirty="0" smtClean="0"/>
              <a:t>2013: Internet’s technical organizations signed </a:t>
            </a:r>
            <a:r>
              <a:rPr lang="en-US" dirty="0"/>
              <a:t>Montevideo Statement calling for </a:t>
            </a:r>
            <a:r>
              <a:rPr lang="en-US" dirty="0" smtClean="0"/>
              <a:t>globalization </a:t>
            </a:r>
            <a:r>
              <a:rPr lang="en-US" dirty="0"/>
              <a:t>of ICANN and IANA </a:t>
            </a:r>
            <a:r>
              <a:rPr lang="en-US" dirty="0" smtClean="0"/>
              <a:t>functions</a:t>
            </a:r>
          </a:p>
          <a:p>
            <a:r>
              <a:rPr lang="en-US" dirty="0" smtClean="0"/>
              <a:t>January 2014: APNIC </a:t>
            </a:r>
            <a:r>
              <a:rPr lang="en-US" dirty="0"/>
              <a:t>EC endorsed statement </a:t>
            </a:r>
            <a:endParaRPr lang="en-US" dirty="0" smtClean="0"/>
          </a:p>
          <a:p>
            <a:r>
              <a:rPr lang="en-US" dirty="0" smtClean="0"/>
              <a:t>March 2014: </a:t>
            </a:r>
            <a:r>
              <a:rPr lang="en-US" dirty="0"/>
              <a:t>US </a:t>
            </a:r>
            <a:r>
              <a:rPr lang="en-US" dirty="0" smtClean="0"/>
              <a:t>Government </a:t>
            </a:r>
            <a:r>
              <a:rPr lang="en-US" dirty="0"/>
              <a:t>announced </a:t>
            </a:r>
            <a:r>
              <a:rPr lang="en-US" dirty="0" smtClean="0"/>
              <a:t>IANA </a:t>
            </a:r>
            <a:r>
              <a:rPr lang="en-US" dirty="0"/>
              <a:t>functions will be transferred to global Internet </a:t>
            </a:r>
            <a:r>
              <a:rPr lang="en-US" dirty="0" smtClean="0"/>
              <a:t>community</a:t>
            </a:r>
          </a:p>
          <a:p>
            <a:r>
              <a:rPr lang="en-US" dirty="0" smtClean="0"/>
              <a:t>Open community discussion process on IANA transition underway</a:t>
            </a:r>
          </a:p>
          <a:p>
            <a:r>
              <a:rPr lang="en-US" dirty="0" smtClean="0"/>
              <a:t>For resources and to join the discussion on the mailing list: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4FBB"/>
                </a:solidFill>
              </a:rPr>
              <a:t>www.apnic.net/ianaxfer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25</a:t>
            </a:fld>
            <a:endParaRPr lang="en-AU"/>
          </a:p>
        </p:txBody>
      </p:sp>
      <p:pic>
        <p:nvPicPr>
          <p:cNvPr id="8" name="Content Placeholder 7" descr="IMG_8237_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" t="295" r="8702"/>
          <a:stretch/>
        </p:blipFill>
        <p:spPr>
          <a:xfrm>
            <a:off x="4572000" y="2060848"/>
            <a:ext cx="4447575" cy="34563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694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 Invited!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5880" y="1412776"/>
            <a:ext cx="8352928" cy="475252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APNIC 38: Brisbane, Australia, 9-19 September 2014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APRICOT 2015: </a:t>
            </a:r>
            <a:r>
              <a:rPr lang="en-US" dirty="0"/>
              <a:t>Fukuoka, Japan</a:t>
            </a:r>
          </a:p>
          <a:p>
            <a:pPr lvl="1"/>
            <a:r>
              <a:rPr lang="en-US" dirty="0"/>
              <a:t>24 February to 6 March 2015 </a:t>
            </a:r>
          </a:p>
          <a:p>
            <a:pPr lvl="1"/>
            <a:r>
              <a:rPr lang="en-US" dirty="0" smtClean="0"/>
              <a:t>With APNIC 39 and </a:t>
            </a:r>
            <a:r>
              <a:rPr lang="en-US" dirty="0"/>
              <a:t>APAN </a:t>
            </a:r>
            <a:r>
              <a:rPr lang="en-US" dirty="0" smtClean="0"/>
              <a:t>39</a:t>
            </a:r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err="1">
                <a:solidFill>
                  <a:srgbClr val="004FBB"/>
                </a:solidFill>
              </a:rPr>
              <a:t>c</a:t>
            </a:r>
            <a:r>
              <a:rPr lang="en-US" dirty="0" err="1" smtClean="0">
                <a:solidFill>
                  <a:srgbClr val="004FBB"/>
                </a:solidFill>
              </a:rPr>
              <a:t>onference.apnic.net</a:t>
            </a:r>
            <a:endParaRPr lang="en-US" dirty="0" smtClean="0">
              <a:solidFill>
                <a:srgbClr val="004FBB"/>
              </a:solidFill>
            </a:endParaRPr>
          </a:p>
          <a:p>
            <a:endParaRPr lang="en-US" dirty="0" smtClean="0"/>
          </a:p>
          <a:p>
            <a:pPr marL="360362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7192-4795-C04C-AE03-5DCA5CC6325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 descr="APNIC-Brisbane-38_751x164_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7920880" cy="17297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2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THANK YOU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306896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2"/>
                </a:solidFill>
              </a:rPr>
              <a:t>www.facebook.com</a:t>
            </a:r>
            <a:r>
              <a:rPr lang="en-US" dirty="0">
                <a:solidFill>
                  <a:schemeClr val="bg2"/>
                </a:solidFill>
              </a:rPr>
              <a:t>/APNIC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5656" y="371703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https://</a:t>
            </a:r>
            <a:r>
              <a:rPr lang="en-US" dirty="0" err="1">
                <a:solidFill>
                  <a:srgbClr val="FFFFFF"/>
                </a:solidFill>
              </a:rPr>
              <a:t>twitter.com</a:t>
            </a:r>
            <a:r>
              <a:rPr lang="en-US" dirty="0">
                <a:solidFill>
                  <a:srgbClr val="FFFFFF"/>
                </a:solidFill>
              </a:rPr>
              <a:t>/</a:t>
            </a:r>
            <a:r>
              <a:rPr lang="en-US" dirty="0" err="1">
                <a:solidFill>
                  <a:srgbClr val="FFFFFF"/>
                </a:solidFill>
              </a:rPr>
              <a:t>apnic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443711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www.youtube.com</a:t>
            </a:r>
            <a:r>
              <a:rPr lang="en-US" dirty="0">
                <a:solidFill>
                  <a:srgbClr val="FFFFFF"/>
                </a:solidFill>
              </a:rPr>
              <a:t>/user/</a:t>
            </a:r>
            <a:r>
              <a:rPr lang="en-US" dirty="0" err="1">
                <a:solidFill>
                  <a:srgbClr val="FFFFFF"/>
                </a:solidFill>
              </a:rPr>
              <a:t>apnicmultimedia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7664" y="522920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www.flickr.com</a:t>
            </a:r>
            <a:r>
              <a:rPr lang="en-US" dirty="0">
                <a:solidFill>
                  <a:srgbClr val="FFFFFF"/>
                </a:solidFill>
              </a:rPr>
              <a:t>/photos/</a:t>
            </a:r>
            <a:r>
              <a:rPr lang="en-US" dirty="0" err="1">
                <a:solidFill>
                  <a:srgbClr val="FFFFFF"/>
                </a:solidFill>
              </a:rPr>
              <a:t>apnic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 descr="Modern_Social_Media_buttons_icons_metro_Ctrl-Alt-Design_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6" t="4438" r="52330" b="75576"/>
          <a:stretch/>
        </p:blipFill>
        <p:spPr>
          <a:xfrm>
            <a:off x="831177" y="4465776"/>
            <a:ext cx="492327" cy="5040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Modern_Social_Media_buttons_icons_metro_Ctrl-Alt-Design_00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27434" r="51587" b="51888"/>
          <a:stretch/>
        </p:blipFill>
        <p:spPr>
          <a:xfrm>
            <a:off x="826629" y="3699081"/>
            <a:ext cx="501423" cy="507271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flickr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" t="34891" r="67443" b="34053"/>
          <a:stretch/>
        </p:blipFill>
        <p:spPr>
          <a:xfrm>
            <a:off x="823041" y="5229200"/>
            <a:ext cx="508599" cy="5040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Modern_Social_Media_buttons_icons_metro_Ctrl-Alt-Design_001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4" t="27618" r="3461" b="52099"/>
          <a:stretch/>
        </p:blipFill>
        <p:spPr>
          <a:xfrm>
            <a:off x="825314" y="2935657"/>
            <a:ext cx="504052" cy="5040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374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3</a:t>
            </a:fld>
            <a:endParaRPr lang="en-AU" dirty="0"/>
          </a:p>
        </p:txBody>
      </p:sp>
      <p:pic>
        <p:nvPicPr>
          <p:cNvPr id="3" name="Picture 2" descr="Internet ecosystem_static_16x9_Alt_Colours_15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6" y="476672"/>
            <a:ext cx="9144000" cy="51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7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APNIC’s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Function as the RIR </a:t>
            </a:r>
            <a:r>
              <a:rPr lang="en-US" dirty="0" smtClean="0"/>
              <a:t>for the Asia Pacific, in the </a:t>
            </a:r>
            <a:r>
              <a:rPr lang="en-US" b="1" dirty="0" smtClean="0"/>
              <a:t>service</a:t>
            </a:r>
            <a:r>
              <a:rPr lang="en-US" dirty="0" smtClean="0"/>
              <a:t> of the community of Members and others</a:t>
            </a:r>
          </a:p>
          <a:p>
            <a:r>
              <a:rPr lang="en-US" dirty="0" smtClean="0"/>
              <a:t>Provide Internet registry services to the highest possible standards of </a:t>
            </a:r>
            <a:r>
              <a:rPr lang="en-US" b="1" dirty="0" smtClean="0"/>
              <a:t>trust, neutrality, and accuracy</a:t>
            </a:r>
          </a:p>
          <a:p>
            <a:r>
              <a:rPr lang="en-US" dirty="0" smtClean="0"/>
              <a:t>Provide </a:t>
            </a:r>
            <a:r>
              <a:rPr lang="en-US" b="1" dirty="0" smtClean="0"/>
              <a:t>information, training, and supporting services</a:t>
            </a:r>
            <a:r>
              <a:rPr lang="en-US" dirty="0" smtClean="0"/>
              <a:t> to assist the community in building and managing the Internet</a:t>
            </a:r>
          </a:p>
          <a:p>
            <a:r>
              <a:rPr lang="en-US" dirty="0" smtClean="0"/>
              <a:t>Support </a:t>
            </a:r>
            <a:r>
              <a:rPr lang="en-US" b="1" dirty="0" smtClean="0"/>
              <a:t>critical Internet infrastructure </a:t>
            </a:r>
            <a:r>
              <a:rPr lang="en-US" dirty="0" smtClean="0"/>
              <a:t>to assist in creating and maintaining a robust Internet environment</a:t>
            </a:r>
          </a:p>
          <a:p>
            <a:r>
              <a:rPr lang="en-US" dirty="0" smtClean="0"/>
              <a:t>Provide </a:t>
            </a:r>
            <a:r>
              <a:rPr lang="en-US" b="1" dirty="0" smtClean="0"/>
              <a:t>leadership and advocacy </a:t>
            </a:r>
            <a:r>
              <a:rPr lang="en-US" dirty="0" smtClean="0"/>
              <a:t>in support of its vision and the community</a:t>
            </a:r>
          </a:p>
          <a:p>
            <a:r>
              <a:rPr lang="en-US" dirty="0" smtClean="0"/>
              <a:t>Facilitate </a:t>
            </a:r>
            <a:r>
              <a:rPr lang="en-US" b="1" dirty="0" smtClean="0"/>
              <a:t>regional Internet development </a:t>
            </a:r>
            <a:r>
              <a:rPr lang="en-US" dirty="0" smtClean="0"/>
              <a:t>as needed throughout the APNIC community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77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Serving APNIC Members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700808"/>
            <a:ext cx="4886200" cy="4277071"/>
          </a:xfrm>
          <a:ln w="28575" cap="sq" cmpd="sng">
            <a:noFill/>
            <a:beve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IPv6 statistics</a:t>
            </a:r>
          </a:p>
          <a:p>
            <a:r>
              <a:rPr lang="en-AU" dirty="0" smtClean="0"/>
              <a:t>IPv4</a:t>
            </a:r>
          </a:p>
          <a:p>
            <a:pPr lvl="1"/>
            <a:r>
              <a:rPr lang="en-AU" dirty="0" smtClean="0"/>
              <a:t>Last /8 statistics</a:t>
            </a:r>
          </a:p>
          <a:p>
            <a:pPr lvl="1"/>
            <a:r>
              <a:rPr lang="en-AU" dirty="0" smtClean="0"/>
              <a:t>Market transfer statistics</a:t>
            </a:r>
          </a:p>
          <a:p>
            <a:r>
              <a:rPr lang="en-AU" dirty="0" smtClean="0"/>
              <a:t>ASN statistics</a:t>
            </a:r>
          </a:p>
          <a:p>
            <a:r>
              <a:rPr lang="en-AU" dirty="0" smtClean="0"/>
              <a:t>Membership growth</a:t>
            </a:r>
          </a:p>
          <a:p>
            <a:r>
              <a:rPr lang="en-AU" dirty="0" smtClean="0"/>
              <a:t>Services update</a:t>
            </a:r>
          </a:p>
          <a:p>
            <a:pPr lvl="1"/>
            <a:r>
              <a:rPr lang="en-AU" dirty="0" smtClean="0"/>
              <a:t>Whois</a:t>
            </a:r>
          </a:p>
          <a:p>
            <a:pPr lvl="1"/>
            <a:r>
              <a:rPr lang="en-AU" dirty="0" err="1" smtClean="0"/>
              <a:t>MyAPNIC</a:t>
            </a:r>
            <a:r>
              <a:rPr lang="en-AU" dirty="0" smtClean="0"/>
              <a:t> updates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/>
              <a:t>“Function as the RIR for the Asia Pacific, in the service of the community of Members and others”</a:t>
            </a:r>
          </a:p>
          <a:p>
            <a:r>
              <a:rPr lang="en-US" sz="2000" i="1" dirty="0" smtClean="0"/>
              <a:t>“Provide Internet registry services to the highest possible standards of trust, neutrality, and accuracy”</a:t>
            </a:r>
            <a:endParaRPr lang="en-US" sz="20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332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IPv6 Delegations (/32s)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879016"/>
              </p:ext>
            </p:extLst>
          </p:nvPr>
        </p:nvGraphicFramePr>
        <p:xfrm>
          <a:off x="683568" y="1600200"/>
          <a:ext cx="7920880" cy="427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16016" y="5877272"/>
            <a:ext cx="79208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Date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219289" y="3326506"/>
            <a:ext cx="1368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Number of /32s</a:t>
            </a:r>
            <a:endParaRPr lang="en-US" sz="12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144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Delegations by Year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173275"/>
              </p:ext>
            </p:extLst>
          </p:nvPr>
        </p:nvGraphicFramePr>
        <p:xfrm>
          <a:off x="755576" y="1600200"/>
          <a:ext cx="7992888" cy="42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55976" y="5877272"/>
            <a:ext cx="72008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Date</a:t>
            </a: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 rot="16200000">
            <a:off x="-551351" y="3213445"/>
            <a:ext cx="18519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GB" sz="1200" dirty="0"/>
              <a:t>Number of delegations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29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Last /8 Delegations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52233"/>
              </p:ext>
            </p:extLst>
          </p:nvPr>
        </p:nvGraphicFramePr>
        <p:xfrm>
          <a:off x="611560" y="1700808"/>
          <a:ext cx="8270056" cy="41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27984" y="5877272"/>
            <a:ext cx="64807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Date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-138431" y="3242886"/>
            <a:ext cx="10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Delegations</a:t>
            </a:r>
            <a:endParaRPr lang="en-US" sz="1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8</a:t>
            </a:fld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7668344" y="6021288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As at 31 March 2014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0645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Market </a:t>
            </a:r>
            <a:r>
              <a:rPr lang="en-US" dirty="0"/>
              <a:t>T</a:t>
            </a:r>
            <a:r>
              <a:rPr lang="en-US" dirty="0" smtClean="0"/>
              <a:t>ransfers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685137"/>
              </p:ext>
            </p:extLst>
          </p:nvPr>
        </p:nvGraphicFramePr>
        <p:xfrm>
          <a:off x="539552" y="1484784"/>
          <a:ext cx="828092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51920" y="5949280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Date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618091" y="3146485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Number of transfers</a:t>
            </a:r>
            <a:endParaRPr lang="en-US" sz="12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9</a:t>
            </a:fld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7667933" y="6021288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As at 31 March 2014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3477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0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PNIC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4FBA"/>
    </a:accent1>
    <a:accent2>
      <a:srgbClr val="F27D0A"/>
    </a:accent2>
    <a:accent3>
      <a:srgbClr val="590F4A"/>
    </a:accent3>
    <a:accent4>
      <a:srgbClr val="166813"/>
    </a:accent4>
    <a:accent5>
      <a:srgbClr val="C40836"/>
    </a:accent5>
    <a:accent6>
      <a:srgbClr val="FFCF00"/>
    </a:accent6>
    <a:hlink>
      <a:srgbClr val="5C5C5C"/>
    </a:hlink>
    <a:folHlink>
      <a:srgbClr val="00A2D7"/>
    </a:folHlink>
  </a:clrScheme>
  <a:fontScheme name="APNIC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1700</TotalTime>
  <Words>1530</Words>
  <Application>Microsoft Office PowerPoint</Application>
  <PresentationFormat>On-screen Show (4:3)</PresentationFormat>
  <Paragraphs>271</Paragraphs>
  <Slides>27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Blue APNIC Theme</vt:lpstr>
      <vt:lpstr>APNIC Update 2014</vt:lpstr>
      <vt:lpstr>Overview</vt:lpstr>
      <vt:lpstr>PowerPoint Presentation</vt:lpstr>
      <vt:lpstr>APNIC’s Mission</vt:lpstr>
      <vt:lpstr>Serving APNIC Members</vt:lpstr>
      <vt:lpstr>Cumulative IPv6 Delegations (/32s)</vt:lpstr>
      <vt:lpstr>IPv6 Delegations by Year</vt:lpstr>
      <vt:lpstr>IPv4 Last /8 Delegations</vt:lpstr>
      <vt:lpstr>IPv4 Market Transfers</vt:lpstr>
      <vt:lpstr>Cumulative ASN Delegations</vt:lpstr>
      <vt:lpstr>Membership Growth</vt:lpstr>
      <vt:lpstr>Whois Updates</vt:lpstr>
      <vt:lpstr>MyAPNIC Improvements</vt:lpstr>
      <vt:lpstr>Supporting Internet Development in the Asia Pacific Region</vt:lpstr>
      <vt:lpstr>Policies in 2013</vt:lpstr>
      <vt:lpstr>Policy Proposals at APNIC 37</vt:lpstr>
      <vt:lpstr>IPv6 Support</vt:lpstr>
      <vt:lpstr>Training</vt:lpstr>
      <vt:lpstr>APNIC Events</vt:lpstr>
      <vt:lpstr>Infrastructure Capacity Building</vt:lpstr>
      <vt:lpstr>ISIF and Seed Alliance</vt:lpstr>
      <vt:lpstr>Collaborating with the Internet Community</vt:lpstr>
      <vt:lpstr>APNIC Labs</vt:lpstr>
      <vt:lpstr>Strategic Engagement</vt:lpstr>
      <vt:lpstr>IANA Oversight Transition</vt:lpstr>
      <vt:lpstr>You’re Invited!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APNIC PowerPoint Template</dc:title>
  <dc:creator>Rebekah</dc:creator>
  <cp:lastModifiedBy>Guangliang</cp:lastModifiedBy>
  <cp:revision>142</cp:revision>
  <dcterms:created xsi:type="dcterms:W3CDTF">2011-12-06T02:23:30Z</dcterms:created>
  <dcterms:modified xsi:type="dcterms:W3CDTF">2014-04-09T02:52:15Z</dcterms:modified>
</cp:coreProperties>
</file>