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65"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DD9"/>
    <a:srgbClr val="57A7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8735" cy="6857543"/>
          </a:xfrm>
          <a:prstGeom prst="rect">
            <a:avLst/>
          </a:prstGeom>
        </p:spPr>
      </p:pic>
      <p:sp>
        <p:nvSpPr>
          <p:cNvPr id="2" name="Title 1"/>
          <p:cNvSpPr>
            <a:spLocks noGrp="1"/>
          </p:cNvSpPr>
          <p:nvPr>
            <p:ph type="ctrTitle"/>
          </p:nvPr>
        </p:nvSpPr>
        <p:spPr>
          <a:xfrm>
            <a:off x="5344" y="3781506"/>
            <a:ext cx="9138655" cy="1580913"/>
          </a:xfrm>
        </p:spPr>
        <p:txBody>
          <a:bodyPr/>
          <a:lstStyle>
            <a:lvl1pPr algn="ctr">
              <a:defRPr>
                <a:solidFill>
                  <a:srgbClr val="45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362419"/>
            <a:ext cx="9144000" cy="141539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128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B79FA14-DDF5-534C-89A1-A01B41BFDC81}" type="slidenum">
              <a:rPr lang="en-US" smtClean="0"/>
              <a:t>‹#›</a:t>
            </a:fld>
            <a:endParaRPr lang="en-US" dirty="0"/>
          </a:p>
        </p:txBody>
      </p:sp>
    </p:spTree>
    <p:extLst>
      <p:ext uri="{BB962C8B-B14F-4D97-AF65-F5344CB8AC3E}">
        <p14:creationId xmlns:p14="http://schemas.microsoft.com/office/powerpoint/2010/main" val="28370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B79FA14-DDF5-534C-89A1-A01B41BFDC81}" type="slidenum">
              <a:rPr lang="en-US" smtClean="0"/>
              <a:t>‹#›</a:t>
            </a:fld>
            <a:endParaRPr lang="en-US"/>
          </a:p>
        </p:txBody>
      </p:sp>
    </p:spTree>
    <p:extLst>
      <p:ext uri="{BB962C8B-B14F-4D97-AF65-F5344CB8AC3E}">
        <p14:creationId xmlns:p14="http://schemas.microsoft.com/office/powerpoint/2010/main" val="256231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B79FA14-DDF5-534C-89A1-A01B41BFDC81}" type="slidenum">
              <a:rPr lang="en-US" smtClean="0"/>
              <a:t>‹#›</a:t>
            </a:fld>
            <a:endParaRPr lang="en-US"/>
          </a:p>
        </p:txBody>
      </p:sp>
    </p:spTree>
    <p:extLst>
      <p:ext uri="{BB962C8B-B14F-4D97-AF65-F5344CB8AC3E}">
        <p14:creationId xmlns:p14="http://schemas.microsoft.com/office/powerpoint/2010/main" val="113661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9FA14-DDF5-534C-89A1-A01B41BFDC81}" type="slidenum">
              <a:rPr lang="en-US" smtClean="0"/>
              <a:t>‹#›</a:t>
            </a:fld>
            <a:endParaRPr lang="en-US"/>
          </a:p>
        </p:txBody>
      </p:sp>
    </p:spTree>
    <p:extLst>
      <p:ext uri="{BB962C8B-B14F-4D97-AF65-F5344CB8AC3E}">
        <p14:creationId xmlns:p14="http://schemas.microsoft.com/office/powerpoint/2010/main" val="2800039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hicago_master_bckgrnd-0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Century Gothic"/>
                <a:cs typeface="Century Gothic"/>
              </a:defRPr>
            </a:lvl1pPr>
          </a:lstStyle>
          <a:p>
            <a:fld id="{5B79FA14-DDF5-534C-89A1-A01B41BFDC81}" type="slidenum">
              <a:rPr lang="en-US" smtClean="0"/>
              <a:pPr/>
              <a:t>‹#›</a:t>
            </a:fld>
            <a:endParaRPr lang="en-US" dirty="0"/>
          </a:p>
        </p:txBody>
      </p:sp>
    </p:spTree>
    <p:extLst>
      <p:ext uri="{BB962C8B-B14F-4D97-AF65-F5344CB8AC3E}">
        <p14:creationId xmlns:p14="http://schemas.microsoft.com/office/powerpoint/2010/main" val="3745966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457200" rtl="0" eaLnBrk="1" latinLnBrk="0" hangingPunct="1">
        <a:spcBef>
          <a:spcPct val="0"/>
        </a:spcBef>
        <a:buNone/>
        <a:defRPr sz="4000" b="1" kern="1200">
          <a:solidFill>
            <a:srgbClr val="57A7DA"/>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Recommended Draft </a:t>
            </a:r>
            <a:r>
              <a:rPr lang="en-US" dirty="0"/>
              <a:t>Policy ARIN-</a:t>
            </a:r>
            <a:r>
              <a:rPr lang="en-US" dirty="0" smtClean="0"/>
              <a:t>2014-10</a:t>
            </a:r>
            <a:r>
              <a:rPr lang="en-US" dirty="0"/>
              <a:t/>
            </a:r>
            <a:br>
              <a:rPr lang="en-US" dirty="0"/>
            </a:br>
            <a:r>
              <a:rPr lang="en-US" dirty="0"/>
              <a:t>Remove Sections 4.6 and 4.7 </a:t>
            </a:r>
            <a:endParaRPr lang="en-US" sz="2800" dirty="0">
              <a:solidFill>
                <a:schemeClr val="bg1">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6793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
            <a:ext cx="8229600" cy="5707063"/>
          </a:xfrm>
        </p:spPr>
        <p:txBody>
          <a:bodyPr>
            <a:normAutofit fontScale="92500"/>
          </a:bodyPr>
          <a:lstStyle/>
          <a:p>
            <a:pPr marL="0" indent="0">
              <a:buNone/>
            </a:pPr>
            <a:r>
              <a:rPr lang="en-US" sz="3500" b="1" dirty="0" smtClean="0"/>
              <a:t>2014-10 </a:t>
            </a:r>
            <a:r>
              <a:rPr lang="en-US" sz="3600" b="1" dirty="0"/>
              <a:t>– </a:t>
            </a:r>
            <a:r>
              <a:rPr lang="en-US" sz="3500" b="1" dirty="0" smtClean="0"/>
              <a:t>History</a:t>
            </a:r>
            <a:endParaRPr lang="en-US" sz="3500" b="1" dirty="0"/>
          </a:p>
          <a:p>
            <a:pPr lvl="1"/>
            <a:r>
              <a:rPr lang="en-US" dirty="0"/>
              <a:t>Origin: ARIN-prop</a:t>
            </a:r>
            <a:r>
              <a:rPr lang="en-US" dirty="0" smtClean="0"/>
              <a:t>-201 (Jan 2014)</a:t>
            </a:r>
          </a:p>
          <a:p>
            <a:pPr lvl="2"/>
            <a:r>
              <a:rPr lang="en-US" dirty="0" smtClean="0"/>
              <a:t>The </a:t>
            </a:r>
            <a:r>
              <a:rPr lang="en-US" dirty="0"/>
              <a:t>ARIN Board of Trustees </a:t>
            </a:r>
            <a:r>
              <a:rPr lang="en-US" dirty="0" smtClean="0"/>
              <a:t>suspended </a:t>
            </a:r>
            <a:r>
              <a:rPr lang="en-US" dirty="0"/>
              <a:t>sections 4.6 and 4.7 of the Number Resource Policy Manual at their January 6, 2014 meeting</a:t>
            </a:r>
            <a:r>
              <a:rPr lang="en-US" dirty="0" smtClean="0"/>
              <a:t>.</a:t>
            </a:r>
            <a:endParaRPr lang="en-US" dirty="0"/>
          </a:p>
          <a:p>
            <a:pPr lvl="1"/>
            <a:r>
              <a:rPr lang="en-US" dirty="0"/>
              <a:t>AC Shepherds: </a:t>
            </a:r>
            <a:r>
              <a:rPr lang="en-US" dirty="0" smtClean="0"/>
              <a:t>Tina Morris, Robert </a:t>
            </a:r>
            <a:r>
              <a:rPr lang="en-US" dirty="0" err="1" smtClean="0"/>
              <a:t>Seastrom</a:t>
            </a:r>
            <a:endParaRPr lang="en-US" dirty="0"/>
          </a:p>
          <a:p>
            <a:pPr lvl="1"/>
            <a:r>
              <a:rPr lang="en-US" dirty="0" smtClean="0"/>
              <a:t>Presented at PPC at NANOG 60</a:t>
            </a:r>
          </a:p>
          <a:p>
            <a:pPr lvl="1"/>
            <a:r>
              <a:rPr lang="en-US" dirty="0" smtClean="0"/>
              <a:t>AC </a:t>
            </a:r>
            <a:r>
              <a:rPr lang="en-US" dirty="0"/>
              <a:t>accepted as Draft Policy in </a:t>
            </a:r>
            <a:r>
              <a:rPr lang="en-US" dirty="0" smtClean="0"/>
              <a:t>February 2014</a:t>
            </a:r>
          </a:p>
          <a:p>
            <a:pPr lvl="1"/>
            <a:r>
              <a:rPr lang="en-US" dirty="0" smtClean="0"/>
              <a:t>AC recommended adoption March 2014</a:t>
            </a:r>
            <a:endParaRPr lang="en-US" dirty="0"/>
          </a:p>
          <a:p>
            <a:pPr lvl="1"/>
            <a:r>
              <a:rPr lang="en-US" dirty="0" smtClean="0"/>
              <a:t>Draft </a:t>
            </a:r>
            <a:r>
              <a:rPr lang="en-US" dirty="0"/>
              <a:t>Policy text</a:t>
            </a:r>
          </a:p>
          <a:p>
            <a:pPr lvl="2"/>
            <a:r>
              <a:rPr lang="en-US" dirty="0"/>
              <a:t>Online &amp; in Discussion </a:t>
            </a:r>
            <a:r>
              <a:rPr lang="en-US" dirty="0" smtClean="0"/>
              <a:t>Guide </a:t>
            </a:r>
            <a:r>
              <a:rPr lang="en-US" smtClean="0"/>
              <a:t>(page 21)</a:t>
            </a:r>
            <a:endParaRPr lang="en-US" dirty="0"/>
          </a:p>
          <a:p>
            <a:pPr lvl="2"/>
            <a:r>
              <a:rPr lang="en-US" dirty="0"/>
              <a:t>https://</a:t>
            </a:r>
            <a:r>
              <a:rPr lang="en-US" dirty="0" err="1"/>
              <a:t>www.arin.net</a:t>
            </a:r>
            <a:r>
              <a:rPr lang="en-US" dirty="0"/>
              <a:t>/policy/proposals/</a:t>
            </a:r>
            <a:r>
              <a:rPr lang="en-US" dirty="0" smtClean="0"/>
              <a:t>2014_10.</a:t>
            </a:r>
            <a:r>
              <a:rPr lang="en-US" dirty="0"/>
              <a:t>html</a:t>
            </a:r>
          </a:p>
          <a:p>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fld id="{5B79FA14-DDF5-534C-89A1-A01B41BFDC81}" type="slidenum">
              <a:rPr lang="en-US" smtClean="0"/>
              <a:t>2</a:t>
            </a:fld>
            <a:endParaRPr lang="en-US" dirty="0"/>
          </a:p>
        </p:txBody>
      </p:sp>
    </p:spTree>
    <p:extLst>
      <p:ext uri="{BB962C8B-B14F-4D97-AF65-F5344CB8AC3E}">
        <p14:creationId xmlns:p14="http://schemas.microsoft.com/office/powerpoint/2010/main" val="2209790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rmAutofit fontScale="92500"/>
          </a:bodyPr>
          <a:lstStyle/>
          <a:p>
            <a:pPr marL="0" indent="0">
              <a:buNone/>
            </a:pPr>
            <a:r>
              <a:rPr lang="en-US" b="1" dirty="0" smtClean="0"/>
              <a:t>2014-10 </a:t>
            </a:r>
            <a:r>
              <a:rPr lang="en-US" b="1" dirty="0"/>
              <a:t>– Staff Summary</a:t>
            </a:r>
          </a:p>
          <a:p>
            <a:r>
              <a:rPr lang="en-US" dirty="0"/>
              <a:t>This proposal seeks to permanently remove suspended NRPM policies 4.6 and 4.7 based on the rationale that any number of large organizations could potentially abuse these policies and request enough IPv4 address space to completely deplete ARINs available pool of addresses in one request</a:t>
            </a:r>
            <a:r>
              <a:rPr lang="en-US" dirty="0" smtClean="0"/>
              <a:t>.</a:t>
            </a:r>
            <a:endParaRPr lang="en-US" dirty="0"/>
          </a:p>
        </p:txBody>
      </p:sp>
    </p:spTree>
    <p:extLst>
      <p:ext uri="{BB962C8B-B14F-4D97-AF65-F5344CB8AC3E}">
        <p14:creationId xmlns:p14="http://schemas.microsoft.com/office/powerpoint/2010/main" val="105740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30900"/>
          </a:xfrm>
        </p:spPr>
        <p:txBody>
          <a:bodyPr>
            <a:normAutofit fontScale="47500" lnSpcReduction="20000"/>
          </a:bodyPr>
          <a:lstStyle/>
          <a:p>
            <a:pPr marL="0" indent="0">
              <a:buNone/>
            </a:pPr>
            <a:r>
              <a:rPr lang="en-US" sz="6700" b="1" dirty="0" smtClean="0"/>
              <a:t>2014-10 </a:t>
            </a:r>
            <a:r>
              <a:rPr lang="en-US" sz="6700" b="1" dirty="0"/>
              <a:t>– </a:t>
            </a:r>
            <a:r>
              <a:rPr lang="en-US" sz="6700" b="1" dirty="0" smtClean="0"/>
              <a:t>Staff Assessment</a:t>
            </a:r>
            <a:endParaRPr lang="en-US" sz="6700" b="1" dirty="0"/>
          </a:p>
          <a:p>
            <a:r>
              <a:rPr lang="en-US" sz="5000" dirty="0" smtClean="0"/>
              <a:t>These two </a:t>
            </a:r>
            <a:r>
              <a:rPr lang="en-US" sz="5000" dirty="0"/>
              <a:t>policies have rarely been used by the community since their implementation and in fact, have not been used at all in the past 6 years</a:t>
            </a:r>
            <a:r>
              <a:rPr lang="en-US" sz="5000" dirty="0" smtClean="0"/>
              <a:t>.</a:t>
            </a:r>
          </a:p>
          <a:p>
            <a:pPr lvl="1"/>
            <a:r>
              <a:rPr lang="en-US" sz="3500" dirty="0" smtClean="0"/>
              <a:t>The </a:t>
            </a:r>
            <a:r>
              <a:rPr lang="en-US" sz="3500" dirty="0"/>
              <a:t>last request to use section 4.6, amnesty and aggregation requests, was in 2004</a:t>
            </a:r>
            <a:r>
              <a:rPr lang="en-US" sz="3500" dirty="0" smtClean="0"/>
              <a:t>.</a:t>
            </a:r>
          </a:p>
          <a:p>
            <a:pPr lvl="1"/>
            <a:r>
              <a:rPr lang="en-US" sz="3500" dirty="0" smtClean="0"/>
              <a:t>The </a:t>
            </a:r>
            <a:r>
              <a:rPr lang="en-US" sz="3500" dirty="0"/>
              <a:t>last request to use section 4.7, aggregation requests, was in 2008</a:t>
            </a:r>
            <a:r>
              <a:rPr lang="en-US" sz="3500" dirty="0" smtClean="0"/>
              <a:t>.</a:t>
            </a:r>
          </a:p>
          <a:p>
            <a:r>
              <a:rPr lang="en-US" sz="5100" dirty="0"/>
              <a:t>Customers wishing to return resources to ARIN have always been able to, and can continue to do so, by simply submitting a request </a:t>
            </a:r>
            <a:r>
              <a:rPr lang="en-US" sz="5100" dirty="0" smtClean="0"/>
              <a:t>to </a:t>
            </a:r>
            <a:r>
              <a:rPr lang="en-US" sz="5100" dirty="0" err="1"/>
              <a:t>hostmaster@arin.net</a:t>
            </a:r>
            <a:r>
              <a:rPr lang="en-US" sz="5100" dirty="0"/>
              <a:t>. Staff then does the requisite verification of the request for the return of space.</a:t>
            </a:r>
          </a:p>
          <a:p>
            <a:pPr lvl="1"/>
            <a:r>
              <a:rPr lang="en-US" sz="3500" dirty="0" smtClean="0"/>
              <a:t>The </a:t>
            </a:r>
            <a:r>
              <a:rPr lang="en-US" sz="3500" dirty="0"/>
              <a:t>ARIN website has recently been updated to more clearly outline the procedure for returning address space to ARIN</a:t>
            </a:r>
            <a:r>
              <a:rPr lang="en-US" sz="3500" dirty="0" smtClean="0"/>
              <a:t>.</a:t>
            </a:r>
          </a:p>
          <a:p>
            <a:r>
              <a:rPr lang="en-US" sz="5000" dirty="0" smtClean="0"/>
              <a:t>This </a:t>
            </a:r>
            <a:r>
              <a:rPr lang="en-US" sz="5000" dirty="0"/>
              <a:t>proposal could be implemented as written and would have no operational impact</a:t>
            </a:r>
            <a:r>
              <a:rPr lang="en-US" sz="5000" dirty="0" smtClean="0"/>
              <a:t>.</a:t>
            </a:r>
          </a:p>
          <a:p>
            <a:r>
              <a:rPr lang="en-US" sz="5000" b="1" dirty="0" smtClean="0"/>
              <a:t>Resource </a:t>
            </a:r>
            <a:r>
              <a:rPr lang="en-US" sz="5000" b="1" dirty="0"/>
              <a:t>Impact: Minimal (3 months</a:t>
            </a:r>
            <a:r>
              <a:rPr lang="en-US" sz="5000" b="1" dirty="0" smtClean="0"/>
              <a:t>)</a:t>
            </a:r>
          </a:p>
          <a:p>
            <a:pPr marL="285750" lvl="1"/>
            <a:r>
              <a:rPr lang="en-US" dirty="0"/>
              <a:t>Updated </a:t>
            </a:r>
            <a:r>
              <a:rPr lang="en-US" dirty="0" smtClean="0"/>
              <a:t>guidelines</a:t>
            </a:r>
            <a:endParaRPr lang="en-US" sz="3500" b="1" dirty="0"/>
          </a:p>
          <a:p>
            <a:endParaRPr lang="en-US" dirty="0"/>
          </a:p>
        </p:txBody>
      </p:sp>
    </p:spTree>
    <p:extLst>
      <p:ext uri="{BB962C8B-B14F-4D97-AF65-F5344CB8AC3E}">
        <p14:creationId xmlns:p14="http://schemas.microsoft.com/office/powerpoint/2010/main" val="287872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pPr marL="0" indent="0">
              <a:buNone/>
            </a:pPr>
            <a:r>
              <a:rPr lang="en-US" b="1" dirty="0" smtClean="0"/>
              <a:t>2014-10 </a:t>
            </a:r>
            <a:r>
              <a:rPr lang="en-US" b="1" dirty="0"/>
              <a:t>– Legal Assessment</a:t>
            </a:r>
          </a:p>
          <a:p>
            <a:pPr lvl="1"/>
            <a:r>
              <a:rPr lang="en-US" dirty="0" smtClean="0"/>
              <a:t>The policy does not create legal concerns.</a:t>
            </a:r>
            <a:endParaRPr lang="en-US" dirty="0"/>
          </a:p>
          <a:p>
            <a:pPr marL="0" indent="0">
              <a:buNone/>
            </a:pPr>
            <a:endParaRPr lang="en-US" b="1" dirty="0"/>
          </a:p>
          <a:p>
            <a:endParaRPr lang="en-US" dirty="0"/>
          </a:p>
        </p:txBody>
      </p:sp>
    </p:spTree>
    <p:extLst>
      <p:ext uri="{BB962C8B-B14F-4D97-AF65-F5344CB8AC3E}">
        <p14:creationId xmlns:p14="http://schemas.microsoft.com/office/powerpoint/2010/main" val="267749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17838"/>
            <a:ext cx="8229600" cy="1143000"/>
          </a:xfrm>
        </p:spPr>
        <p:txBody>
          <a:bodyPr>
            <a:normAutofit fontScale="90000"/>
          </a:bodyPr>
          <a:lstStyle/>
          <a:p>
            <a:pPr algn="ctr"/>
            <a:r>
              <a:rPr lang="en-US" dirty="0"/>
              <a:t>Next: AC presentation</a:t>
            </a:r>
            <a:br>
              <a:rPr lang="en-US" dirty="0"/>
            </a:br>
            <a:endParaRPr lang="en-US" dirty="0"/>
          </a:p>
        </p:txBody>
      </p:sp>
    </p:spTree>
    <p:extLst>
      <p:ext uri="{BB962C8B-B14F-4D97-AF65-F5344CB8AC3E}">
        <p14:creationId xmlns:p14="http://schemas.microsoft.com/office/powerpoint/2010/main" val="190424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328</Words>
  <Application>Microsoft Macintosh PowerPoint</Application>
  <PresentationFormat>On-screen Show (4:3)</PresentationFormat>
  <Paragraphs>26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Recommended Draft Policy ARIN-2014-10 Remove Sections 4.6 and 4.7 </vt:lpstr>
      <vt:lpstr>PowerPoint Presentation</vt:lpstr>
      <vt:lpstr>PowerPoint Presentation</vt:lpstr>
      <vt:lpstr>PowerPoint Presentation</vt:lpstr>
      <vt:lpstr>PowerPoint Presentation</vt:lpstr>
      <vt:lpstr>Next: AC presentation </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Sellers</dc:creator>
  <cp:lastModifiedBy>Jason Byrne</cp:lastModifiedBy>
  <cp:revision>15</cp:revision>
  <dcterms:created xsi:type="dcterms:W3CDTF">2014-02-27T14:26:40Z</dcterms:created>
  <dcterms:modified xsi:type="dcterms:W3CDTF">2014-04-14T18:55:51Z</dcterms:modified>
</cp:coreProperties>
</file>