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3" r:id="rId5"/>
    <p:sldId id="259"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4" d="100"/>
          <a:sy n="84" d="100"/>
        </p:scale>
        <p:origin x="-56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68E1B5-1D25-B440-95AE-D90A5DCC32AD}" type="datetimeFigureOut">
              <a:rPr lang="en-US" smtClean="0"/>
              <a:t>4/14/14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E262C-AC6B-FD45-A28C-D2D255734939}" type="slidenum">
              <a:rPr lang="en-US" smtClean="0"/>
              <a:t>‹#›</a:t>
            </a:fld>
            <a:endParaRPr lang="en-US"/>
          </a:p>
        </p:txBody>
      </p:sp>
    </p:spTree>
    <p:extLst>
      <p:ext uri="{BB962C8B-B14F-4D97-AF65-F5344CB8AC3E}">
        <p14:creationId xmlns:p14="http://schemas.microsoft.com/office/powerpoint/2010/main" val="4187589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68E1B5-1D25-B440-95AE-D90A5DCC32AD}" type="datetimeFigureOut">
              <a:rPr lang="en-US" smtClean="0"/>
              <a:t>4/14/14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E262C-AC6B-FD45-A28C-D2D255734939}" type="slidenum">
              <a:rPr lang="en-US" smtClean="0"/>
              <a:t>‹#›</a:t>
            </a:fld>
            <a:endParaRPr lang="en-US"/>
          </a:p>
        </p:txBody>
      </p:sp>
    </p:spTree>
    <p:extLst>
      <p:ext uri="{BB962C8B-B14F-4D97-AF65-F5344CB8AC3E}">
        <p14:creationId xmlns:p14="http://schemas.microsoft.com/office/powerpoint/2010/main" val="17981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68E1B5-1D25-B440-95AE-D90A5DCC32AD}" type="datetimeFigureOut">
              <a:rPr lang="en-US" smtClean="0"/>
              <a:t>4/14/14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E262C-AC6B-FD45-A28C-D2D255734939}" type="slidenum">
              <a:rPr lang="en-US" smtClean="0"/>
              <a:t>‹#›</a:t>
            </a:fld>
            <a:endParaRPr lang="en-US"/>
          </a:p>
        </p:txBody>
      </p:sp>
    </p:spTree>
    <p:extLst>
      <p:ext uri="{BB962C8B-B14F-4D97-AF65-F5344CB8AC3E}">
        <p14:creationId xmlns:p14="http://schemas.microsoft.com/office/powerpoint/2010/main" val="2636889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68E1B5-1D25-B440-95AE-D90A5DCC32AD}" type="datetimeFigureOut">
              <a:rPr lang="en-US" smtClean="0"/>
              <a:t>4/14/14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E262C-AC6B-FD45-A28C-D2D255734939}" type="slidenum">
              <a:rPr lang="en-US" smtClean="0"/>
              <a:t>‹#›</a:t>
            </a:fld>
            <a:endParaRPr lang="en-US"/>
          </a:p>
        </p:txBody>
      </p:sp>
    </p:spTree>
    <p:extLst>
      <p:ext uri="{BB962C8B-B14F-4D97-AF65-F5344CB8AC3E}">
        <p14:creationId xmlns:p14="http://schemas.microsoft.com/office/powerpoint/2010/main" val="1051924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68E1B5-1D25-B440-95AE-D90A5DCC32AD}" type="datetimeFigureOut">
              <a:rPr lang="en-US" smtClean="0"/>
              <a:t>4/14/14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E262C-AC6B-FD45-A28C-D2D255734939}" type="slidenum">
              <a:rPr lang="en-US" smtClean="0"/>
              <a:t>‹#›</a:t>
            </a:fld>
            <a:endParaRPr lang="en-US"/>
          </a:p>
        </p:txBody>
      </p:sp>
    </p:spTree>
    <p:extLst>
      <p:ext uri="{BB962C8B-B14F-4D97-AF65-F5344CB8AC3E}">
        <p14:creationId xmlns:p14="http://schemas.microsoft.com/office/powerpoint/2010/main" val="630892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68E1B5-1D25-B440-95AE-D90A5DCC32AD}" type="datetimeFigureOut">
              <a:rPr lang="en-US" smtClean="0"/>
              <a:t>4/14/14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E262C-AC6B-FD45-A28C-D2D255734939}" type="slidenum">
              <a:rPr lang="en-US" smtClean="0"/>
              <a:t>‹#›</a:t>
            </a:fld>
            <a:endParaRPr lang="en-US"/>
          </a:p>
        </p:txBody>
      </p:sp>
    </p:spTree>
    <p:extLst>
      <p:ext uri="{BB962C8B-B14F-4D97-AF65-F5344CB8AC3E}">
        <p14:creationId xmlns:p14="http://schemas.microsoft.com/office/powerpoint/2010/main" val="1563756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68E1B5-1D25-B440-95AE-D90A5DCC32AD}" type="datetimeFigureOut">
              <a:rPr lang="en-US" smtClean="0"/>
              <a:t>4/14/14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AE262C-AC6B-FD45-A28C-D2D255734939}" type="slidenum">
              <a:rPr lang="en-US" smtClean="0"/>
              <a:t>‹#›</a:t>
            </a:fld>
            <a:endParaRPr lang="en-US"/>
          </a:p>
        </p:txBody>
      </p:sp>
    </p:spTree>
    <p:extLst>
      <p:ext uri="{BB962C8B-B14F-4D97-AF65-F5344CB8AC3E}">
        <p14:creationId xmlns:p14="http://schemas.microsoft.com/office/powerpoint/2010/main" val="1963609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68E1B5-1D25-B440-95AE-D90A5DCC32AD}" type="datetimeFigureOut">
              <a:rPr lang="en-US" smtClean="0"/>
              <a:t>4/14/14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AE262C-AC6B-FD45-A28C-D2D255734939}" type="slidenum">
              <a:rPr lang="en-US" smtClean="0"/>
              <a:t>‹#›</a:t>
            </a:fld>
            <a:endParaRPr lang="en-US"/>
          </a:p>
        </p:txBody>
      </p:sp>
    </p:spTree>
    <p:extLst>
      <p:ext uri="{BB962C8B-B14F-4D97-AF65-F5344CB8AC3E}">
        <p14:creationId xmlns:p14="http://schemas.microsoft.com/office/powerpoint/2010/main" val="787383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8E1B5-1D25-B440-95AE-D90A5DCC32AD}" type="datetimeFigureOut">
              <a:rPr lang="en-US" smtClean="0"/>
              <a:t>4/14/14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AE262C-AC6B-FD45-A28C-D2D255734939}" type="slidenum">
              <a:rPr lang="en-US" smtClean="0"/>
              <a:t>‹#›</a:t>
            </a:fld>
            <a:endParaRPr lang="en-US"/>
          </a:p>
        </p:txBody>
      </p:sp>
    </p:spTree>
    <p:extLst>
      <p:ext uri="{BB962C8B-B14F-4D97-AF65-F5344CB8AC3E}">
        <p14:creationId xmlns:p14="http://schemas.microsoft.com/office/powerpoint/2010/main" val="1552510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68E1B5-1D25-B440-95AE-D90A5DCC32AD}" type="datetimeFigureOut">
              <a:rPr lang="en-US" smtClean="0"/>
              <a:t>4/14/14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E262C-AC6B-FD45-A28C-D2D255734939}" type="slidenum">
              <a:rPr lang="en-US" smtClean="0"/>
              <a:t>‹#›</a:t>
            </a:fld>
            <a:endParaRPr lang="en-US"/>
          </a:p>
        </p:txBody>
      </p:sp>
    </p:spTree>
    <p:extLst>
      <p:ext uri="{BB962C8B-B14F-4D97-AF65-F5344CB8AC3E}">
        <p14:creationId xmlns:p14="http://schemas.microsoft.com/office/powerpoint/2010/main" val="3350310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68E1B5-1D25-B440-95AE-D90A5DCC32AD}" type="datetimeFigureOut">
              <a:rPr lang="en-US" smtClean="0"/>
              <a:t>4/14/14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E262C-AC6B-FD45-A28C-D2D255734939}" type="slidenum">
              <a:rPr lang="en-US" smtClean="0"/>
              <a:t>‹#›</a:t>
            </a:fld>
            <a:endParaRPr lang="en-US"/>
          </a:p>
        </p:txBody>
      </p:sp>
    </p:spTree>
    <p:extLst>
      <p:ext uri="{BB962C8B-B14F-4D97-AF65-F5344CB8AC3E}">
        <p14:creationId xmlns:p14="http://schemas.microsoft.com/office/powerpoint/2010/main" val="14823086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68E1B5-1D25-B440-95AE-D90A5DCC32AD}" type="datetimeFigureOut">
              <a:rPr lang="en-US" smtClean="0"/>
              <a:t>4/14/14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AE262C-AC6B-FD45-A28C-D2D255734939}" type="slidenum">
              <a:rPr lang="en-US" smtClean="0"/>
              <a:t>‹#›</a:t>
            </a:fld>
            <a:endParaRPr lang="en-US"/>
          </a:p>
        </p:txBody>
      </p:sp>
    </p:spTree>
    <p:extLst>
      <p:ext uri="{BB962C8B-B14F-4D97-AF65-F5344CB8AC3E}">
        <p14:creationId xmlns:p14="http://schemas.microsoft.com/office/powerpoint/2010/main" val="3366822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arin.net/policy/archive/nrpm_20041015.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8001"/>
            <a:ext cx="7772400" cy="4078940"/>
          </a:xfrm>
        </p:spPr>
        <p:txBody>
          <a:bodyPr>
            <a:normAutofit/>
          </a:bodyPr>
          <a:lstStyle/>
          <a:p>
            <a:r>
              <a:rPr lang="en-US" dirty="0" smtClean="0"/>
              <a:t>2013-8 </a:t>
            </a:r>
            <a:r>
              <a:rPr lang="en-US" dirty="0"/>
              <a:t>Subsequent Allocations for Additional </a:t>
            </a:r>
            <a:r>
              <a:rPr lang="en-US" dirty="0" smtClean="0"/>
              <a:t>Discrete </a:t>
            </a:r>
            <a:r>
              <a:rPr lang="en-US" dirty="0"/>
              <a:t>Network Sites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71572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draft policy 2013-8	</a:t>
            </a:r>
            <a:endParaRPr lang="en-US" dirty="0"/>
          </a:p>
        </p:txBody>
      </p:sp>
      <p:sp>
        <p:nvSpPr>
          <p:cNvPr id="3" name="Content Placeholder 2"/>
          <p:cNvSpPr>
            <a:spLocks noGrp="1"/>
          </p:cNvSpPr>
          <p:nvPr>
            <p:ph idx="1"/>
          </p:nvPr>
        </p:nvSpPr>
        <p:spPr/>
        <p:txBody>
          <a:bodyPr>
            <a:normAutofit lnSpcReduction="10000"/>
          </a:bodyPr>
          <a:lstStyle/>
          <a:p>
            <a:r>
              <a:rPr lang="en-US" dirty="0" smtClean="0"/>
              <a:t>Came directly from staff experience report</a:t>
            </a:r>
          </a:p>
          <a:p>
            <a:pPr lvl="1"/>
            <a:r>
              <a:rPr lang="en-US" dirty="0" smtClean="0"/>
              <a:t>Staff noted that </a:t>
            </a:r>
            <a:r>
              <a:rPr lang="en-US" dirty="0"/>
              <a:t>Multiple Discrete Network Policy (MDN) </a:t>
            </a:r>
            <a:r>
              <a:rPr lang="en-US" dirty="0" smtClean="0"/>
              <a:t>did </a:t>
            </a:r>
            <a:r>
              <a:rPr lang="en-US" dirty="0"/>
              <a:t>not contain criteria for new sites of an existing MDN customer</a:t>
            </a:r>
            <a:r>
              <a:rPr lang="en-US" dirty="0" smtClean="0"/>
              <a:t>.</a:t>
            </a:r>
          </a:p>
          <a:p>
            <a:r>
              <a:rPr lang="en-US" dirty="0"/>
              <a:t>Current ARIN practice is to use the Immediate Need policy (NRPM 4.2.1.6).</a:t>
            </a:r>
          </a:p>
          <a:p>
            <a:r>
              <a:rPr lang="en-US" dirty="0"/>
              <a:t>This policy proposal seeks to add NRPM text to clarify criteria for new sites of existing MDN customers.</a:t>
            </a:r>
            <a:endParaRPr lang="en-US" dirty="0" smtClean="0"/>
          </a:p>
        </p:txBody>
      </p:sp>
    </p:spTree>
    <p:extLst>
      <p:ext uri="{BB962C8B-B14F-4D97-AF65-F5344CB8AC3E}">
        <p14:creationId xmlns:p14="http://schemas.microsoft.com/office/powerpoint/2010/main" val="2517952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t>
            </a:r>
            <a:r>
              <a:rPr lang="en-US" dirty="0" smtClean="0"/>
              <a:t>ost PPC Policy Statement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IPv4:</a:t>
            </a:r>
          </a:p>
          <a:p>
            <a:pPr marL="0" indent="0">
              <a:buNone/>
            </a:pPr>
            <a:r>
              <a:rPr lang="en-US" dirty="0"/>
              <a:t>Add the following statement to section 4.5.4.</a:t>
            </a:r>
          </a:p>
          <a:p>
            <a:pPr marL="0" indent="0">
              <a:buNone/>
            </a:pPr>
            <a:r>
              <a:rPr lang="en-US" dirty="0"/>
              <a:t>Upon verification that the organization </a:t>
            </a:r>
            <a:r>
              <a:rPr lang="en-US" b="1" i="1" dirty="0"/>
              <a:t>has </a:t>
            </a:r>
            <a:r>
              <a:rPr lang="en-US" b="1" i="1" dirty="0" smtClean="0"/>
              <a:t>demonstrated need </a:t>
            </a:r>
            <a:r>
              <a:rPr lang="en-US" dirty="0" smtClean="0"/>
              <a:t>at </a:t>
            </a:r>
            <a:r>
              <a:rPr lang="en-US" dirty="0"/>
              <a:t>its new discrete network site, the new networks shall be allocated the minimum allocation size under section 4.2.1.5 unless the organization can demonstrate additional need using the immediate need criteria (4.2.1.6).</a:t>
            </a:r>
          </a:p>
          <a:p>
            <a:pPr marL="0" indent="0">
              <a:buNone/>
            </a:pPr>
            <a:r>
              <a:rPr lang="en-US" dirty="0"/>
              <a:t>IPv6:</a:t>
            </a:r>
          </a:p>
          <a:p>
            <a:pPr marL="0" indent="0">
              <a:buNone/>
            </a:pPr>
            <a:r>
              <a:rPr lang="en-US" dirty="0"/>
              <a:t>Add an additional reference to section 6.11.5.b such that it references both the initial allocation and subsequent allocation sections of the IPv6 LIR policy.</a:t>
            </a:r>
          </a:p>
          <a:p>
            <a:pPr marL="0" indent="0">
              <a:buNone/>
            </a:pPr>
            <a:r>
              <a:rPr lang="en-US" dirty="0"/>
              <a:t>"Each network will be judged against the existing utilization criteria specified in 6.5.2 and 6.5.3 as if it were a separate organization..."</a:t>
            </a:r>
          </a:p>
        </p:txBody>
      </p:sp>
    </p:spTree>
    <p:extLst>
      <p:ext uri="{BB962C8B-B14F-4D97-AF65-F5344CB8AC3E}">
        <p14:creationId xmlns:p14="http://schemas.microsoft.com/office/powerpoint/2010/main" val="4282911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Newly Modified Policy Statement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IPv4:</a:t>
            </a:r>
          </a:p>
          <a:p>
            <a:pPr marL="0" indent="0">
              <a:buNone/>
            </a:pPr>
            <a:r>
              <a:rPr lang="en-US" dirty="0"/>
              <a:t>Add the following statement to section 4.5.4.</a:t>
            </a:r>
          </a:p>
          <a:p>
            <a:pPr marL="0" indent="0">
              <a:buNone/>
            </a:pPr>
            <a:r>
              <a:rPr lang="en-US" dirty="0"/>
              <a:t>Upon verification that the organization </a:t>
            </a:r>
            <a:r>
              <a:rPr lang="en-US" b="1" i="1" dirty="0" smtClean="0"/>
              <a:t>has a contract for connectivity</a:t>
            </a:r>
            <a:r>
              <a:rPr lang="en-US" dirty="0" smtClean="0"/>
              <a:t> at </a:t>
            </a:r>
            <a:r>
              <a:rPr lang="en-US" dirty="0"/>
              <a:t>its new discrete network site, the new networks shall be allocated the minimum allocation size under section 4.2.1.5 unless the organization can demonstrate additional need using the immediate need criteria (4.2.1.6).</a:t>
            </a:r>
          </a:p>
          <a:p>
            <a:pPr marL="0" indent="0">
              <a:buNone/>
            </a:pPr>
            <a:r>
              <a:rPr lang="en-US" dirty="0"/>
              <a:t>IPv6:</a:t>
            </a:r>
          </a:p>
          <a:p>
            <a:pPr marL="0" indent="0">
              <a:buNone/>
            </a:pPr>
            <a:r>
              <a:rPr lang="en-US" dirty="0"/>
              <a:t>Add an additional reference to section 6.11.5.b such that it references both the initial allocation and subsequent allocation sections of the IPv6 LIR policy.</a:t>
            </a:r>
          </a:p>
          <a:p>
            <a:pPr marL="0" indent="0">
              <a:buNone/>
            </a:pPr>
            <a:r>
              <a:rPr lang="en-US" dirty="0"/>
              <a:t>"Each network will be judged against the existing utilization criteria specified in 6.5.2 and 6.5.3 as if it were a separate organization..."</a:t>
            </a:r>
          </a:p>
        </p:txBody>
      </p:sp>
    </p:spTree>
    <p:extLst>
      <p:ext uri="{BB962C8B-B14F-4D97-AF65-F5344CB8AC3E}">
        <p14:creationId xmlns:p14="http://schemas.microsoft.com/office/powerpoint/2010/main" val="979967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Info</a:t>
            </a:r>
            <a:endParaRPr lang="en-US" dirty="0"/>
          </a:p>
        </p:txBody>
      </p:sp>
      <p:sp>
        <p:nvSpPr>
          <p:cNvPr id="3" name="Content Placeholder 2"/>
          <p:cNvSpPr>
            <a:spLocks noGrp="1"/>
          </p:cNvSpPr>
          <p:nvPr>
            <p:ph idx="1"/>
          </p:nvPr>
        </p:nvSpPr>
        <p:spPr/>
        <p:txBody>
          <a:bodyPr>
            <a:normAutofit lnSpcReduction="10000"/>
          </a:bodyPr>
          <a:lstStyle/>
          <a:p>
            <a:r>
              <a:rPr lang="en-US" dirty="0"/>
              <a:t>Older versions of the MDN policy did contain new network criteria. This criteria appears to have been dropped during subsequent rewrites of the MDN policy. "The organization must not allocate a CIDR block larger than the current minimum assignment size of the RIR (currently /20 for ARIN) to a new network." (</a:t>
            </a:r>
            <a:r>
              <a:rPr lang="en-US" dirty="0">
                <a:hlinkClick r:id="rId2"/>
              </a:rPr>
              <a:t>https://www.arin.net/policy/archive/nrpm_20041015.pdf)</a:t>
            </a:r>
            <a:endParaRPr lang="en-US" dirty="0"/>
          </a:p>
        </p:txBody>
      </p:sp>
    </p:spTree>
    <p:extLst>
      <p:ext uri="{BB962C8B-B14F-4D97-AF65-F5344CB8AC3E}">
        <p14:creationId xmlns:p14="http://schemas.microsoft.com/office/powerpoint/2010/main" val="3337804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t>
            </a:r>
            <a:endParaRPr lang="en-US" dirty="0"/>
          </a:p>
        </p:txBody>
      </p:sp>
      <p:sp>
        <p:nvSpPr>
          <p:cNvPr id="3" name="Content Placeholder 2"/>
          <p:cNvSpPr>
            <a:spLocks noGrp="1"/>
          </p:cNvSpPr>
          <p:nvPr>
            <p:ph idx="1"/>
          </p:nvPr>
        </p:nvSpPr>
        <p:spPr/>
        <p:txBody>
          <a:bodyPr/>
          <a:lstStyle/>
          <a:p>
            <a:r>
              <a:rPr lang="en-US" dirty="0" smtClean="0"/>
              <a:t>Questions</a:t>
            </a:r>
            <a:r>
              <a:rPr lang="en-US" smtClean="0"/>
              <a:t>, comments?</a:t>
            </a:r>
            <a:endParaRPr lang="en-US"/>
          </a:p>
        </p:txBody>
      </p:sp>
    </p:spTree>
    <p:extLst>
      <p:ext uri="{BB962C8B-B14F-4D97-AF65-F5344CB8AC3E}">
        <p14:creationId xmlns:p14="http://schemas.microsoft.com/office/powerpoint/2010/main" val="3250937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TotalTime>
  <Words>391</Words>
  <Application>Microsoft Macintosh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2013-8 Subsequent Allocations for Additional Discrete Network Sites</vt:lpstr>
      <vt:lpstr>History of draft policy 2013-8 </vt:lpstr>
      <vt:lpstr>Post PPC Policy Statement</vt:lpstr>
      <vt:lpstr>Newly Modified Policy Statement</vt:lpstr>
      <vt:lpstr>Additional Info</vt:lpstr>
      <vt:lpstr>Discussion </vt:lpstr>
    </vt:vector>
  </TitlesOfParts>
  <Company>Daydream Imagery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2013-8 Subsequent Allocations for Additional Distrete Network Sites</dc:title>
  <dc:creator>Cathy Aronson</dc:creator>
  <cp:lastModifiedBy>Einar Bohlin</cp:lastModifiedBy>
  <cp:revision>6</cp:revision>
  <dcterms:created xsi:type="dcterms:W3CDTF">2014-01-25T22:25:07Z</dcterms:created>
  <dcterms:modified xsi:type="dcterms:W3CDTF">2014-04-14T11:50:53Z</dcterms:modified>
</cp:coreProperties>
</file>