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2" d="100"/>
          <a:sy n="122" d="100"/>
        </p:scale>
        <p:origin x="-196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920FBD-C326-FE42-9AD2-95942B977B65}" type="datetimeFigureOut">
              <a:rPr lang="en-US" smtClean="0"/>
              <a:t>10/Oct/2013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372790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20FBD-C326-FE42-9AD2-95942B977B65}" type="datetimeFigureOut">
              <a:rPr lang="en-US" smtClean="0"/>
              <a:t>10/Oct/2013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43494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20FBD-C326-FE42-9AD2-95942B977B65}" type="datetimeFigureOut">
              <a:rPr lang="en-US" smtClean="0"/>
              <a:t>10/Oct/2013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342324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20FBD-C326-FE42-9AD2-95942B977B65}" type="datetimeFigureOut">
              <a:rPr lang="en-US" smtClean="0"/>
              <a:t>10/Oct/2013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220467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920FBD-C326-FE42-9AD2-95942B977B65}" type="datetimeFigureOut">
              <a:rPr lang="en-US" smtClean="0"/>
              <a:t>10/Oct/2013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330237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920FBD-C326-FE42-9AD2-95942B977B65}" type="datetimeFigureOut">
              <a:rPr lang="en-US" smtClean="0"/>
              <a:t>10/Oct/2013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1486194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920FBD-C326-FE42-9AD2-95942B977B65}" type="datetimeFigureOut">
              <a:rPr lang="en-US" smtClean="0"/>
              <a:t>10/Oct/2013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3346607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920FBD-C326-FE42-9AD2-95942B977B65}" type="datetimeFigureOut">
              <a:rPr lang="en-US" smtClean="0"/>
              <a:t>10/Oct/2013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1785430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20FBD-C326-FE42-9AD2-95942B977B65}" type="datetimeFigureOut">
              <a:rPr lang="en-US" smtClean="0"/>
              <a:t>10/Oct/2013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2056290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20FBD-C326-FE42-9AD2-95942B977B65}" type="datetimeFigureOut">
              <a:rPr lang="en-US" smtClean="0"/>
              <a:t>10/Oct/2013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3270525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920FBD-C326-FE42-9AD2-95942B977B65}" type="datetimeFigureOut">
              <a:rPr lang="en-US" smtClean="0"/>
              <a:t>10/Oct/2013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79214-BA9D-CD47-B49A-2449155F647D}" type="slidenum">
              <a:rPr lang="en-US" smtClean="0"/>
              <a:t>‹#›</a:t>
            </a:fld>
            <a:endParaRPr lang="en-US"/>
          </a:p>
        </p:txBody>
      </p:sp>
    </p:spTree>
    <p:extLst>
      <p:ext uri="{BB962C8B-B14F-4D97-AF65-F5344CB8AC3E}">
        <p14:creationId xmlns:p14="http://schemas.microsoft.com/office/powerpoint/2010/main" val="20431487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20FBD-C326-FE42-9AD2-95942B977B65}" type="datetimeFigureOut">
              <a:rPr lang="en-US" smtClean="0"/>
              <a:t>10/Oct/2013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479214-BA9D-CD47-B49A-2449155F647D}" type="slidenum">
              <a:rPr lang="en-US" smtClean="0"/>
              <a:t>‹#›</a:t>
            </a:fld>
            <a:endParaRPr lang="en-US"/>
          </a:p>
        </p:txBody>
      </p:sp>
    </p:spTree>
    <p:extLst>
      <p:ext uri="{BB962C8B-B14F-4D97-AF65-F5344CB8AC3E}">
        <p14:creationId xmlns:p14="http://schemas.microsoft.com/office/powerpoint/2010/main" val="262921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lac-2013-02-EN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968259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lac-2013-02-EN</a:t>
            </a:r>
            <a:endParaRPr lang="en-US" dirty="0"/>
          </a:p>
        </p:txBody>
      </p:sp>
      <p:sp>
        <p:nvSpPr>
          <p:cNvPr id="3" name="Content Placeholder 2"/>
          <p:cNvSpPr>
            <a:spLocks noGrp="1"/>
          </p:cNvSpPr>
          <p:nvPr>
            <p:ph idx="1"/>
          </p:nvPr>
        </p:nvSpPr>
        <p:spPr>
          <a:xfrm>
            <a:off x="457200" y="1600200"/>
            <a:ext cx="8229600" cy="5148999"/>
          </a:xfrm>
        </p:spPr>
        <p:txBody>
          <a:bodyPr>
            <a:noAutofit/>
          </a:bodyPr>
          <a:lstStyle/>
          <a:p>
            <a:pPr marL="0" indent="0">
              <a:buNone/>
            </a:pPr>
            <a:r>
              <a:rPr lang="en-US" sz="1900" dirty="0" smtClean="0"/>
              <a:t>1.11 Principles for Proper Administration and Stewardship</a:t>
            </a:r>
          </a:p>
          <a:p>
            <a:pPr marL="0" indent="0">
              <a:buNone/>
            </a:pPr>
            <a:endParaRPr lang="en-US" sz="1900" dirty="0" smtClean="0"/>
          </a:p>
          <a:p>
            <a:pPr marL="0" indent="0">
              <a:buNone/>
            </a:pPr>
            <a:r>
              <a:rPr lang="en-US" sz="1900" dirty="0" smtClean="0"/>
              <a:t>The fundamental principle is to distribute unique Internet numbering resources  according to the technical and operational needs of the networks currently using, or that will use, these numbering resources, allowing the sustainable growth of the Internet.</a:t>
            </a:r>
          </a:p>
          <a:p>
            <a:pPr marL="0" indent="0">
              <a:buNone/>
            </a:pPr>
            <a:endParaRPr lang="en-US" sz="1900" dirty="0" smtClean="0"/>
          </a:p>
          <a:p>
            <a:pPr marL="0" indent="0">
              <a:buNone/>
            </a:pPr>
            <a:r>
              <a:rPr lang="en-US" sz="1900" dirty="0" smtClean="0"/>
              <a:t>The numbering resources under the stewardship of LACNIC must be distributed among organizations legally constituted within its service region [COBERTURA] and mainly serving networks and services operating in this region. External clients connected directly to main infrastructure located in the region are allowed.</a:t>
            </a:r>
          </a:p>
          <a:p>
            <a:pPr marL="0" indent="0">
              <a:buNone/>
            </a:pPr>
            <a:endParaRPr lang="en-US" sz="1900" dirty="0" smtClean="0"/>
          </a:p>
          <a:p>
            <a:pPr marL="0" indent="0">
              <a:buNone/>
            </a:pPr>
            <a:r>
              <a:rPr lang="en-US" sz="1900" dirty="0" smtClean="0"/>
              <a:t>"</a:t>
            </a:r>
            <a:r>
              <a:rPr lang="en-US" sz="1900" dirty="0" err="1" smtClean="0"/>
              <a:t>Anycast</a:t>
            </a:r>
            <a:r>
              <a:rPr lang="en-US" sz="1900" dirty="0" smtClean="0"/>
              <a:t>" services that use numbering resources outside said region are acceptable as long as they are provided by an organization legally constituted within the service region [COBERTURA] and at least one copy of the service is hosted on local infrastructure.</a:t>
            </a:r>
            <a:endParaRPr lang="en-US" sz="2000" dirty="0"/>
          </a:p>
        </p:txBody>
      </p:sp>
    </p:spTree>
    <p:extLst>
      <p:ext uri="{BB962C8B-B14F-4D97-AF65-F5344CB8AC3E}">
        <p14:creationId xmlns:p14="http://schemas.microsoft.com/office/powerpoint/2010/main" val="4202508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lac-2013-02-EN</a:t>
            </a:r>
            <a:endParaRPr lang="en-US" dirty="0"/>
          </a:p>
        </p:txBody>
      </p:sp>
      <p:sp>
        <p:nvSpPr>
          <p:cNvPr id="3" name="Content Placeholder 2"/>
          <p:cNvSpPr>
            <a:spLocks noGrp="1"/>
          </p:cNvSpPr>
          <p:nvPr>
            <p:ph idx="1"/>
          </p:nvPr>
        </p:nvSpPr>
        <p:spPr>
          <a:xfrm>
            <a:off x="457200" y="1600200"/>
            <a:ext cx="8229600" cy="5091924"/>
          </a:xfrm>
        </p:spPr>
        <p:txBody>
          <a:bodyPr>
            <a:noAutofit/>
          </a:bodyPr>
          <a:lstStyle/>
          <a:p>
            <a:pPr marL="0" indent="0">
              <a:buNone/>
            </a:pPr>
            <a:r>
              <a:rPr lang="en-US" sz="2200" dirty="0" smtClean="0"/>
              <a:t>1.11.1 Rational Distribution</a:t>
            </a:r>
          </a:p>
          <a:p>
            <a:pPr marL="0" indent="0">
              <a:buNone/>
            </a:pPr>
            <a:endParaRPr lang="en-US" sz="2200" dirty="0" smtClean="0"/>
          </a:p>
          <a:p>
            <a:pPr marL="0" indent="0">
              <a:buNone/>
            </a:pPr>
            <a:r>
              <a:rPr lang="en-US" sz="2200" dirty="0" smtClean="0"/>
              <a:t>Internet numbering resources must be distributed ensuring their uniqueness and considering the technical and operational needs of the networks and infrastructure that use them.</a:t>
            </a:r>
          </a:p>
          <a:p>
            <a:pPr marL="0" indent="0">
              <a:buNone/>
            </a:pPr>
            <a:endParaRPr lang="en-US" sz="2200" dirty="0" smtClean="0"/>
          </a:p>
          <a:p>
            <a:pPr marL="0" indent="0">
              <a:buNone/>
            </a:pPr>
            <a:r>
              <a:rPr lang="en-US" sz="2200" dirty="0" smtClean="0"/>
              <a:t>Considerations must be made to take into account potential limitations on the availability of each numbering resource at the time of their distribution.</a:t>
            </a:r>
          </a:p>
          <a:p>
            <a:pPr marL="0" indent="0">
              <a:buNone/>
            </a:pPr>
            <a:endParaRPr lang="en-US" sz="2000" dirty="0" smtClean="0"/>
          </a:p>
        </p:txBody>
      </p:sp>
    </p:spTree>
    <p:extLst>
      <p:ext uri="{BB962C8B-B14F-4D97-AF65-F5344CB8AC3E}">
        <p14:creationId xmlns:p14="http://schemas.microsoft.com/office/powerpoint/2010/main" val="1386391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lac-2013-02-EN</a:t>
            </a:r>
            <a:endParaRPr lang="en-US" dirty="0"/>
          </a:p>
        </p:txBody>
      </p:sp>
      <p:sp>
        <p:nvSpPr>
          <p:cNvPr id="3" name="Content Placeholder 2"/>
          <p:cNvSpPr>
            <a:spLocks noGrp="1"/>
          </p:cNvSpPr>
          <p:nvPr>
            <p:ph idx="1"/>
          </p:nvPr>
        </p:nvSpPr>
        <p:spPr>
          <a:xfrm>
            <a:off x="457200" y="1600200"/>
            <a:ext cx="8229600" cy="5091924"/>
          </a:xfrm>
        </p:spPr>
        <p:txBody>
          <a:bodyPr>
            <a:noAutofit/>
          </a:bodyPr>
          <a:lstStyle/>
          <a:p>
            <a:pPr marL="0" indent="0">
              <a:buNone/>
            </a:pPr>
            <a:r>
              <a:rPr lang="en-US" sz="2200" dirty="0" smtClean="0"/>
              <a:t>1.11.2 Public Information Registry</a:t>
            </a:r>
          </a:p>
          <a:p>
            <a:pPr marL="0" indent="0">
              <a:buNone/>
            </a:pPr>
            <a:endParaRPr lang="en-US" sz="2200" dirty="0" smtClean="0"/>
          </a:p>
          <a:p>
            <a:pPr marL="0" indent="0">
              <a:buNone/>
            </a:pPr>
            <a:r>
              <a:rPr lang="en-US" sz="2200" dirty="0" smtClean="0"/>
              <a:t>Providing a public registry of information relating to the numbering resources that have been distributed is a fundamental requirement for the Internet numbering resources distribution system.</a:t>
            </a:r>
          </a:p>
          <a:p>
            <a:pPr marL="0" indent="0">
              <a:buNone/>
            </a:pPr>
            <a:endParaRPr lang="en-US" sz="2200" dirty="0"/>
          </a:p>
          <a:p>
            <a:pPr marL="0" indent="0">
              <a:buNone/>
            </a:pPr>
            <a:r>
              <a:rPr lang="en-US" sz="2200" dirty="0" smtClean="0"/>
              <a:t>Aimed mainly at ensuring the resources' uniqueness while providing usage and contact information in case operational or security problems arise.</a:t>
            </a:r>
          </a:p>
          <a:p>
            <a:pPr marL="0" indent="0">
              <a:buNone/>
            </a:pPr>
            <a:endParaRPr lang="en-US" sz="2200" dirty="0" smtClean="0"/>
          </a:p>
          <a:p>
            <a:pPr marL="0" indent="0">
              <a:buNone/>
            </a:pPr>
            <a:r>
              <a:rPr lang="en-US" sz="2200" dirty="0" smtClean="0"/>
              <a:t>Also, to allow analyzing the use of these resources.</a:t>
            </a:r>
            <a:endParaRPr lang="en-US" sz="2200" dirty="0"/>
          </a:p>
        </p:txBody>
      </p:sp>
    </p:spTree>
    <p:extLst>
      <p:ext uri="{BB962C8B-B14F-4D97-AF65-F5344CB8AC3E}">
        <p14:creationId xmlns:p14="http://schemas.microsoft.com/office/powerpoint/2010/main" val="221231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lac-2013-02-EN</a:t>
            </a:r>
            <a:endParaRPr lang="en-US" dirty="0"/>
          </a:p>
        </p:txBody>
      </p:sp>
      <p:sp>
        <p:nvSpPr>
          <p:cNvPr id="3" name="Content Placeholder 2"/>
          <p:cNvSpPr>
            <a:spLocks noGrp="1"/>
          </p:cNvSpPr>
          <p:nvPr>
            <p:ph idx="1"/>
          </p:nvPr>
        </p:nvSpPr>
        <p:spPr>
          <a:xfrm>
            <a:off x="457200" y="1600200"/>
            <a:ext cx="8229600" cy="5091924"/>
          </a:xfrm>
        </p:spPr>
        <p:txBody>
          <a:bodyPr>
            <a:noAutofit/>
          </a:bodyPr>
          <a:lstStyle/>
          <a:p>
            <a:pPr marL="0" indent="0">
              <a:buNone/>
            </a:pPr>
            <a:r>
              <a:rPr lang="en-US" sz="2200" dirty="0" smtClean="0"/>
              <a:t>1.11.3 Hierarchical Distribution</a:t>
            </a:r>
          </a:p>
          <a:p>
            <a:pPr marL="0" indent="0">
              <a:buNone/>
            </a:pPr>
            <a:endParaRPr lang="en-US" sz="2200" dirty="0" smtClean="0"/>
          </a:p>
          <a:p>
            <a:pPr marL="0" indent="0">
              <a:buNone/>
            </a:pPr>
            <a:r>
              <a:rPr lang="en-US" sz="2200" dirty="0" smtClean="0"/>
              <a:t>The hierarchical distribution of Internet numbering resources seeks to contribute to the Internet routing system's scalability, allowing resources to be grouped and announced as concisely as possible.</a:t>
            </a:r>
          </a:p>
          <a:p>
            <a:pPr marL="0" indent="0">
              <a:buNone/>
            </a:pPr>
            <a:endParaRPr lang="en-US" sz="2200" dirty="0" smtClean="0"/>
          </a:p>
          <a:p>
            <a:pPr marL="0" indent="0">
              <a:buNone/>
            </a:pPr>
            <a:r>
              <a:rPr lang="en-US" sz="2200" dirty="0" smtClean="0"/>
              <a:t>In some cases, the goals mentioned above may be in conflict with each other or with the particular interests of the requesting organizations. In these cases, a careful analysis of each particular situation is required so that an appropriate compromise can be reached among the conflicting parties.</a:t>
            </a:r>
            <a:endParaRPr lang="en-US" sz="2200" dirty="0"/>
          </a:p>
        </p:txBody>
      </p:sp>
    </p:spTree>
    <p:extLst>
      <p:ext uri="{BB962C8B-B14F-4D97-AF65-F5344CB8AC3E}">
        <p14:creationId xmlns:p14="http://schemas.microsoft.com/office/powerpoint/2010/main" val="65075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ARIN </a:t>
            </a:r>
            <a:r>
              <a:rPr lang="en-US" dirty="0"/>
              <a:t>C</a:t>
            </a:r>
            <a:r>
              <a:rPr lang="en-US" dirty="0" smtClean="0"/>
              <a:t>ommunity Reaction</a:t>
            </a:r>
            <a:endParaRPr lang="en-US" dirty="0"/>
          </a:p>
        </p:txBody>
      </p:sp>
      <p:sp>
        <p:nvSpPr>
          <p:cNvPr id="3" name="Content Placeholder 2"/>
          <p:cNvSpPr>
            <a:spLocks noGrp="1"/>
          </p:cNvSpPr>
          <p:nvPr>
            <p:ph idx="1"/>
          </p:nvPr>
        </p:nvSpPr>
        <p:spPr/>
        <p:txBody>
          <a:bodyPr/>
          <a:lstStyle/>
          <a:p>
            <a:r>
              <a:rPr lang="en-US" dirty="0" smtClean="0"/>
              <a:t>Should we have a global policy?</a:t>
            </a:r>
          </a:p>
          <a:p>
            <a:r>
              <a:rPr lang="en-US" dirty="0" smtClean="0"/>
              <a:t>Are there any issues with accepting the LACNIC text as a global policy?</a:t>
            </a:r>
          </a:p>
          <a:p>
            <a:endParaRPr lang="en-US" dirty="0"/>
          </a:p>
        </p:txBody>
      </p:sp>
    </p:spTree>
    <p:extLst>
      <p:ext uri="{BB962C8B-B14F-4D97-AF65-F5344CB8AC3E}">
        <p14:creationId xmlns:p14="http://schemas.microsoft.com/office/powerpoint/2010/main" val="39585381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TotalTime>
  <Words>397</Words>
  <Application>Microsoft Macintosh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lac-2013-02-EN</vt:lpstr>
      <vt:lpstr>lac-2013-02-EN</vt:lpstr>
      <vt:lpstr>lac-2013-02-EN</vt:lpstr>
      <vt:lpstr>lac-2013-02-EN</vt:lpstr>
      <vt:lpstr>lac-2013-02-EN</vt:lpstr>
      <vt:lpstr>ARIN Community Reaction</vt:lpstr>
    </vt:vector>
  </TitlesOfParts>
  <Company>Google!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lac-2013-02-EN</dc:title>
  <dc:creator>Jason Schiller</dc:creator>
  <cp:lastModifiedBy>Jason Byrne</cp:lastModifiedBy>
  <cp:revision>1</cp:revision>
  <dcterms:created xsi:type="dcterms:W3CDTF">2013-10-10T23:47:56Z</dcterms:created>
  <dcterms:modified xsi:type="dcterms:W3CDTF">2013-10-11T00:17:46Z</dcterms:modified>
</cp:coreProperties>
</file>