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0" r:id="rId2"/>
    <p:sldId id="313" r:id="rId3"/>
    <p:sldId id="284" r:id="rId4"/>
    <p:sldId id="285" r:id="rId5"/>
    <p:sldId id="296" r:id="rId6"/>
    <p:sldId id="297" r:id="rId7"/>
    <p:sldId id="298" r:id="rId8"/>
    <p:sldId id="299" r:id="rId9"/>
    <p:sldId id="303" r:id="rId10"/>
    <p:sldId id="307" r:id="rId11"/>
    <p:sldId id="316" r:id="rId12"/>
    <p:sldId id="304" r:id="rId13"/>
    <p:sldId id="305" r:id="rId14"/>
    <p:sldId id="314" r:id="rId15"/>
    <p:sldId id="30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BAC"/>
    <a:srgbClr val="EEB952"/>
    <a:srgbClr val="7FBCC8"/>
    <a:srgbClr val="98E0E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59" d="100"/>
          <a:sy n="59" d="100"/>
        </p:scale>
        <p:origin x="-10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D9E55E-AF14-6C4D-B37A-4A785D4447B7}" type="slidenum">
              <a:rPr lang="en-US" sz="1200"/>
              <a:pPr eaLnBrk="1" hangingPunct="1"/>
              <a:t>3</a:t>
            </a:fld>
            <a:endParaRPr lang="en-US" sz="1200"/>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policy has nothing about block size at all, and that includes both existing sites and new sites.  There's nothing in the MDN policy that says we should issue space to an existing discrete network only when it's efficiently used all previous allocations and at least 80% of its most recent nor that we can issue a three month supply to that site.  We just use that because it seems to make sense and has worked well.</a:t>
            </a:r>
            <a:endParaRPr lang="en-US" dirty="0"/>
          </a:p>
        </p:txBody>
      </p:sp>
      <p:sp>
        <p:nvSpPr>
          <p:cNvPr id="4" name="Slide Number Placeholder 3"/>
          <p:cNvSpPr>
            <a:spLocks noGrp="1"/>
          </p:cNvSpPr>
          <p:nvPr>
            <p:ph type="sldNum" sz="quarter" idx="10"/>
          </p:nvPr>
        </p:nvSpPr>
        <p:spPr/>
        <p:txBody>
          <a:bodyPr/>
          <a:lstStyle/>
          <a:p>
            <a:fld id="{A01CE67F-0DD7-CB48-A1CB-09830BDCA497}" type="slidenum">
              <a:rPr lang="en-US" smtClean="0"/>
              <a:t>6</a:t>
            </a:fld>
            <a:endParaRPr lang="en-US"/>
          </a:p>
        </p:txBody>
      </p:sp>
    </p:spTree>
    <p:extLst>
      <p:ext uri="{BB962C8B-B14F-4D97-AF65-F5344CB8AC3E}">
        <p14:creationId xmlns:p14="http://schemas.microsoft.com/office/powerpoint/2010/main" val="31171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CE67F-0DD7-CB48-A1CB-09830BDCA497}" type="slidenum">
              <a:rPr lang="en-US" smtClean="0"/>
              <a:t>7</a:t>
            </a:fld>
            <a:endParaRPr lang="en-US"/>
          </a:p>
        </p:txBody>
      </p:sp>
    </p:spTree>
    <p:extLst>
      <p:ext uri="{BB962C8B-B14F-4D97-AF65-F5344CB8AC3E}">
        <p14:creationId xmlns:p14="http://schemas.microsoft.com/office/powerpoint/2010/main" val="294760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still</a:t>
            </a:r>
            <a:r>
              <a:rPr lang="en-US" dirty="0" smtClean="0"/>
              <a:t> show evidence that the new entity acquired assets</a:t>
            </a:r>
            <a:r>
              <a:rPr lang="en-US" baseline="0" dirty="0" smtClean="0"/>
              <a:t> that use the resources being transferred</a:t>
            </a:r>
            <a:endParaRPr lang="en-US" dirty="0"/>
          </a:p>
        </p:txBody>
      </p:sp>
      <p:sp>
        <p:nvSpPr>
          <p:cNvPr id="4" name="Slide Number Placeholder 3"/>
          <p:cNvSpPr>
            <a:spLocks noGrp="1"/>
          </p:cNvSpPr>
          <p:nvPr>
            <p:ph type="sldNum" sz="quarter" idx="10"/>
          </p:nvPr>
        </p:nvSpPr>
        <p:spPr/>
        <p:txBody>
          <a:bodyPr/>
          <a:lstStyle/>
          <a:p>
            <a:fld id="{A01CE67F-0DD7-CB48-A1CB-09830BDCA497}" type="slidenum">
              <a:rPr lang="en-US" smtClean="0"/>
              <a:t>8</a:t>
            </a:fld>
            <a:endParaRPr lang="en-US"/>
          </a:p>
        </p:txBody>
      </p:sp>
    </p:spTree>
    <p:extLst>
      <p:ext uri="{BB962C8B-B14F-4D97-AF65-F5344CB8AC3E}">
        <p14:creationId xmlns:p14="http://schemas.microsoft.com/office/powerpoint/2010/main" val="172864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2BA03CE-38E8-1642-9ADE-E2035FB1D03C}" type="slidenum">
              <a:rPr lang="en-US" smtClean="0"/>
              <a:t>9</a:t>
            </a:fld>
            <a:endParaRPr lang="en-US"/>
          </a:p>
        </p:txBody>
      </p:sp>
    </p:spTree>
    <p:extLst>
      <p:ext uri="{BB962C8B-B14F-4D97-AF65-F5344CB8AC3E}">
        <p14:creationId xmlns:p14="http://schemas.microsoft.com/office/powerpoint/2010/main" val="79835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Implemented</a:t>
            </a:r>
            <a:r>
              <a:rPr lang="en-US" baseline="0" dirty="0" smtClean="0"/>
              <a:t> in Jan 2011</a:t>
            </a:r>
          </a:p>
          <a:p>
            <a:r>
              <a:rPr lang="en-US" baseline="0" dirty="0" smtClean="0"/>
              <a:t>Less than a handful requested and issued since that time, only 1 has retained their 4 byte</a:t>
            </a:r>
          </a:p>
        </p:txBody>
      </p:sp>
      <p:sp>
        <p:nvSpPr>
          <p:cNvPr id="4" name="Slide Number Placeholder 3"/>
          <p:cNvSpPr>
            <a:spLocks noGrp="1"/>
          </p:cNvSpPr>
          <p:nvPr>
            <p:ph type="sldNum" sz="quarter" idx="10"/>
          </p:nvPr>
        </p:nvSpPr>
        <p:spPr/>
        <p:txBody>
          <a:bodyPr/>
          <a:lstStyle/>
          <a:p>
            <a:fld id="{62BA03CE-38E8-1642-9ADE-E2035FB1D03C}" type="slidenum">
              <a:rPr lang="en-US" smtClean="0"/>
              <a:t>12</a:t>
            </a:fld>
            <a:endParaRPr lang="en-US"/>
          </a:p>
        </p:txBody>
      </p:sp>
    </p:spTree>
    <p:extLst>
      <p:ext uri="{BB962C8B-B14F-4D97-AF65-F5344CB8AC3E}">
        <p14:creationId xmlns:p14="http://schemas.microsoft.com/office/powerpoint/2010/main" val="211327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1122"/>
            <a:ext cx="9144000" cy="1915670"/>
          </a:xfrm>
        </p:spPr>
        <p:txBody>
          <a:bodyPr/>
          <a:lstStyle/>
          <a:p>
            <a:r>
              <a:rPr lang="en-US" dirty="0" smtClean="0">
                <a:solidFill>
                  <a:srgbClr val="996633"/>
                </a:solidFill>
              </a:rPr>
              <a:t>Policy Implementation &amp; Experience Report</a:t>
            </a:r>
            <a:endParaRPr lang="en-US" dirty="0">
              <a:solidFill>
                <a:srgbClr val="996633"/>
              </a:solidFill>
            </a:endParaRPr>
          </a:p>
        </p:txBody>
      </p:sp>
      <p:sp>
        <p:nvSpPr>
          <p:cNvPr id="3" name="Subtitle 2"/>
          <p:cNvSpPr>
            <a:spLocks noGrp="1"/>
          </p:cNvSpPr>
          <p:nvPr>
            <p:ph type="subTitle" idx="1"/>
          </p:nvPr>
        </p:nvSpPr>
        <p:spPr>
          <a:xfrm>
            <a:off x="0" y="5753554"/>
            <a:ext cx="9143999" cy="1455002"/>
          </a:xfrm>
        </p:spPr>
        <p:txBody>
          <a:bodyPr/>
          <a:lstStyle/>
          <a:p>
            <a:r>
              <a:rPr lang="en-US" dirty="0" smtClean="0">
                <a:solidFill>
                  <a:srgbClr val="996633"/>
                </a:solidFill>
              </a:rPr>
              <a:t>Leslie Nobile</a:t>
            </a:r>
            <a:endParaRPr lang="en-US" dirty="0">
              <a:solidFill>
                <a:srgbClr val="996633"/>
              </a:solidFill>
            </a:endParaRPr>
          </a:p>
        </p:txBody>
      </p:sp>
    </p:spTree>
    <p:extLst>
      <p:ext uri="{BB962C8B-B14F-4D97-AF65-F5344CB8AC3E}">
        <p14:creationId xmlns:p14="http://schemas.microsoft.com/office/powerpoint/2010/main" val="2223734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918971"/>
          </a:xfrm>
        </p:spPr>
        <p:txBody>
          <a:bodyPr/>
          <a:lstStyle/>
          <a:p>
            <a:r>
              <a:rPr lang="en-US" dirty="0" smtClean="0"/>
              <a:t>Issues</a:t>
            </a:r>
            <a:endParaRPr lang="en-US" dirty="0"/>
          </a:p>
        </p:txBody>
      </p:sp>
      <p:sp>
        <p:nvSpPr>
          <p:cNvPr id="3" name="Content Placeholder 2"/>
          <p:cNvSpPr>
            <a:spLocks noGrp="1"/>
          </p:cNvSpPr>
          <p:nvPr>
            <p:ph idx="1"/>
          </p:nvPr>
        </p:nvSpPr>
        <p:spPr>
          <a:xfrm>
            <a:off x="189271" y="1223960"/>
            <a:ext cx="8595928" cy="4939633"/>
          </a:xfrm>
        </p:spPr>
        <p:txBody>
          <a:bodyPr/>
          <a:lstStyle/>
          <a:p>
            <a:r>
              <a:rPr lang="en-US" dirty="0" smtClean="0"/>
              <a:t>IANA has now issued its last full block of 1024 2-byte ASNs (issued to APNIC on 9/11/13)</a:t>
            </a:r>
          </a:p>
          <a:p>
            <a:pPr lvl="1"/>
            <a:r>
              <a:rPr lang="en-US" dirty="0" smtClean="0"/>
              <a:t>There are only 495 remaining 2-byte ASNs in IANA’s free pool</a:t>
            </a:r>
          </a:p>
          <a:p>
            <a:r>
              <a:rPr lang="en-US" dirty="0" smtClean="0"/>
              <a:t>ARIN will likely not qualify for additional 2-bytes and must rely on existing supply</a:t>
            </a:r>
          </a:p>
          <a:p>
            <a:pPr lvl="1"/>
            <a:r>
              <a:rPr lang="en-US" dirty="0" smtClean="0"/>
              <a:t>Reclaimed ASNs are not a steady supply</a:t>
            </a:r>
          </a:p>
          <a:p>
            <a:pPr lvl="1"/>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10</a:t>
            </a:fld>
            <a:endParaRPr lang="en-US" dirty="0"/>
          </a:p>
        </p:txBody>
      </p:sp>
    </p:spTree>
    <p:extLst>
      <p:ext uri="{BB962C8B-B14F-4D97-AF65-F5344CB8AC3E}">
        <p14:creationId xmlns:p14="http://schemas.microsoft.com/office/powerpoint/2010/main" val="34498402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026067"/>
          </a:xfrm>
        </p:spPr>
        <p:txBody>
          <a:bodyPr/>
          <a:lstStyle/>
          <a:p>
            <a:r>
              <a:rPr lang="en-US" dirty="0" smtClean="0"/>
              <a:t>Statistics</a:t>
            </a:r>
            <a:endParaRPr lang="en-US" dirty="0"/>
          </a:p>
        </p:txBody>
      </p:sp>
      <p:sp>
        <p:nvSpPr>
          <p:cNvPr id="3" name="Content Placeholder 2"/>
          <p:cNvSpPr>
            <a:spLocks noGrp="1"/>
          </p:cNvSpPr>
          <p:nvPr>
            <p:ph idx="1"/>
          </p:nvPr>
        </p:nvSpPr>
        <p:spPr>
          <a:xfrm>
            <a:off x="189271" y="1208660"/>
            <a:ext cx="8595928" cy="4673627"/>
          </a:xfrm>
        </p:spPr>
        <p:txBody>
          <a:bodyPr/>
          <a:lstStyle/>
          <a:p>
            <a:r>
              <a:rPr lang="en-US" sz="2800" dirty="0" smtClean="0"/>
              <a:t>ARIN issues ~1400 ASNs per year</a:t>
            </a:r>
          </a:p>
          <a:p>
            <a:pPr lvl="1"/>
            <a:r>
              <a:rPr lang="en-US" sz="2400" dirty="0"/>
              <a:t>O</a:t>
            </a:r>
            <a:r>
              <a:rPr lang="en-US" sz="2400" dirty="0" smtClean="0"/>
              <a:t>nly 73 4-byte ASNs issued since policy inception in 2007 </a:t>
            </a:r>
          </a:p>
          <a:p>
            <a:pPr lvl="2"/>
            <a:r>
              <a:rPr lang="en-US" sz="2000" dirty="0" smtClean="0"/>
              <a:t>32 since May 2013 when we changed practice; 0 have been returned</a:t>
            </a:r>
          </a:p>
          <a:p>
            <a:r>
              <a:rPr lang="en-US" sz="2800" dirty="0" smtClean="0"/>
              <a:t>Current inventory</a:t>
            </a:r>
          </a:p>
          <a:p>
            <a:pPr lvl="1"/>
            <a:r>
              <a:rPr lang="en-US" sz="2400" dirty="0" smtClean="0"/>
              <a:t>677 2-byte ASNs</a:t>
            </a:r>
          </a:p>
          <a:p>
            <a:pPr lvl="1"/>
            <a:r>
              <a:rPr lang="en-US" sz="2400" dirty="0" smtClean="0"/>
              <a:t>959 4-byte ASNs</a:t>
            </a:r>
          </a:p>
          <a:p>
            <a:r>
              <a:rPr lang="en-US" sz="2800" dirty="0" smtClean="0"/>
              <a:t>Recovered 2-byte ASNs</a:t>
            </a:r>
          </a:p>
          <a:p>
            <a:pPr lvl="1"/>
            <a:r>
              <a:rPr lang="en-US" sz="2400" dirty="0" smtClean="0"/>
              <a:t>Anywhere from ~300 to ~1500 2-byte ASNs recovered per year over the past 6 year (not consistent number)</a:t>
            </a:r>
          </a:p>
          <a:p>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11</a:t>
            </a:fld>
            <a:endParaRPr lang="en-US" dirty="0"/>
          </a:p>
        </p:txBody>
      </p:sp>
    </p:spTree>
    <p:extLst>
      <p:ext uri="{BB962C8B-B14F-4D97-AF65-F5344CB8AC3E}">
        <p14:creationId xmlns:p14="http://schemas.microsoft.com/office/powerpoint/2010/main" val="30232488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784973"/>
          </a:xfrm>
        </p:spPr>
        <p:txBody>
          <a:bodyPr/>
          <a:lstStyle/>
          <a:p>
            <a:r>
              <a:rPr lang="en-US" dirty="0" smtClean="0"/>
              <a:t>Current Practice</a:t>
            </a:r>
            <a:endParaRPr lang="en-US" dirty="0"/>
          </a:p>
        </p:txBody>
      </p:sp>
      <p:sp>
        <p:nvSpPr>
          <p:cNvPr id="3" name="Content Placeholder 2"/>
          <p:cNvSpPr>
            <a:spLocks noGrp="1"/>
          </p:cNvSpPr>
          <p:nvPr>
            <p:ph idx="1"/>
          </p:nvPr>
        </p:nvSpPr>
        <p:spPr>
          <a:xfrm>
            <a:off x="457200" y="1102962"/>
            <a:ext cx="8229600" cy="5023201"/>
          </a:xfrm>
        </p:spPr>
        <p:txBody>
          <a:bodyPr>
            <a:normAutofit/>
          </a:bodyPr>
          <a:lstStyle/>
          <a:p>
            <a:pPr>
              <a:defRPr/>
            </a:pPr>
            <a:r>
              <a:rPr lang="en-US" sz="3000" dirty="0" smtClean="0">
                <a:latin typeface="Century Gothic" charset="0"/>
                <a:cs typeface="Century Gothic" charset="0"/>
              </a:rPr>
              <a:t>Issue 2-byte ASNs by default but first notify </a:t>
            </a:r>
            <a:r>
              <a:rPr lang="en-US" sz="3000" dirty="0">
                <a:latin typeface="Century Gothic" charset="0"/>
                <a:cs typeface="Century Gothic" charset="0"/>
              </a:rPr>
              <a:t>requestors of 2-byte depletion and ask to consider 4-byte ASN</a:t>
            </a:r>
          </a:p>
          <a:p>
            <a:pPr lvl="1">
              <a:defRPr/>
            </a:pPr>
            <a:r>
              <a:rPr lang="en-US" sz="2600" dirty="0">
                <a:latin typeface="Century Gothic" charset="0"/>
                <a:cs typeface="Century Gothic" charset="0"/>
              </a:rPr>
              <a:t>Implemented May </a:t>
            </a:r>
            <a:r>
              <a:rPr lang="en-US" sz="2600" dirty="0" smtClean="0">
                <a:latin typeface="Century Gothic" charset="0"/>
                <a:cs typeface="Century Gothic" charset="0"/>
              </a:rPr>
              <a:t>2013</a:t>
            </a:r>
          </a:p>
          <a:p>
            <a:pPr lvl="1">
              <a:defRPr/>
            </a:pPr>
            <a:r>
              <a:rPr lang="en-US" sz="2600" dirty="0">
                <a:latin typeface="Century Gothic" charset="0"/>
                <a:cs typeface="Century Gothic" charset="0"/>
              </a:rPr>
              <a:t>P</a:t>
            </a:r>
            <a:r>
              <a:rPr lang="en-US" sz="2600" dirty="0" smtClean="0">
                <a:latin typeface="Century Gothic" charset="0"/>
                <a:cs typeface="Century Gothic" charset="0"/>
              </a:rPr>
              <a:t>rior </a:t>
            </a:r>
            <a:r>
              <a:rPr lang="en-US" sz="2600" dirty="0">
                <a:latin typeface="Century Gothic" charset="0"/>
                <a:cs typeface="Century Gothic" charset="0"/>
              </a:rPr>
              <a:t>to that, </a:t>
            </a:r>
            <a:r>
              <a:rPr lang="en-US" sz="2600" dirty="0" smtClean="0">
                <a:latin typeface="Century Gothic" charset="0"/>
                <a:cs typeface="Century Gothic" charset="0"/>
              </a:rPr>
              <a:t>issued </a:t>
            </a:r>
            <a:r>
              <a:rPr lang="en-US" sz="2600" dirty="0">
                <a:latin typeface="Century Gothic" charset="0"/>
                <a:cs typeface="Century Gothic" charset="0"/>
              </a:rPr>
              <a:t>from lowest to highest since virtually all 4 byte ASNs were being </a:t>
            </a:r>
            <a:r>
              <a:rPr lang="en-US" sz="2600" dirty="0" smtClean="0">
                <a:latin typeface="Century Gothic" charset="0"/>
                <a:cs typeface="Century Gothic" charset="0"/>
              </a:rPr>
              <a:t>returned because</a:t>
            </a:r>
            <a:r>
              <a:rPr lang="en-US" sz="2000" dirty="0" smtClean="0">
                <a:latin typeface="Century Gothic" charset="0"/>
                <a:cs typeface="Century Gothic" charset="0"/>
              </a:rPr>
              <a:t> </a:t>
            </a:r>
            <a:r>
              <a:rPr lang="en-US" dirty="0">
                <a:latin typeface="Century Gothic" charset="0"/>
                <a:cs typeface="Century Gothic" charset="0"/>
              </a:rPr>
              <a:t>“Upstream said their router wouldn’t support 4-byte ASN”</a:t>
            </a:r>
          </a:p>
          <a:p>
            <a:pPr lvl="2">
              <a:defRPr/>
            </a:pPr>
            <a:endParaRPr lang="en-US" sz="2000" b="0" dirty="0">
              <a:latin typeface="Century Gothic" charset="0"/>
              <a:cs typeface="Century Gothic" charset="0"/>
            </a:endParaRPr>
          </a:p>
          <a:p>
            <a:endParaRPr lang="en-US" dirty="0"/>
          </a:p>
        </p:txBody>
      </p:sp>
      <p:sp>
        <p:nvSpPr>
          <p:cNvPr id="4" name="Slide Number Placeholder 3"/>
          <p:cNvSpPr>
            <a:spLocks noGrp="1"/>
          </p:cNvSpPr>
          <p:nvPr>
            <p:ph type="sldNum" sz="quarter" idx="4294967295"/>
          </p:nvPr>
        </p:nvSpPr>
        <p:spPr>
          <a:xfrm>
            <a:off x="457200" y="6470475"/>
            <a:ext cx="543432" cy="482775"/>
          </a:xfrm>
          <a:prstGeom prst="rect">
            <a:avLst/>
          </a:prstGeom>
        </p:spPr>
        <p:txBody>
          <a:bodyPr/>
          <a:lstStyle/>
          <a:p>
            <a:fld id="{AF30A753-F8FB-2347-AFA5-F3BA184B92E5}" type="slidenum">
              <a:rPr lang="en-US" smtClean="0">
                <a:solidFill>
                  <a:srgbClr val="996633"/>
                </a:solidFill>
              </a:rPr>
              <a:t>12</a:t>
            </a:fld>
            <a:endParaRPr lang="en-US" dirty="0">
              <a:solidFill>
                <a:srgbClr val="996633"/>
              </a:solidFill>
            </a:endParaRPr>
          </a:p>
        </p:txBody>
      </p:sp>
    </p:spTree>
    <p:extLst>
      <p:ext uri="{BB962C8B-B14F-4D97-AF65-F5344CB8AC3E}">
        <p14:creationId xmlns:p14="http://schemas.microsoft.com/office/powerpoint/2010/main" val="21955401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408248" y="1354101"/>
            <a:ext cx="8089111" cy="4703764"/>
          </a:xfrm>
        </p:spPr>
        <p:txBody>
          <a:bodyPr>
            <a:normAutofit fontScale="92500"/>
          </a:bodyPr>
          <a:lstStyle/>
          <a:p>
            <a:pPr>
              <a:lnSpc>
                <a:spcPct val="110000"/>
              </a:lnSpc>
              <a:defRPr/>
            </a:pPr>
            <a:r>
              <a:rPr lang="en-AU" dirty="0" smtClean="0">
                <a:latin typeface="Century Gothic" pitchFamily="-107" charset="0"/>
                <a:ea typeface="Century Gothic" pitchFamily="-107" charset="0"/>
                <a:cs typeface="Century Gothic" pitchFamily="-107" charset="0"/>
              </a:rPr>
              <a:t>Should ARIN change its current practice to issuing </a:t>
            </a:r>
            <a:r>
              <a:rPr lang="en-AU" b="0" dirty="0" smtClean="0">
                <a:latin typeface="Century Gothic" pitchFamily="-107" charset="0"/>
                <a:ea typeface="Century Gothic" pitchFamily="-107" charset="0"/>
                <a:cs typeface="Century Gothic" pitchFamily="-107" charset="0"/>
              </a:rPr>
              <a:t>4-byte ASNs by default</a:t>
            </a:r>
            <a:r>
              <a:rPr lang="en-AU" dirty="0">
                <a:latin typeface="Century Gothic" pitchFamily="-107" charset="0"/>
                <a:ea typeface="Century Gothic" pitchFamily="-107" charset="0"/>
                <a:cs typeface="Century Gothic" pitchFamily="-107" charset="0"/>
              </a:rPr>
              <a:t> </a:t>
            </a:r>
            <a:r>
              <a:rPr lang="en-AU" dirty="0" smtClean="0">
                <a:latin typeface="Century Gothic" pitchFamily="-107" charset="0"/>
                <a:ea typeface="Century Gothic" pitchFamily="-107" charset="0"/>
                <a:cs typeface="Century Gothic" pitchFamily="-107" charset="0"/>
              </a:rPr>
              <a:t>and</a:t>
            </a:r>
            <a:r>
              <a:rPr lang="en-AU" b="0" dirty="0" smtClean="0">
                <a:latin typeface="Century Gothic" pitchFamily="-107" charset="0"/>
                <a:ea typeface="Century Gothic" pitchFamily="-107" charset="0"/>
                <a:cs typeface="Century Gothic" pitchFamily="-107" charset="0"/>
              </a:rPr>
              <a:t> 2-byte only when technical justification shows a 4-byte won’t work? </a:t>
            </a:r>
          </a:p>
          <a:p>
            <a:pPr lvl="1">
              <a:lnSpc>
                <a:spcPct val="110000"/>
              </a:lnSpc>
              <a:defRPr/>
            </a:pPr>
            <a:r>
              <a:rPr lang="en-AU" dirty="0" smtClean="0">
                <a:latin typeface="Century Gothic" pitchFamily="-107" charset="0"/>
                <a:ea typeface="Century Gothic" pitchFamily="-107" charset="0"/>
                <a:cs typeface="Century Gothic" pitchFamily="-107" charset="0"/>
              </a:rPr>
              <a:t>4-byte ASNs appear to be usable now</a:t>
            </a:r>
            <a:endParaRPr lang="en-AU" b="0" dirty="0" smtClean="0">
              <a:latin typeface="Century Gothic" pitchFamily="-107" charset="0"/>
              <a:ea typeface="Century Gothic" pitchFamily="-107" charset="0"/>
              <a:cs typeface="Century Gothic" pitchFamily="-107" charset="0"/>
            </a:endParaRPr>
          </a:p>
          <a:p>
            <a:pPr lvl="1">
              <a:lnSpc>
                <a:spcPct val="110000"/>
              </a:lnSpc>
              <a:defRPr/>
            </a:pPr>
            <a:r>
              <a:rPr lang="en-AU" dirty="0" smtClean="0">
                <a:latin typeface="Century Gothic" pitchFamily="-107" charset="0"/>
                <a:ea typeface="Century Gothic" pitchFamily="-107" charset="0"/>
                <a:cs typeface="Century Gothic" pitchFamily="-107" charset="0"/>
              </a:rPr>
              <a:t>Facilitates a smooth transition rather than “hitting a brick wall” when 2-bytes run out</a:t>
            </a:r>
          </a:p>
          <a:p>
            <a:pPr lvl="1">
              <a:lnSpc>
                <a:spcPct val="110000"/>
              </a:lnSpc>
              <a:defRPr/>
            </a:pPr>
            <a:r>
              <a:rPr lang="en-AU" dirty="0" smtClean="0">
                <a:latin typeface="Century Gothic" pitchFamily="-107" charset="0"/>
                <a:ea typeface="Century Gothic" pitchFamily="-107" charset="0"/>
                <a:cs typeface="Century Gothic" pitchFamily="-107" charset="0"/>
              </a:rPr>
              <a:t>Aligns us with other RIRs </a:t>
            </a:r>
            <a:endParaRPr lang="en-AU" dirty="0">
              <a:latin typeface="Century Gothic" pitchFamily="-107" charset="0"/>
              <a:ea typeface="Century Gothic" pitchFamily="-107" charset="0"/>
              <a:cs typeface="Century Gothic" pitchFamily="-107" charset="0"/>
            </a:endParaRPr>
          </a:p>
          <a:p>
            <a:pPr lvl="2">
              <a:lnSpc>
                <a:spcPct val="110000"/>
              </a:lnSpc>
              <a:defRPr/>
            </a:pPr>
            <a:r>
              <a:rPr lang="en-AU" dirty="0" smtClean="0">
                <a:latin typeface="Century Gothic" pitchFamily="-107" charset="0"/>
                <a:ea typeface="Century Gothic" pitchFamily="-107" charset="0"/>
                <a:cs typeface="Century Gothic" pitchFamily="-107" charset="0"/>
              </a:rPr>
              <a:t>APNIC, RIPE, and LACNIC issue 4-byte by default</a:t>
            </a:r>
          </a:p>
          <a:p>
            <a:pPr lvl="2">
              <a:lnSpc>
                <a:spcPct val="110000"/>
              </a:lnSpc>
              <a:defRPr/>
            </a:pPr>
            <a:endParaRPr lang="en-AU" sz="2555" dirty="0" smtClean="0">
              <a:latin typeface="Century Gothic" pitchFamily="-107" charset="0"/>
              <a:ea typeface="Century Gothic" pitchFamily="-107" charset="0"/>
              <a:cs typeface="Century Gothic" pitchFamily="-107" charset="0"/>
            </a:endParaRPr>
          </a:p>
          <a:p>
            <a:pPr>
              <a:defRPr/>
            </a:pPr>
            <a:endParaRPr lang="en-AU" sz="3840" dirty="0" smtClean="0">
              <a:latin typeface="Century Gothic" pitchFamily="-107" charset="0"/>
              <a:ea typeface="Century Gothic" pitchFamily="-107" charset="0"/>
              <a:cs typeface="Century Gothic" pitchFamily="-107" charset="0"/>
            </a:endParaRPr>
          </a:p>
          <a:p>
            <a:pPr>
              <a:defRPr/>
            </a:pPr>
            <a:endParaRPr lang="en-US" sz="2880" dirty="0" smtClean="0">
              <a:latin typeface="Century Gothic" pitchFamily="-107" charset="0"/>
              <a:ea typeface="Century Gothic" pitchFamily="-107" charset="0"/>
              <a:cs typeface="Century Gothic" pitchFamily="-107" charset="0"/>
            </a:endParaRPr>
          </a:p>
          <a:p>
            <a:pPr>
              <a:defRPr/>
            </a:pPr>
            <a:endParaRPr lang="en-US" sz="2880" dirty="0" smtClean="0">
              <a:latin typeface="Century Gothic" pitchFamily="-107" charset="0"/>
              <a:ea typeface="Century Gothic" pitchFamily="-107" charset="0"/>
              <a:cs typeface="Century Gothic" pitchFamily="-107" charset="0"/>
            </a:endParaRPr>
          </a:p>
          <a:p>
            <a:pPr>
              <a:defRPr/>
            </a:pPr>
            <a:endParaRPr lang="en-US" sz="2300" dirty="0" smtClean="0">
              <a:latin typeface="Century Gothic" pitchFamily="-107" charset="0"/>
              <a:ea typeface="ＭＳ Ｐゴシック" pitchFamily="-107" charset="-128"/>
              <a:cs typeface="ＭＳ Ｐゴシック" pitchFamily="-107" charset="-128"/>
            </a:endParaRPr>
          </a:p>
        </p:txBody>
      </p:sp>
      <p:sp>
        <p:nvSpPr>
          <p:cNvPr id="24578" name="Title 1"/>
          <p:cNvSpPr>
            <a:spLocks noGrp="1"/>
          </p:cNvSpPr>
          <p:nvPr>
            <p:ph type="title"/>
          </p:nvPr>
        </p:nvSpPr>
        <p:spPr>
          <a:xfrm>
            <a:off x="644524" y="214439"/>
            <a:ext cx="7852835" cy="813600"/>
          </a:xfrm>
        </p:spPr>
        <p:txBody>
          <a:bodyPr>
            <a:normAutofit/>
          </a:bodyPr>
          <a:lstStyle/>
          <a:p>
            <a:r>
              <a:rPr lang="en-US" dirty="0" smtClean="0">
                <a:latin typeface="Century Gothic" charset="0"/>
              </a:rPr>
              <a:t>Question for the Community</a:t>
            </a:r>
            <a:endParaRPr lang="en-US" dirty="0">
              <a:latin typeface="Century Gothic" charset="0"/>
            </a:endParaRPr>
          </a:p>
        </p:txBody>
      </p:sp>
      <p:sp>
        <p:nvSpPr>
          <p:cNvPr id="2" name="Slide Number Placeholder 1"/>
          <p:cNvSpPr>
            <a:spLocks noGrp="1"/>
          </p:cNvSpPr>
          <p:nvPr>
            <p:ph type="sldNum" sz="quarter" idx="4294967295"/>
          </p:nvPr>
        </p:nvSpPr>
        <p:spPr>
          <a:xfrm>
            <a:off x="284013" y="6371745"/>
            <a:ext cx="543432" cy="482775"/>
          </a:xfrm>
          <a:prstGeom prst="rect">
            <a:avLst/>
          </a:prstGeom>
        </p:spPr>
        <p:txBody>
          <a:bodyPr/>
          <a:lstStyle/>
          <a:p>
            <a:fld id="{AF30A753-F8FB-2347-AFA5-F3BA184B92E5}" type="slidenum">
              <a:rPr lang="en-US" smtClean="0">
                <a:solidFill>
                  <a:srgbClr val="996633"/>
                </a:solidFill>
              </a:rPr>
              <a:t>13</a:t>
            </a:fld>
            <a:endParaRPr lang="en-US" dirty="0">
              <a:solidFill>
                <a:srgbClr val="996633"/>
              </a:solidFill>
            </a:endParaRPr>
          </a:p>
        </p:txBody>
      </p:sp>
    </p:spTree>
    <p:extLst>
      <p:ext uri="{BB962C8B-B14F-4D97-AF65-F5344CB8AC3E}">
        <p14:creationId xmlns:p14="http://schemas.microsoft.com/office/powerpoint/2010/main" val="30802299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a:xfrm>
            <a:off x="189271" y="1804236"/>
            <a:ext cx="8595928" cy="4228632"/>
          </a:xfrm>
        </p:spPr>
        <p:txBody>
          <a:bodyPr/>
          <a:lstStyle/>
          <a:p>
            <a:r>
              <a:rPr lang="en-AU" dirty="0">
                <a:latin typeface="Century Gothic" pitchFamily="-107" charset="0"/>
                <a:ea typeface="Century Gothic" pitchFamily="-107" charset="0"/>
                <a:cs typeface="Century Gothic" pitchFamily="-107" charset="0"/>
              </a:rPr>
              <a:t>Expand the waiting list policy to include 2-byte </a:t>
            </a:r>
            <a:r>
              <a:rPr lang="en-AU" dirty="0" smtClean="0">
                <a:latin typeface="Century Gothic" pitchFamily="-107" charset="0"/>
                <a:ea typeface="Century Gothic" pitchFamily="-107" charset="0"/>
                <a:cs typeface="Century Gothic" pitchFamily="-107" charset="0"/>
              </a:rPr>
              <a:t>ASNs</a:t>
            </a:r>
          </a:p>
          <a:p>
            <a:pPr lvl="1"/>
            <a:r>
              <a:rPr lang="en-AU" dirty="0" smtClean="0">
                <a:latin typeface="Century Gothic" pitchFamily="-107" charset="0"/>
                <a:ea typeface="Century Gothic" pitchFamily="-107" charset="0"/>
                <a:cs typeface="Century Gothic" pitchFamily="-107" charset="0"/>
              </a:rPr>
              <a:t>Would go into effect when ARIN has depleted its supply of 2-byte ASN</a:t>
            </a:r>
          </a:p>
          <a:p>
            <a:pPr lvl="1"/>
            <a:r>
              <a:rPr lang="en-AU" dirty="0" smtClean="0">
                <a:latin typeface="Century Gothic" pitchFamily="-107" charset="0"/>
                <a:ea typeface="Century Gothic" pitchFamily="-107" charset="0"/>
                <a:cs typeface="Century Gothic" pitchFamily="-107" charset="0"/>
              </a:rPr>
              <a:t>Organizations unable to use 4-byte ASN could be placed on the waiting list until a 2-byte ASN becomes available</a:t>
            </a:r>
          </a:p>
        </p:txBody>
      </p:sp>
      <p:sp>
        <p:nvSpPr>
          <p:cNvPr id="4" name="Slide Number Placeholder 3"/>
          <p:cNvSpPr>
            <a:spLocks noGrp="1"/>
          </p:cNvSpPr>
          <p:nvPr>
            <p:ph type="sldNum" sz="quarter" idx="4"/>
          </p:nvPr>
        </p:nvSpPr>
        <p:spPr/>
        <p:txBody>
          <a:bodyPr/>
          <a:lstStyle/>
          <a:p>
            <a:fld id="{8A2B4DF6-1818-B940-8E30-590D998D271B}" type="slidenum">
              <a:rPr lang="en-US" smtClean="0"/>
              <a:pPr/>
              <a:t>14</a:t>
            </a:fld>
            <a:endParaRPr lang="en-US" dirty="0"/>
          </a:p>
        </p:txBody>
      </p:sp>
    </p:spTree>
    <p:extLst>
      <p:ext uri="{BB962C8B-B14F-4D97-AF65-F5344CB8AC3E}">
        <p14:creationId xmlns:p14="http://schemas.microsoft.com/office/powerpoint/2010/main" val="2665414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_button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227" y="887349"/>
            <a:ext cx="4543690" cy="4493042"/>
          </a:xfrm>
          <a:prstGeom prst="rect">
            <a:avLst/>
          </a:prstGeom>
        </p:spPr>
      </p:pic>
      <p:sp>
        <p:nvSpPr>
          <p:cNvPr id="4"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15</a:t>
            </a:fld>
            <a:endParaRPr lang="en-US" dirty="0">
              <a:solidFill>
                <a:srgbClr val="996633"/>
              </a:solidFill>
            </a:endParaRPr>
          </a:p>
        </p:txBody>
      </p:sp>
    </p:spTree>
    <p:extLst>
      <p:ext uri="{BB962C8B-B14F-4D97-AF65-F5344CB8AC3E}">
        <p14:creationId xmlns:p14="http://schemas.microsoft.com/office/powerpoint/2010/main" val="2648739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204466"/>
          </a:xfrm>
        </p:spPr>
        <p:txBody>
          <a:bodyPr/>
          <a:lstStyle/>
          <a:p>
            <a:r>
              <a:rPr lang="en-US" dirty="0" smtClean="0"/>
              <a:t>Recently Implemented Policies</a:t>
            </a:r>
            <a:endParaRPr lang="en-US" dirty="0"/>
          </a:p>
        </p:txBody>
      </p:sp>
      <p:sp>
        <p:nvSpPr>
          <p:cNvPr id="3" name="Content Placeholder 2"/>
          <p:cNvSpPr>
            <a:spLocks noGrp="1"/>
          </p:cNvSpPr>
          <p:nvPr>
            <p:ph idx="1"/>
          </p:nvPr>
        </p:nvSpPr>
        <p:spPr>
          <a:xfrm>
            <a:off x="189271" y="1420483"/>
            <a:ext cx="8595928" cy="4695943"/>
          </a:xfrm>
        </p:spPr>
        <p:txBody>
          <a:bodyPr/>
          <a:lstStyle/>
          <a:p>
            <a:r>
              <a:rPr lang="en-US" sz="2400" dirty="0"/>
              <a:t>ARIN-2012-2 IPv6 Subsequent Allocations Utilization </a:t>
            </a:r>
            <a:r>
              <a:rPr lang="en-US" sz="2400" dirty="0" smtClean="0"/>
              <a:t>Requirement (NRPM 6.5.3)</a:t>
            </a:r>
          </a:p>
          <a:p>
            <a:pPr lvl="1">
              <a:lnSpc>
                <a:spcPct val="80000"/>
              </a:lnSpc>
            </a:pPr>
            <a:r>
              <a:rPr lang="en-US" sz="2400" dirty="0">
                <a:latin typeface="Century Gothic" charset="0"/>
                <a:ea typeface="ＭＳ Ｐゴシック" charset="0"/>
                <a:cs typeface="Century Gothic" charset="0"/>
              </a:rPr>
              <a:t>ISPs can qualify for an additional IPv6 allocation when they’ve assigned 90% of their space to serving sites</a:t>
            </a:r>
          </a:p>
          <a:p>
            <a:pPr lvl="1">
              <a:lnSpc>
                <a:spcPct val="80000"/>
              </a:lnSpc>
            </a:pPr>
            <a:r>
              <a:rPr lang="en-US" sz="2400" dirty="0">
                <a:latin typeface="Century Gothic" charset="0"/>
                <a:ea typeface="ＭＳ Ｐゴシック" charset="0"/>
                <a:cs typeface="Century Gothic" charset="0"/>
              </a:rPr>
              <a:t>Assignments to serving sites must meet same requirements as are used to determine initial allocation size</a:t>
            </a:r>
          </a:p>
          <a:p>
            <a:pPr lvl="1">
              <a:lnSpc>
                <a:spcPct val="80000"/>
              </a:lnSpc>
            </a:pPr>
            <a:r>
              <a:rPr lang="en-US" sz="2400" dirty="0">
                <a:latin typeface="Century Gothic" charset="0"/>
                <a:ea typeface="ＭＳ Ｐゴシック" charset="0"/>
                <a:cs typeface="Century Gothic" charset="0"/>
              </a:rPr>
              <a:t>No requests reviewed under this policy yet</a:t>
            </a:r>
          </a:p>
          <a:p>
            <a:r>
              <a:rPr lang="en-US" sz="2400" dirty="0" smtClean="0"/>
              <a:t>Policy </a:t>
            </a:r>
            <a:r>
              <a:rPr lang="en-US" sz="2400" dirty="0"/>
              <a:t>Proposal 186: Section 8.2 </a:t>
            </a:r>
            <a:r>
              <a:rPr lang="en-US" sz="2400" dirty="0" smtClean="0"/>
              <a:t>Reorganizations</a:t>
            </a:r>
          </a:p>
          <a:p>
            <a:pPr lvl="1"/>
            <a:r>
              <a:rPr lang="en-US" sz="2000" dirty="0" smtClean="0"/>
              <a:t>Put </a:t>
            </a:r>
            <a:r>
              <a:rPr lang="en-US" sz="2000" dirty="0"/>
              <a:t>the term "reorganizations" back into 8.2 Mergers and Acquisitions</a:t>
            </a:r>
          </a:p>
        </p:txBody>
      </p:sp>
      <p:sp>
        <p:nvSpPr>
          <p:cNvPr id="4" name="Slide Number Placeholder 3"/>
          <p:cNvSpPr>
            <a:spLocks noGrp="1"/>
          </p:cNvSpPr>
          <p:nvPr>
            <p:ph type="sldNum" sz="quarter" idx="4"/>
          </p:nvPr>
        </p:nvSpPr>
        <p:spPr/>
        <p:txBody>
          <a:body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25379525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idx="1"/>
          </p:nvPr>
        </p:nvSpPr>
        <p:spPr>
          <a:xfrm>
            <a:off x="318952" y="1744142"/>
            <a:ext cx="8686800" cy="4406900"/>
          </a:xfrm>
        </p:spPr>
        <p:txBody>
          <a:bodyPr/>
          <a:lstStyle/>
          <a:p>
            <a:pPr eaLnBrk="1" hangingPunct="1">
              <a:spcAft>
                <a:spcPts val="600"/>
              </a:spcAft>
              <a:defRPr/>
            </a:pPr>
            <a:r>
              <a:rPr lang="en-US" sz="2800" dirty="0">
                <a:latin typeface="Century Gothic" charset="0"/>
              </a:rPr>
              <a:t>Review existing policies</a:t>
            </a:r>
          </a:p>
          <a:p>
            <a:pPr lvl="1">
              <a:spcAft>
                <a:spcPts val="600"/>
              </a:spcAft>
              <a:defRPr/>
            </a:pPr>
            <a:r>
              <a:rPr lang="en-US" sz="2000" dirty="0">
                <a:latin typeface="Century Gothic" charset="0"/>
                <a:cs typeface="Century Gothic" charset="0"/>
              </a:rPr>
              <a:t>Ambiguous text/Inconsistencies/Gaps/Effectiveness</a:t>
            </a:r>
          </a:p>
          <a:p>
            <a:pPr eaLnBrk="1" hangingPunct="1">
              <a:spcAft>
                <a:spcPts val="600"/>
              </a:spcAft>
              <a:defRPr/>
            </a:pPr>
            <a:r>
              <a:rPr lang="en-US" sz="2800" dirty="0">
                <a:latin typeface="Century Gothic" charset="0"/>
              </a:rPr>
              <a:t>Identify areas where new or modified policy may be needed</a:t>
            </a:r>
          </a:p>
          <a:p>
            <a:pPr lvl="1" eaLnBrk="1" hangingPunct="1">
              <a:spcAft>
                <a:spcPts val="600"/>
              </a:spcAft>
              <a:defRPr/>
            </a:pPr>
            <a:r>
              <a:rPr lang="en-US" sz="2000" dirty="0">
                <a:latin typeface="Century Gothic" charset="0"/>
                <a:cs typeface="Century Gothic" charset="0"/>
              </a:rPr>
              <a:t>Operational experience</a:t>
            </a:r>
          </a:p>
          <a:p>
            <a:pPr lvl="1" eaLnBrk="1" hangingPunct="1">
              <a:spcAft>
                <a:spcPts val="600"/>
              </a:spcAft>
              <a:defRPr/>
            </a:pPr>
            <a:r>
              <a:rPr lang="en-US" sz="2000" dirty="0">
                <a:latin typeface="Century Gothic" charset="0"/>
                <a:cs typeface="Century Gothic" charset="0"/>
              </a:rPr>
              <a:t>Customer feedback</a:t>
            </a:r>
          </a:p>
          <a:p>
            <a:pPr eaLnBrk="1" hangingPunct="1">
              <a:spcAft>
                <a:spcPts val="600"/>
              </a:spcAft>
              <a:defRPr/>
            </a:pPr>
            <a:r>
              <a:rPr lang="en-US" sz="2800" dirty="0" smtClean="0">
                <a:latin typeface="Century Gothic" charset="0"/>
              </a:rPr>
              <a:t>Provide </a:t>
            </a:r>
            <a:r>
              <a:rPr lang="en-US" sz="2800" dirty="0">
                <a:latin typeface="Century Gothic" charset="0"/>
              </a:rPr>
              <a:t>feedback to </a:t>
            </a:r>
            <a:r>
              <a:rPr lang="en-US" sz="2800" dirty="0" smtClean="0">
                <a:latin typeface="Century Gothic" charset="0"/>
              </a:rPr>
              <a:t>community and make recommendations when appropriate </a:t>
            </a:r>
            <a:endParaRPr lang="en-US" sz="2800" dirty="0">
              <a:latin typeface="Century Gothic" charset="0"/>
            </a:endParaRPr>
          </a:p>
          <a:p>
            <a:pPr marL="0" indent="0" eaLnBrk="1" hangingPunct="1">
              <a:spcAft>
                <a:spcPts val="600"/>
              </a:spcAft>
              <a:buFont typeface="Arial" charset="0"/>
              <a:buNone/>
              <a:defRPr/>
            </a:pPr>
            <a:r>
              <a:rPr lang="en-US" sz="2800" dirty="0" smtClean="0">
                <a:latin typeface="Century Gothic" charset="0"/>
              </a:rPr>
              <a:t>    </a:t>
            </a:r>
            <a:endParaRPr lang="en-US" sz="2800" dirty="0">
              <a:latin typeface="Century Gothic" charset="0"/>
            </a:endParaRPr>
          </a:p>
        </p:txBody>
      </p:sp>
      <p:sp>
        <p:nvSpPr>
          <p:cNvPr id="14338" name="Rectangle 2"/>
          <p:cNvSpPr>
            <a:spLocks noGrp="1" noChangeArrowheads="1"/>
          </p:cNvSpPr>
          <p:nvPr>
            <p:ph type="title"/>
          </p:nvPr>
        </p:nvSpPr>
        <p:spPr>
          <a:xfrm>
            <a:off x="578836" y="263525"/>
            <a:ext cx="8026299" cy="1173668"/>
          </a:xfrm>
        </p:spPr>
        <p:txBody>
          <a:bodyPr>
            <a:noAutofit/>
          </a:bodyPr>
          <a:lstStyle/>
          <a:p>
            <a:pPr eaLnBrk="1" hangingPunct="1"/>
            <a:r>
              <a:rPr lang="en-US" dirty="0" smtClean="0">
                <a:latin typeface="Century Gothic" charset="0"/>
              </a:rPr>
              <a:t>Purpose of Policy Experience Report</a:t>
            </a:r>
            <a:endParaRPr lang="en-US" dirty="0">
              <a:latin typeface="Century Gothic" charset="0"/>
            </a:endParaRPr>
          </a:p>
        </p:txBody>
      </p:sp>
      <p:sp>
        <p:nvSpPr>
          <p:cNvPr id="4" name="Slide Number Placeholder 3"/>
          <p:cNvSpPr>
            <a:spLocks noGrp="1"/>
          </p:cNvSpPr>
          <p:nvPr>
            <p:ph type="sldNum" sz="quarter" idx="4"/>
          </p:nvPr>
        </p:nvSpPr>
        <p:spPr>
          <a:xfrm>
            <a:off x="318952" y="6467574"/>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3</a:t>
            </a:fld>
            <a:endParaRPr lang="en-US" dirty="0">
              <a:solidFill>
                <a:srgbClr val="996633"/>
              </a:solidFill>
            </a:endParaRPr>
          </a:p>
        </p:txBody>
      </p:sp>
    </p:spTree>
    <p:extLst>
      <p:ext uri="{BB962C8B-B14F-4D97-AF65-F5344CB8AC3E}">
        <p14:creationId xmlns:p14="http://schemas.microsoft.com/office/powerpoint/2010/main" val="39469808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44525" y="255588"/>
            <a:ext cx="7769225" cy="944693"/>
          </a:xfrm>
        </p:spPr>
        <p:txBody>
          <a:bodyPr/>
          <a:lstStyle/>
          <a:p>
            <a:pPr eaLnBrk="1" hangingPunct="1"/>
            <a:r>
              <a:rPr lang="en-US" dirty="0">
                <a:latin typeface="Century Gothic" charset="0"/>
              </a:rPr>
              <a:t>Policies Reviewed</a:t>
            </a:r>
          </a:p>
        </p:txBody>
      </p:sp>
      <p:sp>
        <p:nvSpPr>
          <p:cNvPr id="16386" name="Content Placeholder 2"/>
          <p:cNvSpPr>
            <a:spLocks noGrp="1"/>
          </p:cNvSpPr>
          <p:nvPr>
            <p:ph idx="1"/>
          </p:nvPr>
        </p:nvSpPr>
        <p:spPr>
          <a:xfrm>
            <a:off x="326908" y="1507329"/>
            <a:ext cx="8475780" cy="4669922"/>
          </a:xfrm>
        </p:spPr>
        <p:txBody>
          <a:bodyPr/>
          <a:lstStyle/>
          <a:p>
            <a:pPr eaLnBrk="1" hangingPunct="1">
              <a:lnSpc>
                <a:spcPct val="120000"/>
              </a:lnSpc>
            </a:pPr>
            <a:r>
              <a:rPr lang="en-US" b="1" i="1" dirty="0" smtClean="0">
                <a:latin typeface="Century Gothic" charset="0"/>
              </a:rPr>
              <a:t>4.5 Multiple Discrete Networks</a:t>
            </a:r>
          </a:p>
          <a:p>
            <a:pPr>
              <a:lnSpc>
                <a:spcPct val="120000"/>
              </a:lnSpc>
            </a:pPr>
            <a:r>
              <a:rPr lang="en-US" b="1" i="1" dirty="0" smtClean="0">
                <a:latin typeface="Century Gothic" charset="0"/>
              </a:rPr>
              <a:t>10.3 </a:t>
            </a:r>
            <a:r>
              <a:rPr lang="en-US" altLang="ja-JP" b="1" i="1" dirty="0" smtClean="0">
                <a:latin typeface="Century Gothic" charset="0"/>
              </a:rPr>
              <a:t>IANA </a:t>
            </a:r>
            <a:r>
              <a:rPr lang="en-US" altLang="ja-JP" b="1" i="1" dirty="0">
                <a:latin typeface="Century Gothic" charset="0"/>
              </a:rPr>
              <a:t>Policy for Allocation of ASN Blocks to </a:t>
            </a:r>
            <a:r>
              <a:rPr lang="en-US" altLang="ja-JP" b="1" i="1" dirty="0" smtClean="0">
                <a:latin typeface="Century Gothic" charset="0"/>
              </a:rPr>
              <a:t>RIRs</a:t>
            </a:r>
          </a:p>
          <a:p>
            <a:pPr eaLnBrk="1" hangingPunct="1">
              <a:lnSpc>
                <a:spcPct val="120000"/>
              </a:lnSpc>
            </a:pPr>
            <a:endParaRPr lang="en-US" sz="3000" dirty="0" smtClean="0">
              <a:latin typeface="Century Gothic" charset="0"/>
            </a:endParaRPr>
          </a:p>
          <a:p>
            <a:pPr marL="0" indent="0" eaLnBrk="1" hangingPunct="1">
              <a:lnSpc>
                <a:spcPct val="120000"/>
              </a:lnSpc>
              <a:buNone/>
            </a:pPr>
            <a:endParaRPr lang="en-US" sz="3000" dirty="0">
              <a:latin typeface="Century Gothic" charset="0"/>
            </a:endParaRPr>
          </a:p>
        </p:txBody>
      </p:sp>
      <p:sp>
        <p:nvSpPr>
          <p:cNvPr id="4" name="Slide Number Placeholder 3"/>
          <p:cNvSpPr>
            <a:spLocks noGrp="1"/>
          </p:cNvSpPr>
          <p:nvPr>
            <p:ph type="sldNum" sz="quarter" idx="4"/>
          </p:nvPr>
        </p:nvSpPr>
        <p:spPr>
          <a:xfrm>
            <a:off x="318952" y="6467574"/>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4</a:t>
            </a:fld>
            <a:endParaRPr lang="en-US" dirty="0">
              <a:solidFill>
                <a:srgbClr val="996633"/>
              </a:solidFill>
            </a:endParaRPr>
          </a:p>
        </p:txBody>
      </p:sp>
    </p:spTree>
    <p:extLst>
      <p:ext uri="{BB962C8B-B14F-4D97-AF65-F5344CB8AC3E}">
        <p14:creationId xmlns:p14="http://schemas.microsoft.com/office/powerpoint/2010/main" val="1747880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8577"/>
            <a:ext cx="8229600" cy="5111257"/>
          </a:xfrm>
        </p:spPr>
        <p:txBody>
          <a:bodyPr/>
          <a:lstStyle/>
          <a:p>
            <a:pPr marL="0" indent="0">
              <a:buNone/>
            </a:pPr>
            <a:r>
              <a:rPr lang="en-US" sz="3600" b="1" dirty="0">
                <a:solidFill>
                  <a:srgbClr val="996633"/>
                </a:solidFill>
              </a:rPr>
              <a:t>4.5. Multiple Discrete </a:t>
            </a:r>
            <a:r>
              <a:rPr lang="en-US" sz="3600" b="1" dirty="0" smtClean="0">
                <a:solidFill>
                  <a:srgbClr val="996633"/>
                </a:solidFill>
              </a:rPr>
              <a:t>Networks</a:t>
            </a:r>
          </a:p>
          <a:p>
            <a:pPr marL="0" indent="0">
              <a:buNone/>
            </a:pPr>
            <a:endParaRPr lang="en-US" sz="2400" i="1" dirty="0" smtClean="0"/>
          </a:p>
          <a:p>
            <a:pPr marL="0" indent="0">
              <a:buNone/>
            </a:pPr>
            <a:r>
              <a:rPr lang="en-US" b="1" i="1" dirty="0" smtClean="0">
                <a:solidFill>
                  <a:schemeClr val="bg2">
                    <a:lumMod val="50000"/>
                  </a:schemeClr>
                </a:solidFill>
              </a:rPr>
              <a:t>“</a:t>
            </a:r>
            <a:r>
              <a:rPr lang="en-US" b="1" i="1" dirty="0">
                <a:solidFill>
                  <a:schemeClr val="bg2">
                    <a:lumMod val="50000"/>
                  </a:schemeClr>
                </a:solidFill>
              </a:rPr>
              <a:t>When applying for additional internet address registrations from ARIN</a:t>
            </a:r>
            <a:r>
              <a:rPr lang="en-US" b="1" i="1" dirty="0"/>
              <a:t>, the organization must demonstrate utilization greater than 50% of both the last block allocated and the aggregate sum of all blocks allocated from ARIN to that </a:t>
            </a:r>
            <a:r>
              <a:rPr lang="en-US" b="1" i="1" dirty="0" smtClean="0"/>
              <a:t>organization.”</a:t>
            </a:r>
            <a:endParaRPr lang="en-US" b="1" i="1" dirty="0"/>
          </a:p>
        </p:txBody>
      </p:sp>
      <p:sp>
        <p:nvSpPr>
          <p:cNvPr id="4" name="Slide Number Placeholder 3"/>
          <p:cNvSpPr>
            <a:spLocks noGrp="1"/>
          </p:cNvSpPr>
          <p:nvPr>
            <p:ph type="sldNum" sz="quarter" idx="4"/>
          </p:nvPr>
        </p:nvSpPr>
        <p:spPr>
          <a:xfrm>
            <a:off x="318952" y="6483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a:t>
            </a:fld>
            <a:endParaRPr lang="en-US" dirty="0">
              <a:solidFill>
                <a:srgbClr val="996633"/>
              </a:solidFill>
            </a:endParaRPr>
          </a:p>
        </p:txBody>
      </p:sp>
    </p:spTree>
    <p:extLst>
      <p:ext uri="{BB962C8B-B14F-4D97-AF65-F5344CB8AC3E}">
        <p14:creationId xmlns:p14="http://schemas.microsoft.com/office/powerpoint/2010/main" val="8535516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33"/>
            <a:ext cx="8497529" cy="871623"/>
          </a:xfrm>
        </p:spPr>
        <p:txBody>
          <a:bodyPr/>
          <a:lstStyle/>
          <a:p>
            <a:r>
              <a:rPr lang="en-US" dirty="0" smtClean="0"/>
              <a:t>Issues</a:t>
            </a:r>
            <a:endParaRPr lang="en-US" dirty="0"/>
          </a:p>
        </p:txBody>
      </p:sp>
      <p:sp>
        <p:nvSpPr>
          <p:cNvPr id="3" name="Content Placeholder 2"/>
          <p:cNvSpPr>
            <a:spLocks noGrp="1"/>
          </p:cNvSpPr>
          <p:nvPr>
            <p:ph idx="1"/>
          </p:nvPr>
        </p:nvSpPr>
        <p:spPr>
          <a:xfrm>
            <a:off x="457200" y="1252759"/>
            <a:ext cx="8229600" cy="4660251"/>
          </a:xfrm>
        </p:spPr>
        <p:txBody>
          <a:bodyPr/>
          <a:lstStyle/>
          <a:p>
            <a:pPr marL="0" indent="0">
              <a:buNone/>
            </a:pPr>
            <a:r>
              <a:rPr lang="en-US" sz="2800" b="1" dirty="0" smtClean="0">
                <a:solidFill>
                  <a:srgbClr val="996633"/>
                </a:solidFill>
              </a:rPr>
              <a:t>There are missing criteria in this policy:</a:t>
            </a:r>
          </a:p>
          <a:p>
            <a:pPr marL="342900" lvl="1" indent="-342900">
              <a:buFont typeface="Arial"/>
              <a:buChar char="•"/>
            </a:pPr>
            <a:r>
              <a:rPr lang="en-US" b="0" dirty="0" smtClean="0"/>
              <a:t>Policy </a:t>
            </a:r>
            <a:r>
              <a:rPr lang="en-US" b="0" dirty="0"/>
              <a:t>only provides criteria for an organization to qualify for additional addresses for its existing </a:t>
            </a:r>
            <a:r>
              <a:rPr lang="en-US" b="0" dirty="0" smtClean="0"/>
              <a:t>sites</a:t>
            </a:r>
          </a:p>
          <a:p>
            <a:r>
              <a:rPr lang="en-US" sz="2800" dirty="0"/>
              <a:t>No criteria defined for the new sites of an existing MDN customer </a:t>
            </a:r>
            <a:endParaRPr lang="en-US" sz="2800" b="1" dirty="0">
              <a:solidFill>
                <a:srgbClr val="996633"/>
              </a:solidFill>
            </a:endParaRPr>
          </a:p>
          <a:p>
            <a:pPr lvl="1"/>
            <a:r>
              <a:rPr lang="en-US" sz="2400" dirty="0"/>
              <a:t>How does a new site qualify?</a:t>
            </a:r>
          </a:p>
          <a:p>
            <a:pPr lvl="1"/>
            <a:r>
              <a:rPr lang="en-US" sz="2400" dirty="0"/>
              <a:t>What size block should be issued?</a:t>
            </a:r>
          </a:p>
          <a:p>
            <a:pPr marL="342900" lvl="1" indent="-342900">
              <a:buFont typeface="Arial"/>
              <a:buChar char="•"/>
            </a:pPr>
            <a:endParaRPr lang="en-US" b="0" dirty="0"/>
          </a:p>
          <a:p>
            <a:endParaRPr lang="en-US" sz="2800" dirty="0" smtClean="0"/>
          </a:p>
          <a:p>
            <a:pPr marL="457200" lvl="1" indent="0">
              <a:buNone/>
            </a:pPr>
            <a:endParaRPr lang="en-US" sz="2400" dirty="0" smtClean="0"/>
          </a:p>
          <a:p>
            <a:pPr marL="457200" lvl="1" indent="0">
              <a:buNone/>
            </a:pPr>
            <a:endParaRPr lang="en-US" sz="2400" dirty="0"/>
          </a:p>
          <a:p>
            <a:pPr lvl="0"/>
            <a:endParaRPr lang="en-US" dirty="0"/>
          </a:p>
          <a:p>
            <a:endParaRPr lang="en-US" dirty="0"/>
          </a:p>
        </p:txBody>
      </p:sp>
      <p:sp>
        <p:nvSpPr>
          <p:cNvPr id="5" name="Slide Number Placeholder 3"/>
          <p:cNvSpPr>
            <a:spLocks noGrp="1"/>
          </p:cNvSpPr>
          <p:nvPr>
            <p:ph type="sldNum" sz="quarter" idx="4"/>
          </p:nvPr>
        </p:nvSpPr>
        <p:spPr>
          <a:xfrm>
            <a:off x="318952" y="6499324"/>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6</a:t>
            </a:fld>
            <a:endParaRPr lang="en-US" dirty="0">
              <a:solidFill>
                <a:srgbClr val="996633"/>
              </a:solidFill>
            </a:endParaRPr>
          </a:p>
        </p:txBody>
      </p:sp>
    </p:spTree>
    <p:extLst>
      <p:ext uri="{BB962C8B-B14F-4D97-AF65-F5344CB8AC3E}">
        <p14:creationId xmlns:p14="http://schemas.microsoft.com/office/powerpoint/2010/main" val="31031809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0"/>
            <a:ext cx="8497529" cy="1400759"/>
          </a:xfrm>
        </p:spPr>
        <p:txBody>
          <a:bodyPr>
            <a:normAutofit/>
          </a:bodyPr>
          <a:lstStyle/>
          <a:p>
            <a:r>
              <a:rPr lang="en-US" dirty="0" smtClean="0"/>
              <a:t>Current Practice to Qualify New Sites</a:t>
            </a:r>
            <a:endParaRPr lang="en-US" dirty="0"/>
          </a:p>
        </p:txBody>
      </p:sp>
      <p:sp>
        <p:nvSpPr>
          <p:cNvPr id="3" name="Content Placeholder 2"/>
          <p:cNvSpPr>
            <a:spLocks noGrp="1"/>
          </p:cNvSpPr>
          <p:nvPr>
            <p:ph idx="1"/>
          </p:nvPr>
        </p:nvSpPr>
        <p:spPr>
          <a:xfrm>
            <a:off x="318952" y="1757330"/>
            <a:ext cx="8376302" cy="5100670"/>
          </a:xfrm>
        </p:spPr>
        <p:txBody>
          <a:bodyPr/>
          <a:lstStyle/>
          <a:p>
            <a:r>
              <a:rPr lang="en-US" sz="2800" dirty="0" smtClean="0"/>
              <a:t>Apply </a:t>
            </a:r>
            <a:r>
              <a:rPr lang="en-US" sz="2800" dirty="0"/>
              <a:t>the general principles of the Immediate Need policy (NRPM 4.2.1.6)</a:t>
            </a:r>
          </a:p>
          <a:p>
            <a:pPr lvl="1"/>
            <a:r>
              <a:rPr lang="en-US" sz="2400" dirty="0"/>
              <a:t>Verify ISP has connectivity at each new site by requesting recent bill/invoice for service OR </a:t>
            </a:r>
            <a:endParaRPr lang="en-US" sz="2400" dirty="0" smtClean="0"/>
          </a:p>
          <a:p>
            <a:pPr lvl="1"/>
            <a:r>
              <a:rPr lang="en-US" sz="2400" dirty="0"/>
              <a:t>S</a:t>
            </a:r>
            <a:r>
              <a:rPr lang="en-US" sz="2400" dirty="0" smtClean="0"/>
              <a:t>igned </a:t>
            </a:r>
            <a:r>
              <a:rPr lang="en-US" sz="2400" dirty="0"/>
              <a:t>connectivity </a:t>
            </a:r>
            <a:r>
              <a:rPr lang="en-US" sz="2400" dirty="0" smtClean="0"/>
              <a:t>agreement</a:t>
            </a:r>
          </a:p>
          <a:p>
            <a:pPr lvl="1"/>
            <a:r>
              <a:rPr lang="en-US" sz="2400" dirty="0" smtClean="0"/>
              <a:t>Issue </a:t>
            </a:r>
            <a:r>
              <a:rPr lang="en-US" sz="2400" dirty="0"/>
              <a:t>/22 minimum allocation unless more can be justified based on 30 day need as supported by:</a:t>
            </a:r>
          </a:p>
          <a:p>
            <a:pPr lvl="2"/>
            <a:r>
              <a:rPr lang="en-US" sz="2000" dirty="0"/>
              <a:t>Signed customer contracts</a:t>
            </a:r>
          </a:p>
          <a:p>
            <a:pPr lvl="2"/>
            <a:r>
              <a:rPr lang="en-US" sz="2000" dirty="0"/>
              <a:t>Complete customer justification data</a:t>
            </a:r>
          </a:p>
          <a:p>
            <a:pPr lvl="2"/>
            <a:r>
              <a:rPr lang="en-US" sz="2000" dirty="0"/>
              <a:t>Deployment schedule</a:t>
            </a:r>
          </a:p>
          <a:p>
            <a:pPr lvl="2"/>
            <a:r>
              <a:rPr lang="en-US" sz="2000" dirty="0"/>
              <a:t>Equipment purchase invoices</a:t>
            </a:r>
          </a:p>
          <a:p>
            <a:pPr lvl="1"/>
            <a:endParaRPr lang="en-US" sz="2400" dirty="0" smtClean="0"/>
          </a:p>
          <a:p>
            <a:pPr lvl="1"/>
            <a:endParaRPr lang="en-US" sz="2400" dirty="0" smtClean="0"/>
          </a:p>
          <a:p>
            <a:pPr lvl="1"/>
            <a:endParaRPr lang="en-US" sz="2800" dirty="0" smtClean="0"/>
          </a:p>
          <a:p>
            <a:endParaRPr lang="en-US" sz="2400" dirty="0" smtClean="0"/>
          </a:p>
          <a:p>
            <a:endParaRPr lang="en-US" sz="2000" dirty="0" smtClean="0"/>
          </a:p>
        </p:txBody>
      </p:sp>
      <p:sp>
        <p:nvSpPr>
          <p:cNvPr id="4" name="Slide Number Placeholder 3"/>
          <p:cNvSpPr>
            <a:spLocks noGrp="1"/>
          </p:cNvSpPr>
          <p:nvPr>
            <p:ph type="sldNum" sz="quarter" idx="4"/>
          </p:nvPr>
        </p:nvSpPr>
        <p:spPr>
          <a:xfrm>
            <a:off x="318952" y="6467574"/>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a:t>
            </a:fld>
            <a:endParaRPr lang="en-US" dirty="0">
              <a:solidFill>
                <a:srgbClr val="996633"/>
              </a:solidFill>
            </a:endParaRPr>
          </a:p>
        </p:txBody>
      </p:sp>
    </p:spTree>
    <p:extLst>
      <p:ext uri="{BB962C8B-B14F-4D97-AF65-F5344CB8AC3E}">
        <p14:creationId xmlns:p14="http://schemas.microsoft.com/office/powerpoint/2010/main" val="33023117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16"/>
            <a:ext cx="8497529" cy="732056"/>
          </a:xfrm>
        </p:spPr>
        <p:txBody>
          <a:bodyPr/>
          <a:lstStyle/>
          <a:p>
            <a:r>
              <a:rPr lang="en-US" dirty="0" smtClean="0"/>
              <a:t>Question for the Community</a:t>
            </a:r>
            <a:endParaRPr lang="en-US" dirty="0"/>
          </a:p>
        </p:txBody>
      </p:sp>
      <p:sp>
        <p:nvSpPr>
          <p:cNvPr id="3" name="Content Placeholder 2"/>
          <p:cNvSpPr>
            <a:spLocks noGrp="1"/>
          </p:cNvSpPr>
          <p:nvPr>
            <p:ph idx="1"/>
          </p:nvPr>
        </p:nvSpPr>
        <p:spPr>
          <a:xfrm>
            <a:off x="318952" y="1380416"/>
            <a:ext cx="8501038" cy="4040928"/>
          </a:xfrm>
        </p:spPr>
        <p:txBody>
          <a:bodyPr/>
          <a:lstStyle/>
          <a:p>
            <a:r>
              <a:rPr lang="en-US" dirty="0" smtClean="0"/>
              <a:t>Should specific criteria be added for the new sites of an existing MDN customer?</a:t>
            </a:r>
          </a:p>
          <a:p>
            <a:endParaRPr lang="en-US" dirty="0" smtClean="0"/>
          </a:p>
          <a:p>
            <a:r>
              <a:rPr lang="en-US" dirty="0" smtClean="0"/>
              <a:t>Should staff continue their current practice of using the immediate need criteria?</a:t>
            </a:r>
          </a:p>
          <a:p>
            <a:pPr marL="457200" lvl="1" indent="0">
              <a:buNone/>
            </a:pPr>
            <a:endParaRPr lang="en-US" dirty="0"/>
          </a:p>
        </p:txBody>
      </p:sp>
      <p:sp>
        <p:nvSpPr>
          <p:cNvPr id="4" name="Slide Number Placeholder 3"/>
          <p:cNvSpPr>
            <a:spLocks noGrp="1"/>
          </p:cNvSpPr>
          <p:nvPr>
            <p:ph type="sldNum" sz="quarter" idx="4"/>
          </p:nvPr>
        </p:nvSpPr>
        <p:spPr>
          <a:xfrm>
            <a:off x="318952" y="6467574"/>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8</a:t>
            </a:fld>
            <a:endParaRPr lang="en-US" dirty="0">
              <a:solidFill>
                <a:srgbClr val="996633"/>
              </a:solidFill>
            </a:endParaRPr>
          </a:p>
        </p:txBody>
      </p:sp>
    </p:spTree>
    <p:extLst>
      <p:ext uri="{BB962C8B-B14F-4D97-AF65-F5344CB8AC3E}">
        <p14:creationId xmlns:p14="http://schemas.microsoft.com/office/powerpoint/2010/main" val="13208401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391943" y="2415957"/>
            <a:ext cx="8196484" cy="2997201"/>
          </a:xfrm>
        </p:spPr>
        <p:txBody>
          <a:bodyPr>
            <a:normAutofit/>
          </a:bodyPr>
          <a:lstStyle/>
          <a:p>
            <a:pPr marL="457200" lvl="1" indent="0">
              <a:buNone/>
              <a:defRPr/>
            </a:pPr>
            <a:r>
              <a:rPr lang="en-US" sz="3200" i="1" dirty="0" smtClean="0">
                <a:latin typeface="Century Gothic" charset="0"/>
                <a:cs typeface="Century Gothic" charset="0"/>
              </a:rPr>
              <a:t>“After Dec 31, </a:t>
            </a:r>
            <a:r>
              <a:rPr lang="en-US" sz="3200" i="1" dirty="0">
                <a:latin typeface="Century Gothic" charset="0"/>
                <a:cs typeface="Century Gothic" charset="0"/>
              </a:rPr>
              <a:t>2010, IANA and the RIRs make no distinction between 2-byte and 4-byte ASNs and will operate from an undifferentiated 32-bit </a:t>
            </a:r>
            <a:r>
              <a:rPr lang="en-US" sz="3200" i="1" dirty="0" smtClean="0">
                <a:latin typeface="Century Gothic" charset="0"/>
                <a:cs typeface="Century Gothic" charset="0"/>
              </a:rPr>
              <a:t>pool”</a:t>
            </a:r>
          </a:p>
          <a:p>
            <a:pPr marL="457200" lvl="1" indent="0">
              <a:buNone/>
              <a:defRPr/>
            </a:pPr>
            <a:endParaRPr lang="en-US" dirty="0" smtClean="0">
              <a:latin typeface="Century Gothic" charset="0"/>
              <a:cs typeface="Century Gothic" charset="0"/>
            </a:endParaRPr>
          </a:p>
          <a:p>
            <a:pPr lvl="1">
              <a:defRPr/>
            </a:pPr>
            <a:endParaRPr lang="en-US" sz="2000" b="0" dirty="0">
              <a:latin typeface="Century Gothic" charset="0"/>
              <a:cs typeface="Century Gothic" charset="0"/>
            </a:endParaRPr>
          </a:p>
        </p:txBody>
      </p:sp>
      <p:sp>
        <p:nvSpPr>
          <p:cNvPr id="2" name="TextBox 1"/>
          <p:cNvSpPr txBox="1"/>
          <p:nvPr/>
        </p:nvSpPr>
        <p:spPr>
          <a:xfrm>
            <a:off x="505921" y="660735"/>
            <a:ext cx="8156680" cy="1323439"/>
          </a:xfrm>
          <a:prstGeom prst="rect">
            <a:avLst/>
          </a:prstGeom>
          <a:noFill/>
        </p:spPr>
        <p:txBody>
          <a:bodyPr wrap="square" rtlCol="0">
            <a:spAutoFit/>
          </a:bodyPr>
          <a:lstStyle/>
          <a:p>
            <a:pPr algn="ctr">
              <a:defRPr/>
            </a:pPr>
            <a:r>
              <a:rPr lang="en-US" sz="4000" b="1" dirty="0">
                <a:solidFill>
                  <a:srgbClr val="996633"/>
                </a:solidFill>
                <a:latin typeface="Century Gothic" charset="0"/>
              </a:rPr>
              <a:t>NRPM 10.3 “</a:t>
            </a:r>
            <a:r>
              <a:rPr lang="en-US" altLang="ja-JP" sz="4000" b="1" dirty="0">
                <a:solidFill>
                  <a:srgbClr val="996633"/>
                </a:solidFill>
                <a:latin typeface="Century Gothic" charset="0"/>
              </a:rPr>
              <a:t>IANA Policy for Allocation of ASN Blocks to RIRs</a:t>
            </a:r>
            <a:r>
              <a:rPr lang="en-US" sz="4000" b="1" dirty="0">
                <a:solidFill>
                  <a:srgbClr val="996633"/>
                </a:solidFill>
                <a:latin typeface="Century Gothic" charset="0"/>
              </a:rPr>
              <a:t>”</a:t>
            </a:r>
          </a:p>
        </p:txBody>
      </p:sp>
      <p:sp>
        <p:nvSpPr>
          <p:cNvPr id="3" name="Slide Number Placeholder 2"/>
          <p:cNvSpPr>
            <a:spLocks noGrp="1"/>
          </p:cNvSpPr>
          <p:nvPr>
            <p:ph type="sldNum" sz="quarter" idx="4294967295"/>
          </p:nvPr>
        </p:nvSpPr>
        <p:spPr>
          <a:xfrm>
            <a:off x="284013" y="6465757"/>
            <a:ext cx="543432" cy="471617"/>
          </a:xfrm>
          <a:prstGeom prst="rect">
            <a:avLst/>
          </a:prstGeom>
        </p:spPr>
        <p:txBody>
          <a:bodyPr/>
          <a:lstStyle/>
          <a:p>
            <a:fld id="{AF30A753-F8FB-2347-AFA5-F3BA184B92E5}" type="slidenum">
              <a:rPr lang="en-US" smtClean="0">
                <a:solidFill>
                  <a:srgbClr val="996633"/>
                </a:solidFill>
              </a:rPr>
              <a:t>9</a:t>
            </a:fld>
            <a:endParaRPr lang="en-US" dirty="0">
              <a:solidFill>
                <a:srgbClr val="996633"/>
              </a:solidFill>
            </a:endParaRPr>
          </a:p>
        </p:txBody>
      </p:sp>
    </p:spTree>
    <p:extLst>
      <p:ext uri="{BB962C8B-B14F-4D97-AF65-F5344CB8AC3E}">
        <p14:creationId xmlns:p14="http://schemas.microsoft.com/office/powerpoint/2010/main" val="8471699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TotalTime>
  <Words>790</Words>
  <Application>Microsoft Macintosh PowerPoint</Application>
  <PresentationFormat>On-screen Show (4:3)</PresentationFormat>
  <Paragraphs>107</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Policy Implementation &amp; Experience Report</vt:lpstr>
      <vt:lpstr>Recently Implemented Policies</vt:lpstr>
      <vt:lpstr>Purpose of Policy Experience Report</vt:lpstr>
      <vt:lpstr>Policies Reviewed</vt:lpstr>
      <vt:lpstr>PowerPoint Presentation</vt:lpstr>
      <vt:lpstr>Issues</vt:lpstr>
      <vt:lpstr>Current Practice to Qualify New Sites</vt:lpstr>
      <vt:lpstr>Question for the Community</vt:lpstr>
      <vt:lpstr>PowerPoint Presentation</vt:lpstr>
      <vt:lpstr>Issues</vt:lpstr>
      <vt:lpstr>Statistics</vt:lpstr>
      <vt:lpstr>Current Practice</vt:lpstr>
      <vt:lpstr>Question for the Community</vt:lpstr>
      <vt:lpstr>Suggestions</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administrator</cp:lastModifiedBy>
  <cp:revision>88</cp:revision>
  <dcterms:created xsi:type="dcterms:W3CDTF">2010-08-12T13:39:46Z</dcterms:created>
  <dcterms:modified xsi:type="dcterms:W3CDTF">2013-10-10T02:57:47Z</dcterms:modified>
</cp:coreProperties>
</file>