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80" r:id="rId2"/>
    <p:sldId id="299" r:id="rId3"/>
    <p:sldId id="300" r:id="rId4"/>
    <p:sldId id="302" r:id="rId5"/>
    <p:sldId id="283" r:id="rId6"/>
    <p:sldId id="304" r:id="rId7"/>
    <p:sldId id="305" r:id="rId8"/>
    <p:sldId id="306" r:id="rId9"/>
    <p:sldId id="307" r:id="rId10"/>
    <p:sldId id="308" r:id="rId11"/>
    <p:sldId id="309" r:id="rId12"/>
    <p:sldId id="313" r:id="rId13"/>
    <p:sldId id="311" r:id="rId14"/>
    <p:sldId id="314" r:id="rId15"/>
    <p:sldId id="310" r:id="rId16"/>
    <p:sldId id="303" r:id="rId17"/>
    <p:sldId id="286" r:id="rId18"/>
    <p:sldId id="319" r:id="rId19"/>
    <p:sldId id="285" r:id="rId20"/>
    <p:sldId id="287" r:id="rId21"/>
    <p:sldId id="317" r:id="rId22"/>
    <p:sldId id="320" r:id="rId23"/>
    <p:sldId id="288" r:id="rId24"/>
    <p:sldId id="289" r:id="rId25"/>
    <p:sldId id="290" r:id="rId26"/>
    <p:sldId id="291" r:id="rId27"/>
    <p:sldId id="292" r:id="rId28"/>
    <p:sldId id="293" r:id="rId29"/>
    <p:sldId id="294" r:id="rId30"/>
    <p:sldId id="318" r:id="rId31"/>
    <p:sldId id="321" r:id="rId32"/>
    <p:sldId id="295" r:id="rId33"/>
    <p:sldId id="296" r:id="rId34"/>
    <p:sldId id="297" r:id="rId35"/>
    <p:sldId id="29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BAC"/>
    <a:srgbClr val="EEB952"/>
    <a:srgbClr val="7FBCC8"/>
    <a:srgbClr val="98E0E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5" d="100"/>
          <a:sy n="125" d="100"/>
        </p:scale>
        <p:origin x="-190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0A6D1-529A-1941-A855-E13B73F39421}"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8A235735-59ED-504C-AD2B-FDBA73E6E3AD}">
      <dgm:prSet phldrT="[Text]"/>
      <dgm:spPr>
        <a:solidFill>
          <a:srgbClr val="DBEEF4"/>
        </a:solidFill>
      </dgm:spPr>
      <dgm:t>
        <a:bodyPr/>
        <a:lstStyle/>
        <a:p>
          <a:r>
            <a:rPr lang="en-US" b="1" dirty="0" smtClean="0">
              <a:solidFill>
                <a:schemeClr val="bg2">
                  <a:lumMod val="25000"/>
                </a:schemeClr>
              </a:solidFill>
              <a:latin typeface="Century Gothic"/>
              <a:cs typeface="Century Gothic"/>
            </a:rPr>
            <a:t>Member on Record as of 12 August 2013</a:t>
          </a:r>
          <a:endParaRPr lang="en-US" b="1" dirty="0">
            <a:solidFill>
              <a:schemeClr val="bg2">
                <a:lumMod val="25000"/>
              </a:schemeClr>
            </a:solidFill>
            <a:latin typeface="Century Gothic"/>
            <a:cs typeface="Century Gothic"/>
          </a:endParaRPr>
        </a:p>
      </dgm:t>
    </dgm:pt>
    <dgm:pt modelId="{CF8C337E-F88D-E341-93F2-B3507B834241}" type="parTrans" cxnId="{DDE1E4DF-5DDF-A944-82F2-4E3B2C53084D}">
      <dgm:prSet/>
      <dgm:spPr/>
      <dgm:t>
        <a:bodyPr/>
        <a:lstStyle/>
        <a:p>
          <a:endParaRPr lang="en-US"/>
        </a:p>
      </dgm:t>
    </dgm:pt>
    <dgm:pt modelId="{D8AC547C-EDE6-504C-87A3-DC443382B862}" type="sibTrans" cxnId="{DDE1E4DF-5DDF-A944-82F2-4E3B2C53084D}">
      <dgm:prSet/>
      <dgm:spPr/>
      <dgm:t>
        <a:bodyPr/>
        <a:lstStyle/>
        <a:p>
          <a:endParaRPr lang="en-US"/>
        </a:p>
      </dgm:t>
    </dgm:pt>
    <dgm:pt modelId="{CB932888-79C6-D74E-AEA5-25BEA03ACB94}">
      <dgm:prSet phldrT="[Text]"/>
      <dgm:spPr>
        <a:solidFill>
          <a:schemeClr val="accent5">
            <a:lumMod val="20000"/>
            <a:lumOff val="80000"/>
          </a:schemeClr>
        </a:solidFill>
      </dgm:spPr>
      <dgm:t>
        <a:bodyPr/>
        <a:lstStyle/>
        <a:p>
          <a:r>
            <a:rPr lang="en-US" b="1" dirty="0" smtClean="0">
              <a:solidFill>
                <a:srgbClr val="4A452A"/>
              </a:solidFill>
              <a:latin typeface="Century Gothic"/>
              <a:cs typeface="Century Gothic"/>
            </a:rPr>
            <a:t>DMR’s email has name/initials and Organization’s Domain </a:t>
          </a:r>
          <a:endParaRPr lang="en-US" b="1" dirty="0">
            <a:solidFill>
              <a:srgbClr val="4A452A"/>
            </a:solidFill>
            <a:latin typeface="Century Gothic"/>
            <a:cs typeface="Century Gothic"/>
          </a:endParaRPr>
        </a:p>
      </dgm:t>
    </dgm:pt>
    <dgm:pt modelId="{F7551078-7F1C-2843-B163-1C8D8721CA58}" type="parTrans" cxnId="{FD778C08-771A-2446-8C9C-9980C6413B99}">
      <dgm:prSet/>
      <dgm:spPr/>
      <dgm:t>
        <a:bodyPr/>
        <a:lstStyle/>
        <a:p>
          <a:endParaRPr lang="en-US"/>
        </a:p>
      </dgm:t>
    </dgm:pt>
    <dgm:pt modelId="{F2134C5C-60D4-FF44-A5BA-93EE73494245}" type="sibTrans" cxnId="{FD778C08-771A-2446-8C9C-9980C6413B99}">
      <dgm:prSet/>
      <dgm:spPr/>
      <dgm:t>
        <a:bodyPr/>
        <a:lstStyle/>
        <a:p>
          <a:endParaRPr lang="en-US"/>
        </a:p>
      </dgm:t>
    </dgm:pt>
    <dgm:pt modelId="{A4F1659A-936D-2748-860B-5F21206EAD43}">
      <dgm:prSet phldrT="[Text]"/>
      <dgm:spPr>
        <a:solidFill>
          <a:srgbClr val="DBEEF4"/>
        </a:solidFill>
      </dgm:spPr>
      <dgm:t>
        <a:bodyPr/>
        <a:lstStyle/>
        <a:p>
          <a:r>
            <a:rPr lang="en-US" b="1" dirty="0" smtClean="0">
              <a:solidFill>
                <a:srgbClr val="4A452A"/>
              </a:solidFill>
              <a:latin typeface="Century Gothic"/>
              <a:cs typeface="Century Gothic"/>
            </a:rPr>
            <a:t>Be in Good Standing (no overdue invoices)</a:t>
          </a:r>
          <a:endParaRPr lang="en-US" b="1" dirty="0">
            <a:solidFill>
              <a:srgbClr val="4A452A"/>
            </a:solidFill>
            <a:latin typeface="Century Gothic"/>
            <a:cs typeface="Century Gothic"/>
          </a:endParaRPr>
        </a:p>
      </dgm:t>
    </dgm:pt>
    <dgm:pt modelId="{8A77C0B9-83DA-EC44-98EF-28E9127514F5}" type="parTrans" cxnId="{3CD360E1-B877-F04B-9719-CF1C295E3007}">
      <dgm:prSet/>
      <dgm:spPr/>
      <dgm:t>
        <a:bodyPr/>
        <a:lstStyle/>
        <a:p>
          <a:endParaRPr lang="en-US"/>
        </a:p>
      </dgm:t>
    </dgm:pt>
    <dgm:pt modelId="{18361067-ACC4-E143-947A-841FC71ED680}" type="sibTrans" cxnId="{3CD360E1-B877-F04B-9719-CF1C295E3007}">
      <dgm:prSet/>
      <dgm:spPr/>
      <dgm:t>
        <a:bodyPr/>
        <a:lstStyle/>
        <a:p>
          <a:endParaRPr lang="en-US"/>
        </a:p>
      </dgm:t>
    </dgm:pt>
    <dgm:pt modelId="{6810C4DB-D837-5A4B-BEA1-D0C8341B1E80}" type="pres">
      <dgm:prSet presAssocID="{4040A6D1-529A-1941-A855-E13B73F39421}" presName="rootnode" presStyleCnt="0">
        <dgm:presLayoutVars>
          <dgm:chMax/>
          <dgm:chPref/>
          <dgm:dir/>
          <dgm:animLvl val="lvl"/>
        </dgm:presLayoutVars>
      </dgm:prSet>
      <dgm:spPr/>
      <dgm:t>
        <a:bodyPr/>
        <a:lstStyle/>
        <a:p>
          <a:endParaRPr lang="en-US"/>
        </a:p>
      </dgm:t>
    </dgm:pt>
    <dgm:pt modelId="{03918B11-A8A7-B545-A24D-B297D594F4A5}" type="pres">
      <dgm:prSet presAssocID="{8A235735-59ED-504C-AD2B-FDBA73E6E3AD}" presName="composite" presStyleCnt="0"/>
      <dgm:spPr/>
    </dgm:pt>
    <dgm:pt modelId="{04502A4B-C234-DB48-B9A6-53DEB558AF50}" type="pres">
      <dgm:prSet presAssocID="{8A235735-59ED-504C-AD2B-FDBA73E6E3AD}" presName="bentUpArrow1" presStyleLbl="alignImgPlace1" presStyleIdx="0" presStyleCnt="2">
        <dgm:style>
          <a:lnRef idx="1">
            <a:schemeClr val="accent6"/>
          </a:lnRef>
          <a:fillRef idx="3">
            <a:schemeClr val="accent6"/>
          </a:fillRef>
          <a:effectRef idx="2">
            <a:schemeClr val="accent6"/>
          </a:effectRef>
          <a:fontRef idx="minor">
            <a:schemeClr val="lt1"/>
          </a:fontRef>
        </dgm:style>
      </dgm:prSet>
      <dgm:spPr/>
      <dgm:t>
        <a:bodyPr/>
        <a:lstStyle/>
        <a:p>
          <a:endParaRPr lang="en-US"/>
        </a:p>
      </dgm:t>
    </dgm:pt>
    <dgm:pt modelId="{32EA51BE-6BC3-DD4A-B334-5F2758E086C0}" type="pres">
      <dgm:prSet presAssocID="{8A235735-59ED-504C-AD2B-FDBA73E6E3AD}" presName="ParentText" presStyleLbl="node1" presStyleIdx="0" presStyleCnt="3" custScaleX="113333">
        <dgm:presLayoutVars>
          <dgm:chMax val="1"/>
          <dgm:chPref val="1"/>
          <dgm:bulletEnabled val="1"/>
        </dgm:presLayoutVars>
      </dgm:prSet>
      <dgm:spPr/>
      <dgm:t>
        <a:bodyPr/>
        <a:lstStyle/>
        <a:p>
          <a:endParaRPr lang="en-US"/>
        </a:p>
      </dgm:t>
    </dgm:pt>
    <dgm:pt modelId="{AC7022F9-3B50-B341-A770-5B5BBA18F16B}" type="pres">
      <dgm:prSet presAssocID="{8A235735-59ED-504C-AD2B-FDBA73E6E3AD}" presName="ChildText" presStyleLbl="revTx" presStyleIdx="0" presStyleCnt="2">
        <dgm:presLayoutVars>
          <dgm:chMax val="0"/>
          <dgm:chPref val="0"/>
          <dgm:bulletEnabled val="1"/>
        </dgm:presLayoutVars>
      </dgm:prSet>
      <dgm:spPr/>
      <dgm:t>
        <a:bodyPr/>
        <a:lstStyle/>
        <a:p>
          <a:endParaRPr lang="en-US"/>
        </a:p>
      </dgm:t>
    </dgm:pt>
    <dgm:pt modelId="{B34881EF-69B1-B44F-8894-B0B3A9372263}" type="pres">
      <dgm:prSet presAssocID="{D8AC547C-EDE6-504C-87A3-DC443382B862}" presName="sibTrans" presStyleCnt="0"/>
      <dgm:spPr/>
    </dgm:pt>
    <dgm:pt modelId="{C6EA4624-7CC8-CF4B-9E17-6C1050FECAEF}" type="pres">
      <dgm:prSet presAssocID="{CB932888-79C6-D74E-AEA5-25BEA03ACB94}" presName="composite" presStyleCnt="0"/>
      <dgm:spPr/>
    </dgm:pt>
    <dgm:pt modelId="{ABE92827-55A4-244F-AD46-31035D2EE298}" type="pres">
      <dgm:prSet presAssocID="{CB932888-79C6-D74E-AEA5-25BEA03ACB94}" presName="bentUpArrow1" presStyleLbl="alignImgPlace1" presStyleIdx="1" presStyleCnt="2">
        <dgm:style>
          <a:lnRef idx="1">
            <a:schemeClr val="accent6"/>
          </a:lnRef>
          <a:fillRef idx="3">
            <a:schemeClr val="accent6"/>
          </a:fillRef>
          <a:effectRef idx="2">
            <a:schemeClr val="accent6"/>
          </a:effectRef>
          <a:fontRef idx="minor">
            <a:schemeClr val="lt1"/>
          </a:fontRef>
        </dgm:style>
      </dgm:prSet>
      <dgm:spPr/>
      <dgm:t>
        <a:bodyPr/>
        <a:lstStyle/>
        <a:p>
          <a:endParaRPr lang="en-US"/>
        </a:p>
      </dgm:t>
    </dgm:pt>
    <dgm:pt modelId="{AFDC367B-8411-044A-A49D-63CBBEF4197B}" type="pres">
      <dgm:prSet presAssocID="{CB932888-79C6-D74E-AEA5-25BEA03ACB94}" presName="ParentText" presStyleLbl="node1" presStyleIdx="1" presStyleCnt="3" custScaleX="127914">
        <dgm:presLayoutVars>
          <dgm:chMax val="1"/>
          <dgm:chPref val="1"/>
          <dgm:bulletEnabled val="1"/>
        </dgm:presLayoutVars>
      </dgm:prSet>
      <dgm:spPr/>
      <dgm:t>
        <a:bodyPr/>
        <a:lstStyle/>
        <a:p>
          <a:endParaRPr lang="en-US"/>
        </a:p>
      </dgm:t>
    </dgm:pt>
    <dgm:pt modelId="{09752B19-D135-B641-8E97-53FB197FC410}" type="pres">
      <dgm:prSet presAssocID="{CB932888-79C6-D74E-AEA5-25BEA03ACB94}" presName="ChildText" presStyleLbl="revTx" presStyleIdx="1" presStyleCnt="2">
        <dgm:presLayoutVars>
          <dgm:chMax val="0"/>
          <dgm:chPref val="0"/>
          <dgm:bulletEnabled val="1"/>
        </dgm:presLayoutVars>
      </dgm:prSet>
      <dgm:spPr/>
      <dgm:t>
        <a:bodyPr/>
        <a:lstStyle/>
        <a:p>
          <a:endParaRPr lang="en-US"/>
        </a:p>
      </dgm:t>
    </dgm:pt>
    <dgm:pt modelId="{4690DA48-20B5-9048-BB19-3E59CB81836F}" type="pres">
      <dgm:prSet presAssocID="{F2134C5C-60D4-FF44-A5BA-93EE73494245}" presName="sibTrans" presStyleCnt="0"/>
      <dgm:spPr/>
    </dgm:pt>
    <dgm:pt modelId="{BD33C94C-4744-6F4C-9249-D29BD2991E49}" type="pres">
      <dgm:prSet presAssocID="{A4F1659A-936D-2748-860B-5F21206EAD43}" presName="composite" presStyleCnt="0"/>
      <dgm:spPr/>
    </dgm:pt>
    <dgm:pt modelId="{AEFA0AD2-AF72-F347-AC01-E9C1EBF8BBDA}" type="pres">
      <dgm:prSet presAssocID="{A4F1659A-936D-2748-860B-5F21206EAD43}" presName="ParentText" presStyleLbl="node1" presStyleIdx="2" presStyleCnt="3" custScaleX="125427" custLinFactNeighborX="8659" custLinFactNeighborY="-4991">
        <dgm:presLayoutVars>
          <dgm:chMax val="1"/>
          <dgm:chPref val="1"/>
          <dgm:bulletEnabled val="1"/>
        </dgm:presLayoutVars>
      </dgm:prSet>
      <dgm:spPr/>
      <dgm:t>
        <a:bodyPr/>
        <a:lstStyle/>
        <a:p>
          <a:endParaRPr lang="en-US"/>
        </a:p>
      </dgm:t>
    </dgm:pt>
  </dgm:ptLst>
  <dgm:cxnLst>
    <dgm:cxn modelId="{FA8D80ED-2C89-AC4B-9CAD-F26523FD1BA7}" type="presOf" srcId="{8A235735-59ED-504C-AD2B-FDBA73E6E3AD}" destId="{32EA51BE-6BC3-DD4A-B334-5F2758E086C0}" srcOrd="0" destOrd="0" presId="urn:microsoft.com/office/officeart/2005/8/layout/StepDownProcess"/>
    <dgm:cxn modelId="{3CD360E1-B877-F04B-9719-CF1C295E3007}" srcId="{4040A6D1-529A-1941-A855-E13B73F39421}" destId="{A4F1659A-936D-2748-860B-5F21206EAD43}" srcOrd="2" destOrd="0" parTransId="{8A77C0B9-83DA-EC44-98EF-28E9127514F5}" sibTransId="{18361067-ACC4-E143-947A-841FC71ED680}"/>
    <dgm:cxn modelId="{E46AF000-12BC-CA4A-908A-E4BC89D11617}" type="presOf" srcId="{4040A6D1-529A-1941-A855-E13B73F39421}" destId="{6810C4DB-D837-5A4B-BEA1-D0C8341B1E80}" srcOrd="0" destOrd="0" presId="urn:microsoft.com/office/officeart/2005/8/layout/StepDownProcess"/>
    <dgm:cxn modelId="{14B914CB-822F-F24A-9F44-17765B8F5306}" type="presOf" srcId="{CB932888-79C6-D74E-AEA5-25BEA03ACB94}" destId="{AFDC367B-8411-044A-A49D-63CBBEF4197B}" srcOrd="0" destOrd="0" presId="urn:microsoft.com/office/officeart/2005/8/layout/StepDownProcess"/>
    <dgm:cxn modelId="{DDE1E4DF-5DDF-A944-82F2-4E3B2C53084D}" srcId="{4040A6D1-529A-1941-A855-E13B73F39421}" destId="{8A235735-59ED-504C-AD2B-FDBA73E6E3AD}" srcOrd="0" destOrd="0" parTransId="{CF8C337E-F88D-E341-93F2-B3507B834241}" sibTransId="{D8AC547C-EDE6-504C-87A3-DC443382B862}"/>
    <dgm:cxn modelId="{FD778C08-771A-2446-8C9C-9980C6413B99}" srcId="{4040A6D1-529A-1941-A855-E13B73F39421}" destId="{CB932888-79C6-D74E-AEA5-25BEA03ACB94}" srcOrd="1" destOrd="0" parTransId="{F7551078-7F1C-2843-B163-1C8D8721CA58}" sibTransId="{F2134C5C-60D4-FF44-A5BA-93EE73494245}"/>
    <dgm:cxn modelId="{622D44B3-AF53-CE47-B051-7E299CE6118A}" type="presOf" srcId="{A4F1659A-936D-2748-860B-5F21206EAD43}" destId="{AEFA0AD2-AF72-F347-AC01-E9C1EBF8BBDA}" srcOrd="0" destOrd="0" presId="urn:microsoft.com/office/officeart/2005/8/layout/StepDownProcess"/>
    <dgm:cxn modelId="{7933A2D1-EE94-DC4F-9648-A87F28AC879C}" type="presParOf" srcId="{6810C4DB-D837-5A4B-BEA1-D0C8341B1E80}" destId="{03918B11-A8A7-B545-A24D-B297D594F4A5}" srcOrd="0" destOrd="0" presId="urn:microsoft.com/office/officeart/2005/8/layout/StepDownProcess"/>
    <dgm:cxn modelId="{5DE658B4-2BB5-2442-9305-1AEAFCD0724B}" type="presParOf" srcId="{03918B11-A8A7-B545-A24D-B297D594F4A5}" destId="{04502A4B-C234-DB48-B9A6-53DEB558AF50}" srcOrd="0" destOrd="0" presId="urn:microsoft.com/office/officeart/2005/8/layout/StepDownProcess"/>
    <dgm:cxn modelId="{74D00EF2-12C6-6149-9D5E-2B50F98C00B5}" type="presParOf" srcId="{03918B11-A8A7-B545-A24D-B297D594F4A5}" destId="{32EA51BE-6BC3-DD4A-B334-5F2758E086C0}" srcOrd="1" destOrd="0" presId="urn:microsoft.com/office/officeart/2005/8/layout/StepDownProcess"/>
    <dgm:cxn modelId="{1ECCF551-9C9F-654F-B752-BEF7F0B591F2}" type="presParOf" srcId="{03918B11-A8A7-B545-A24D-B297D594F4A5}" destId="{AC7022F9-3B50-B341-A770-5B5BBA18F16B}" srcOrd="2" destOrd="0" presId="urn:microsoft.com/office/officeart/2005/8/layout/StepDownProcess"/>
    <dgm:cxn modelId="{F874F573-73A3-AA49-ACF0-305ABED8296D}" type="presParOf" srcId="{6810C4DB-D837-5A4B-BEA1-D0C8341B1E80}" destId="{B34881EF-69B1-B44F-8894-B0B3A9372263}" srcOrd="1" destOrd="0" presId="urn:microsoft.com/office/officeart/2005/8/layout/StepDownProcess"/>
    <dgm:cxn modelId="{31B899DB-8702-3C46-9014-C1A2D31C180A}" type="presParOf" srcId="{6810C4DB-D837-5A4B-BEA1-D0C8341B1E80}" destId="{C6EA4624-7CC8-CF4B-9E17-6C1050FECAEF}" srcOrd="2" destOrd="0" presId="urn:microsoft.com/office/officeart/2005/8/layout/StepDownProcess"/>
    <dgm:cxn modelId="{A1AF9AFD-575D-BB44-8FAC-98EDCEC0F738}" type="presParOf" srcId="{C6EA4624-7CC8-CF4B-9E17-6C1050FECAEF}" destId="{ABE92827-55A4-244F-AD46-31035D2EE298}" srcOrd="0" destOrd="0" presId="urn:microsoft.com/office/officeart/2005/8/layout/StepDownProcess"/>
    <dgm:cxn modelId="{5110FAEB-81C2-4745-BE93-8936AB4B8B9C}" type="presParOf" srcId="{C6EA4624-7CC8-CF4B-9E17-6C1050FECAEF}" destId="{AFDC367B-8411-044A-A49D-63CBBEF4197B}" srcOrd="1" destOrd="0" presId="urn:microsoft.com/office/officeart/2005/8/layout/StepDownProcess"/>
    <dgm:cxn modelId="{9DFCD990-E145-DE4F-9852-B562F875DBED}" type="presParOf" srcId="{C6EA4624-7CC8-CF4B-9E17-6C1050FECAEF}" destId="{09752B19-D135-B641-8E97-53FB197FC410}" srcOrd="2" destOrd="0" presId="urn:microsoft.com/office/officeart/2005/8/layout/StepDownProcess"/>
    <dgm:cxn modelId="{70583605-CAA1-AA42-AD2F-C280876B752B}" type="presParOf" srcId="{6810C4DB-D837-5A4B-BEA1-D0C8341B1E80}" destId="{4690DA48-20B5-9048-BB19-3E59CB81836F}" srcOrd="3" destOrd="0" presId="urn:microsoft.com/office/officeart/2005/8/layout/StepDownProcess"/>
    <dgm:cxn modelId="{B2E1617C-BECE-724A-9E15-0EBDF931F4C4}" type="presParOf" srcId="{6810C4DB-D837-5A4B-BEA1-D0C8341B1E80}" destId="{BD33C94C-4744-6F4C-9249-D29BD2991E49}" srcOrd="4" destOrd="0" presId="urn:microsoft.com/office/officeart/2005/8/layout/StepDownProcess"/>
    <dgm:cxn modelId="{AF85689F-4389-AB4F-9BF1-E2319E546BBA}" type="presParOf" srcId="{BD33C94C-4744-6F4C-9249-D29BD2991E49}" destId="{AEFA0AD2-AF72-F347-AC01-E9C1EBF8BBD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02A4B-C234-DB48-B9A6-53DEB558AF50}">
      <dsp:nvSpPr>
        <dsp:cNvPr id="0" name=""/>
        <dsp:cNvSpPr/>
      </dsp:nvSpPr>
      <dsp:spPr>
        <a:xfrm rot="5400000">
          <a:off x="1051756" y="1453609"/>
          <a:ext cx="1285592" cy="1463601"/>
        </a:xfrm>
        <a:prstGeom prst="bentUpArrow">
          <a:avLst>
            <a:gd name="adj1" fmla="val 32840"/>
            <a:gd name="adj2" fmla="val 25000"/>
            <a:gd name="adj3" fmla="val 3578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 modelId="{32EA51BE-6BC3-DD4A-B334-5F2758E086C0}">
      <dsp:nvSpPr>
        <dsp:cNvPr id="0" name=""/>
        <dsp:cNvSpPr/>
      </dsp:nvSpPr>
      <dsp:spPr>
        <a:xfrm>
          <a:off x="566877" y="28504"/>
          <a:ext cx="2452730" cy="1514856"/>
        </a:xfrm>
        <a:prstGeom prst="roundRect">
          <a:avLst>
            <a:gd name="adj" fmla="val 16670"/>
          </a:avLst>
        </a:prstGeom>
        <a:solidFill>
          <a:srgbClr val="DBEE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2">
                  <a:lumMod val="25000"/>
                </a:schemeClr>
              </a:solidFill>
              <a:latin typeface="Century Gothic"/>
              <a:cs typeface="Century Gothic"/>
            </a:rPr>
            <a:t>Member on Record as of 12 August 2013</a:t>
          </a:r>
          <a:endParaRPr lang="en-US" sz="2100" b="1" kern="1200" dirty="0">
            <a:solidFill>
              <a:schemeClr val="bg2">
                <a:lumMod val="25000"/>
              </a:schemeClr>
            </a:solidFill>
            <a:latin typeface="Century Gothic"/>
            <a:cs typeface="Century Gothic"/>
          </a:endParaRPr>
        </a:p>
      </dsp:txBody>
      <dsp:txXfrm>
        <a:off x="640839" y="102466"/>
        <a:ext cx="2304806" cy="1366932"/>
      </dsp:txXfrm>
    </dsp:sp>
    <dsp:sp modelId="{AC7022F9-3B50-B341-A770-5B5BBA18F16B}">
      <dsp:nvSpPr>
        <dsp:cNvPr id="0" name=""/>
        <dsp:cNvSpPr/>
      </dsp:nvSpPr>
      <dsp:spPr>
        <a:xfrm>
          <a:off x="2875332" y="172980"/>
          <a:ext cx="1574018" cy="1224373"/>
        </a:xfrm>
        <a:prstGeom prst="rect">
          <a:avLst/>
        </a:prstGeom>
        <a:noFill/>
        <a:ln>
          <a:noFill/>
        </a:ln>
        <a:effectLst/>
      </dsp:spPr>
      <dsp:style>
        <a:lnRef idx="0">
          <a:scrgbClr r="0" g="0" b="0"/>
        </a:lnRef>
        <a:fillRef idx="0">
          <a:scrgbClr r="0" g="0" b="0"/>
        </a:fillRef>
        <a:effectRef idx="0">
          <a:scrgbClr r="0" g="0" b="0"/>
        </a:effectRef>
        <a:fontRef idx="minor"/>
      </dsp:style>
    </dsp:sp>
    <dsp:sp modelId="{ABE92827-55A4-244F-AD46-31035D2EE298}">
      <dsp:nvSpPr>
        <dsp:cNvPr id="0" name=""/>
        <dsp:cNvSpPr/>
      </dsp:nvSpPr>
      <dsp:spPr>
        <a:xfrm rot="5400000">
          <a:off x="3073123" y="3155292"/>
          <a:ext cx="1285592" cy="1463601"/>
        </a:xfrm>
        <a:prstGeom prst="bentUpArrow">
          <a:avLst>
            <a:gd name="adj1" fmla="val 32840"/>
            <a:gd name="adj2" fmla="val 25000"/>
            <a:gd name="adj3" fmla="val 35780"/>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 modelId="{AFDC367B-8411-044A-A49D-63CBBEF4197B}">
      <dsp:nvSpPr>
        <dsp:cNvPr id="0" name=""/>
        <dsp:cNvSpPr/>
      </dsp:nvSpPr>
      <dsp:spPr>
        <a:xfrm>
          <a:off x="2430464" y="1730187"/>
          <a:ext cx="2768289" cy="1514856"/>
        </a:xfrm>
        <a:prstGeom prst="roundRect">
          <a:avLst>
            <a:gd name="adj" fmla="val 16670"/>
          </a:avLst>
        </a:prstGeom>
        <a:solidFill>
          <a:schemeClr val="accent5">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4A452A"/>
              </a:solidFill>
              <a:latin typeface="Century Gothic"/>
              <a:cs typeface="Century Gothic"/>
            </a:rPr>
            <a:t>DMR’s email has name/initials and Organization’s Domain </a:t>
          </a:r>
          <a:endParaRPr lang="en-US" sz="2100" b="1" kern="1200" dirty="0">
            <a:solidFill>
              <a:srgbClr val="4A452A"/>
            </a:solidFill>
            <a:latin typeface="Century Gothic"/>
            <a:cs typeface="Century Gothic"/>
          </a:endParaRPr>
        </a:p>
      </dsp:txBody>
      <dsp:txXfrm>
        <a:off x="2504426" y="1804149"/>
        <a:ext cx="2620365" cy="1366932"/>
      </dsp:txXfrm>
    </dsp:sp>
    <dsp:sp modelId="{09752B19-D135-B641-8E97-53FB197FC410}">
      <dsp:nvSpPr>
        <dsp:cNvPr id="0" name=""/>
        <dsp:cNvSpPr/>
      </dsp:nvSpPr>
      <dsp:spPr>
        <a:xfrm>
          <a:off x="4896699" y="1874664"/>
          <a:ext cx="1574018" cy="1224373"/>
        </a:xfrm>
        <a:prstGeom prst="rect">
          <a:avLst/>
        </a:prstGeom>
        <a:noFill/>
        <a:ln>
          <a:noFill/>
        </a:ln>
        <a:effectLst/>
      </dsp:spPr>
      <dsp:style>
        <a:lnRef idx="0">
          <a:scrgbClr r="0" g="0" b="0"/>
        </a:lnRef>
        <a:fillRef idx="0">
          <a:scrgbClr r="0" g="0" b="0"/>
        </a:fillRef>
        <a:effectRef idx="0">
          <a:scrgbClr r="0" g="0" b="0"/>
        </a:effectRef>
        <a:fontRef idx="minor"/>
      </dsp:style>
    </dsp:sp>
    <dsp:sp modelId="{AEFA0AD2-AF72-F347-AC01-E9C1EBF8BBDA}">
      <dsp:nvSpPr>
        <dsp:cNvPr id="0" name=""/>
        <dsp:cNvSpPr/>
      </dsp:nvSpPr>
      <dsp:spPr>
        <a:xfrm>
          <a:off x="4481448" y="3356264"/>
          <a:ext cx="2714466" cy="1514856"/>
        </a:xfrm>
        <a:prstGeom prst="roundRect">
          <a:avLst>
            <a:gd name="adj" fmla="val 16670"/>
          </a:avLst>
        </a:prstGeom>
        <a:solidFill>
          <a:srgbClr val="DBEEF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4A452A"/>
              </a:solidFill>
              <a:latin typeface="Century Gothic"/>
              <a:cs typeface="Century Gothic"/>
            </a:rPr>
            <a:t>Be in Good Standing (no overdue invoices)</a:t>
          </a:r>
          <a:endParaRPr lang="en-US" sz="2100" b="1" kern="1200" dirty="0">
            <a:solidFill>
              <a:srgbClr val="4A452A"/>
            </a:solidFill>
            <a:latin typeface="Century Gothic"/>
            <a:cs typeface="Century Gothic"/>
          </a:endParaRPr>
        </a:p>
      </dsp:txBody>
      <dsp:txXfrm>
        <a:off x="4555410" y="3430226"/>
        <a:ext cx="2566542" cy="136693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10/Oct/2013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10/Oct/2013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458932"/>
          </a:xfrm>
          <a:noFill/>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9271" y="1804235"/>
            <a:ext cx="8595928" cy="4711245"/>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492875"/>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484176"/>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3" Type="http://schemas.openxmlformats.org/officeDocument/2006/relationships/hyperlink" Target="http://www.ipaddressnews.com" TargetMode="External"/><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75997"/>
            <a:ext cx="9144000" cy="1915670"/>
          </a:xfrm>
        </p:spPr>
        <p:txBody>
          <a:bodyPr/>
          <a:lstStyle/>
          <a:p>
            <a:r>
              <a:rPr lang="en-US" dirty="0" smtClean="0">
                <a:solidFill>
                  <a:srgbClr val="996633"/>
                </a:solidFill>
              </a:rPr>
              <a:t>  2013 ARIN Elections</a:t>
            </a:r>
            <a:endParaRPr lang="en-US" dirty="0">
              <a:solidFill>
                <a:srgbClr val="996633"/>
              </a:solidFill>
            </a:endParaRPr>
          </a:p>
        </p:txBody>
      </p:sp>
      <p:sp>
        <p:nvSpPr>
          <p:cNvPr id="4" name="Subtitle 3"/>
          <p:cNvSpPr>
            <a:spLocks noGrp="1"/>
          </p:cNvSpPr>
          <p:nvPr>
            <p:ph type="subTitle" idx="1"/>
          </p:nvPr>
        </p:nvSpPr>
        <p:spPr/>
        <p:txBody>
          <a:bodyPr/>
          <a:lstStyle/>
          <a:p>
            <a:r>
              <a:rPr lang="en-US" b="1" dirty="0" smtClean="0">
                <a:solidFill>
                  <a:srgbClr val="996633"/>
                </a:solidFill>
              </a:rPr>
              <a:t>Jud Lewis</a:t>
            </a:r>
          </a:p>
          <a:p>
            <a:r>
              <a:rPr lang="en-US" b="1" dirty="0" smtClean="0">
                <a:solidFill>
                  <a:srgbClr val="996633"/>
                </a:solidFill>
              </a:rPr>
              <a:t>Membership Coordinator</a:t>
            </a:r>
            <a:endParaRPr lang="en-US" b="1" dirty="0">
              <a:solidFill>
                <a:srgbClr val="996633"/>
              </a:solidFill>
            </a:endParaRPr>
          </a:p>
        </p:txBody>
      </p:sp>
    </p:spTree>
    <p:extLst>
      <p:ext uri="{BB962C8B-B14F-4D97-AF65-F5344CB8AC3E}">
        <p14:creationId xmlns:p14="http://schemas.microsoft.com/office/powerpoint/2010/main" val="22237345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10</a:t>
            </a:fld>
            <a:endParaRPr lang="en-US" dirty="0"/>
          </a:p>
        </p:txBody>
      </p:sp>
      <p:pic>
        <p:nvPicPr>
          <p:cNvPr id="5" name="Picture 4" descr="2 AC Ball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64" y="114887"/>
            <a:ext cx="7487717" cy="5983670"/>
          </a:xfrm>
          <a:prstGeom prst="rect">
            <a:avLst/>
          </a:prstGeom>
        </p:spPr>
      </p:pic>
      <p:sp>
        <p:nvSpPr>
          <p:cNvPr id="6" name="Left Arrow 5"/>
          <p:cNvSpPr/>
          <p:nvPr/>
        </p:nvSpPr>
        <p:spPr>
          <a:xfrm>
            <a:off x="3334216" y="2747986"/>
            <a:ext cx="4716577"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rgbClr val="4A452A"/>
                </a:solidFill>
                <a:latin typeface="Century Gothic"/>
                <a:cs typeface="Century Gothic"/>
              </a:rPr>
              <a:t>  </a:t>
            </a:r>
            <a:r>
              <a:rPr lang="en-US" b="1" dirty="0">
                <a:solidFill>
                  <a:srgbClr val="4A452A"/>
                </a:solidFill>
                <a:latin typeface="Century Gothic"/>
                <a:cs typeface="Century Gothic"/>
              </a:rPr>
              <a:t> </a:t>
            </a:r>
            <a:r>
              <a:rPr lang="en-US" b="1" dirty="0" smtClean="0">
                <a:solidFill>
                  <a:srgbClr val="4A452A"/>
                </a:solidFill>
                <a:latin typeface="Century Gothic"/>
                <a:cs typeface="Century Gothic"/>
              </a:rPr>
              <a:t>Select up to 5 Candidates for the AC</a:t>
            </a:r>
            <a:endParaRPr lang="en-US" b="1" dirty="0">
              <a:solidFill>
                <a:srgbClr val="4A452A"/>
              </a:solidFill>
              <a:latin typeface="Century Gothic"/>
              <a:cs typeface="Century Gothic"/>
            </a:endParaRPr>
          </a:p>
        </p:txBody>
      </p:sp>
      <p:sp>
        <p:nvSpPr>
          <p:cNvPr id="7" name="Left Arrow 6"/>
          <p:cNvSpPr/>
          <p:nvPr/>
        </p:nvSpPr>
        <p:spPr>
          <a:xfrm>
            <a:off x="2809558" y="4022886"/>
            <a:ext cx="3113180" cy="910603"/>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r>
              <a:rPr lang="en-US" b="1" dirty="0" smtClean="0">
                <a:solidFill>
                  <a:srgbClr val="4A452A"/>
                </a:solidFill>
                <a:latin typeface="Century Gothic"/>
                <a:cs typeface="Century Gothic"/>
              </a:rPr>
              <a:t>  </a:t>
            </a:r>
            <a:r>
              <a:rPr lang="en-US" b="1" dirty="0">
                <a:solidFill>
                  <a:srgbClr val="4A452A"/>
                </a:solidFill>
                <a:latin typeface="Century Gothic"/>
                <a:cs typeface="Century Gothic"/>
              </a:rPr>
              <a:t> </a:t>
            </a:r>
            <a:r>
              <a:rPr lang="en-US" b="1" dirty="0" smtClean="0">
                <a:solidFill>
                  <a:srgbClr val="4A452A"/>
                </a:solidFill>
                <a:latin typeface="Century Gothic"/>
                <a:cs typeface="Century Gothic"/>
              </a:rPr>
              <a:t>Click “Submit Vote”</a:t>
            </a:r>
            <a:endParaRPr lang="en-US" b="1" dirty="0">
              <a:solidFill>
                <a:srgbClr val="4A452A"/>
              </a:solidFill>
              <a:latin typeface="Century Gothic"/>
              <a:cs typeface="Century Gothic"/>
            </a:endParaRPr>
          </a:p>
        </p:txBody>
      </p:sp>
    </p:spTree>
    <p:extLst>
      <p:ext uri="{BB962C8B-B14F-4D97-AF65-F5344CB8AC3E}">
        <p14:creationId xmlns:p14="http://schemas.microsoft.com/office/powerpoint/2010/main" val="810279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11</a:t>
            </a:fld>
            <a:endParaRPr lang="en-US" dirty="0"/>
          </a:p>
        </p:txBody>
      </p:sp>
      <p:pic>
        <p:nvPicPr>
          <p:cNvPr id="8" name="Picture 7" descr="Screen shot 2013-09-30 at 3.51.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283"/>
            <a:ext cx="8168186" cy="5277143"/>
          </a:xfrm>
          <a:prstGeom prst="rect">
            <a:avLst/>
          </a:prstGeom>
        </p:spPr>
      </p:pic>
      <p:sp>
        <p:nvSpPr>
          <p:cNvPr id="7" name="Left Arrow 6"/>
          <p:cNvSpPr/>
          <p:nvPr/>
        </p:nvSpPr>
        <p:spPr>
          <a:xfrm>
            <a:off x="3117205" y="3409045"/>
            <a:ext cx="2962874"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rgbClr val="4A452A"/>
                </a:solidFill>
                <a:latin typeface="Century Gothic"/>
                <a:cs typeface="Century Gothic"/>
              </a:rPr>
              <a:t>  </a:t>
            </a:r>
            <a:r>
              <a:rPr lang="en-US" b="1" dirty="0">
                <a:solidFill>
                  <a:srgbClr val="4A452A"/>
                </a:solidFill>
                <a:latin typeface="Century Gothic"/>
                <a:cs typeface="Century Gothic"/>
              </a:rPr>
              <a:t> </a:t>
            </a:r>
            <a:r>
              <a:rPr lang="en-US" b="1" dirty="0" smtClean="0">
                <a:solidFill>
                  <a:srgbClr val="4A452A"/>
                </a:solidFill>
                <a:latin typeface="Century Gothic"/>
                <a:cs typeface="Century Gothic"/>
              </a:rPr>
              <a:t>Click “Submit Vote”</a:t>
            </a:r>
            <a:endParaRPr lang="en-US" b="1" dirty="0">
              <a:solidFill>
                <a:srgbClr val="4A452A"/>
              </a:solidFill>
              <a:latin typeface="Century Gothic"/>
              <a:cs typeface="Century Gothic"/>
            </a:endParaRPr>
          </a:p>
        </p:txBody>
      </p:sp>
      <p:sp>
        <p:nvSpPr>
          <p:cNvPr id="6" name="Left Arrow 5"/>
          <p:cNvSpPr/>
          <p:nvPr/>
        </p:nvSpPr>
        <p:spPr>
          <a:xfrm>
            <a:off x="3834981" y="2684716"/>
            <a:ext cx="5155893"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latin typeface="Century Gothic"/>
                <a:cs typeface="Century Gothic"/>
              </a:rPr>
              <a:t>  </a:t>
            </a:r>
            <a:r>
              <a:rPr lang="en-US" dirty="0">
                <a:latin typeface="Century Gothic"/>
                <a:cs typeface="Century Gothic"/>
              </a:rPr>
              <a:t> </a:t>
            </a:r>
            <a:r>
              <a:rPr lang="en-US" b="1" dirty="0" smtClean="0">
                <a:solidFill>
                  <a:srgbClr val="4A452A"/>
                </a:solidFill>
                <a:latin typeface="Century Gothic"/>
                <a:cs typeface="Century Gothic"/>
              </a:rPr>
              <a:t>Select up to 1 Candidate for the NRO NC</a:t>
            </a:r>
            <a:endParaRPr lang="en-US" b="1" dirty="0">
              <a:solidFill>
                <a:srgbClr val="4A452A"/>
              </a:solidFill>
              <a:latin typeface="Century Gothic"/>
              <a:cs typeface="Century Gothic"/>
            </a:endParaRPr>
          </a:p>
        </p:txBody>
      </p:sp>
    </p:spTree>
    <p:extLst>
      <p:ext uri="{BB962C8B-B14F-4D97-AF65-F5344CB8AC3E}">
        <p14:creationId xmlns:p14="http://schemas.microsoft.com/office/powerpoint/2010/main" val="1982271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12</a:t>
            </a:fld>
            <a:endParaRPr lang="en-US" dirty="0"/>
          </a:p>
        </p:txBody>
      </p:sp>
      <p:pic>
        <p:nvPicPr>
          <p:cNvPr id="5" name="Picture 4" descr="Screen shot 2013-09-30 at 3.52.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52" y="479264"/>
            <a:ext cx="8207016" cy="4989287"/>
          </a:xfrm>
          <a:prstGeom prst="rect">
            <a:avLst/>
          </a:prstGeom>
        </p:spPr>
      </p:pic>
      <p:sp>
        <p:nvSpPr>
          <p:cNvPr id="6" name="Left Arrow 5"/>
          <p:cNvSpPr/>
          <p:nvPr/>
        </p:nvSpPr>
        <p:spPr>
          <a:xfrm>
            <a:off x="2709873" y="2306733"/>
            <a:ext cx="5125274"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rgbClr val="4A452A"/>
                </a:solidFill>
                <a:latin typeface="Century Gothic"/>
                <a:cs typeface="Century Gothic"/>
              </a:rPr>
              <a:t>  </a:t>
            </a:r>
            <a:r>
              <a:rPr lang="en-US" b="1" dirty="0">
                <a:solidFill>
                  <a:srgbClr val="4A452A"/>
                </a:solidFill>
                <a:latin typeface="Century Gothic"/>
                <a:cs typeface="Century Gothic"/>
              </a:rPr>
              <a:t> </a:t>
            </a:r>
            <a:r>
              <a:rPr lang="en-US" b="1" dirty="0" smtClean="0">
                <a:solidFill>
                  <a:srgbClr val="4A452A"/>
                </a:solidFill>
                <a:latin typeface="Century Gothic"/>
                <a:cs typeface="Century Gothic"/>
              </a:rPr>
              <a:t>Click Here to View Your Voting Receipt</a:t>
            </a:r>
            <a:endParaRPr lang="en-US" b="1" dirty="0">
              <a:solidFill>
                <a:srgbClr val="4A452A"/>
              </a:solidFill>
              <a:latin typeface="Century Gothic"/>
              <a:cs typeface="Century Gothic"/>
            </a:endParaRPr>
          </a:p>
        </p:txBody>
      </p:sp>
      <p:sp>
        <p:nvSpPr>
          <p:cNvPr id="7" name="Left Arrow 6"/>
          <p:cNvSpPr/>
          <p:nvPr/>
        </p:nvSpPr>
        <p:spPr>
          <a:xfrm>
            <a:off x="2136558" y="4261323"/>
            <a:ext cx="5831604"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rgbClr val="4A452A"/>
                </a:solidFill>
                <a:latin typeface="Century Gothic"/>
                <a:cs typeface="Century Gothic"/>
              </a:rPr>
              <a:t>  </a:t>
            </a:r>
            <a:r>
              <a:rPr lang="en-US" b="1" dirty="0">
                <a:solidFill>
                  <a:srgbClr val="4A452A"/>
                </a:solidFill>
                <a:latin typeface="Century Gothic"/>
                <a:cs typeface="Century Gothic"/>
              </a:rPr>
              <a:t> </a:t>
            </a:r>
            <a:r>
              <a:rPr lang="en-US" b="1" dirty="0" smtClean="0">
                <a:solidFill>
                  <a:srgbClr val="4A452A"/>
                </a:solidFill>
                <a:latin typeface="Century Gothic"/>
                <a:cs typeface="Century Gothic"/>
              </a:rPr>
              <a:t>Click Here and return to Election Headquarters</a:t>
            </a:r>
            <a:endParaRPr lang="en-US" b="1" dirty="0">
              <a:solidFill>
                <a:srgbClr val="4A452A"/>
              </a:solidFill>
              <a:latin typeface="Century Gothic"/>
              <a:cs typeface="Century Gothic"/>
            </a:endParaRPr>
          </a:p>
        </p:txBody>
      </p:sp>
    </p:spTree>
    <p:extLst>
      <p:ext uri="{BB962C8B-B14F-4D97-AF65-F5344CB8AC3E}">
        <p14:creationId xmlns:p14="http://schemas.microsoft.com/office/powerpoint/2010/main" val="2210304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13</a:t>
            </a:fld>
            <a:endParaRPr lang="en-US" dirty="0"/>
          </a:p>
        </p:txBody>
      </p:sp>
      <p:pic>
        <p:nvPicPr>
          <p:cNvPr id="5" name="Picture 4" descr="6 Vote recei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52" y="227651"/>
            <a:ext cx="7927621" cy="4840422"/>
          </a:xfrm>
          <a:prstGeom prst="rect">
            <a:avLst/>
          </a:prstGeom>
        </p:spPr>
      </p:pic>
      <p:sp>
        <p:nvSpPr>
          <p:cNvPr id="6" name="Rounded Rectangle 5"/>
          <p:cNvSpPr/>
          <p:nvPr/>
        </p:nvSpPr>
        <p:spPr>
          <a:xfrm>
            <a:off x="318952" y="5068073"/>
            <a:ext cx="4676484" cy="1154342"/>
          </a:xfrm>
          <a:prstGeom prst="roundRect">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rgbClr val="4A452A"/>
                </a:solidFill>
                <a:latin typeface="Century Gothic"/>
                <a:cs typeface="Century Gothic"/>
              </a:rPr>
              <a:t>Note that a Voting Receipt will be automatically emailed to you for each election. </a:t>
            </a:r>
            <a:endParaRPr lang="en-US" b="1" dirty="0">
              <a:solidFill>
                <a:srgbClr val="4A452A"/>
              </a:solidFill>
              <a:latin typeface="Century Gothic"/>
              <a:cs typeface="Century Gothic"/>
            </a:endParaRPr>
          </a:p>
        </p:txBody>
      </p:sp>
    </p:spTree>
    <p:extLst>
      <p:ext uri="{BB962C8B-B14F-4D97-AF65-F5344CB8AC3E}">
        <p14:creationId xmlns:p14="http://schemas.microsoft.com/office/powerpoint/2010/main" val="30493841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883774"/>
          </a:xfrm>
        </p:spPr>
        <p:txBody>
          <a:bodyPr/>
          <a:lstStyle/>
          <a:p>
            <a:r>
              <a:rPr lang="en-US" dirty="0" smtClean="0"/>
              <a:t>Multiple Voting Explained</a:t>
            </a:r>
            <a:endParaRPr lang="en-US" dirty="0"/>
          </a:p>
        </p:txBody>
      </p:sp>
      <p:pic>
        <p:nvPicPr>
          <p:cNvPr id="5" name="Picture 4" descr="3 NRO NC Split Vote Dem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023" y="1270642"/>
            <a:ext cx="8258977" cy="5587358"/>
          </a:xfrm>
          <a:prstGeom prst="rect">
            <a:avLst/>
          </a:prstGeom>
        </p:spPr>
      </p:pic>
      <p:sp>
        <p:nvSpPr>
          <p:cNvPr id="6" name="Rounded Rectangle 5"/>
          <p:cNvSpPr/>
          <p:nvPr/>
        </p:nvSpPr>
        <p:spPr>
          <a:xfrm>
            <a:off x="3818261" y="1066367"/>
            <a:ext cx="5071466" cy="1461761"/>
          </a:xfrm>
          <a:prstGeom prst="roundRect">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b="1" dirty="0">
                <a:solidFill>
                  <a:srgbClr val="4A452A"/>
                </a:solidFill>
                <a:latin typeface="Century Gothic"/>
                <a:cs typeface="Century Gothic"/>
              </a:rPr>
              <a:t>If you want to cast all of your ballots for the same group of candidates, then leave the “set the weight to” field as is (by default, this field will match your total vote weight). </a:t>
            </a:r>
          </a:p>
        </p:txBody>
      </p:sp>
      <p:sp>
        <p:nvSpPr>
          <p:cNvPr id="7" name="Left Arrow 6"/>
          <p:cNvSpPr/>
          <p:nvPr/>
        </p:nvSpPr>
        <p:spPr>
          <a:xfrm>
            <a:off x="3818261" y="4678104"/>
            <a:ext cx="3059758"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r>
              <a:rPr lang="en-US" b="1" dirty="0" smtClean="0">
                <a:solidFill>
                  <a:srgbClr val="4A452A"/>
                </a:solidFill>
                <a:latin typeface="Century Gothic"/>
                <a:cs typeface="Century Gothic"/>
              </a:rPr>
              <a:t>  </a:t>
            </a:r>
            <a:r>
              <a:rPr lang="en-US" b="1" dirty="0">
                <a:solidFill>
                  <a:srgbClr val="4A452A"/>
                </a:solidFill>
                <a:latin typeface="Century Gothic"/>
                <a:cs typeface="Century Gothic"/>
              </a:rPr>
              <a:t> </a:t>
            </a:r>
            <a:r>
              <a:rPr lang="en-US" b="1" dirty="0" smtClean="0">
                <a:solidFill>
                  <a:srgbClr val="4A452A"/>
                </a:solidFill>
                <a:latin typeface="Century Gothic"/>
                <a:cs typeface="Century Gothic"/>
              </a:rPr>
              <a:t>Click “Submit Vote”</a:t>
            </a:r>
            <a:endParaRPr lang="en-US" b="1" dirty="0">
              <a:solidFill>
                <a:srgbClr val="4A452A"/>
              </a:solidFill>
              <a:latin typeface="Century Gothic"/>
              <a:cs typeface="Century Gothic"/>
            </a:endParaRPr>
          </a:p>
        </p:txBody>
      </p:sp>
      <p:sp>
        <p:nvSpPr>
          <p:cNvPr id="10" name="Right Arrow 9"/>
          <p:cNvSpPr/>
          <p:nvPr/>
        </p:nvSpPr>
        <p:spPr>
          <a:xfrm>
            <a:off x="1005480" y="3326797"/>
            <a:ext cx="2988123" cy="822960"/>
          </a:xfrm>
          <a:prstGeom prst="righ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r>
              <a:rPr lang="en-US" b="1" dirty="0" smtClean="0">
                <a:solidFill>
                  <a:srgbClr val="4A452A"/>
                </a:solidFill>
                <a:latin typeface="Century Gothic"/>
                <a:cs typeface="Century Gothic"/>
              </a:rPr>
              <a:t>Reduce Vote Weight #</a:t>
            </a:r>
            <a:endParaRPr lang="en-US" b="1" dirty="0">
              <a:solidFill>
                <a:srgbClr val="4A452A"/>
              </a:solidFill>
              <a:latin typeface="Century Gothic"/>
              <a:cs typeface="Century Gothic"/>
            </a:endParaRPr>
          </a:p>
        </p:txBody>
      </p:sp>
      <p:sp>
        <p:nvSpPr>
          <p:cNvPr id="12" name="Left Arrow 11"/>
          <p:cNvSpPr/>
          <p:nvPr/>
        </p:nvSpPr>
        <p:spPr>
          <a:xfrm>
            <a:off x="5173544" y="3855144"/>
            <a:ext cx="2996913"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r>
              <a:rPr lang="en-US" b="1" dirty="0" smtClean="0">
                <a:solidFill>
                  <a:srgbClr val="4A452A"/>
                </a:solidFill>
                <a:latin typeface="Century Gothic"/>
                <a:cs typeface="Century Gothic"/>
              </a:rPr>
              <a:t>  </a:t>
            </a:r>
            <a:r>
              <a:rPr lang="en-US" b="1" dirty="0">
                <a:solidFill>
                  <a:srgbClr val="4A452A"/>
                </a:solidFill>
                <a:latin typeface="Century Gothic"/>
                <a:cs typeface="Century Gothic"/>
              </a:rPr>
              <a:t> </a:t>
            </a:r>
            <a:r>
              <a:rPr lang="en-US" b="1" dirty="0" smtClean="0">
                <a:solidFill>
                  <a:srgbClr val="4A452A"/>
                </a:solidFill>
                <a:latin typeface="Century Gothic"/>
                <a:cs typeface="Century Gothic"/>
              </a:rPr>
              <a:t>Select Candidates</a:t>
            </a:r>
            <a:endParaRPr lang="en-US" b="1" dirty="0">
              <a:solidFill>
                <a:srgbClr val="4A452A"/>
              </a:solidFill>
              <a:latin typeface="Century Gothic"/>
              <a:cs typeface="Century Gothic"/>
            </a:endParaRPr>
          </a:p>
        </p:txBody>
      </p:sp>
    </p:spTree>
    <p:extLst>
      <p:ext uri="{BB962C8B-B14F-4D97-AF65-F5344CB8AC3E}">
        <p14:creationId xmlns:p14="http://schemas.microsoft.com/office/powerpoint/2010/main" val="1555541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15</a:t>
            </a:fld>
            <a:endParaRPr lang="en-US" dirty="0"/>
          </a:p>
        </p:txBody>
      </p:sp>
      <p:pic>
        <p:nvPicPr>
          <p:cNvPr id="5" name="Picture 4" descr="4 NRO NC Split Vote Dem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25" y="1027044"/>
            <a:ext cx="9143999" cy="5830956"/>
          </a:xfrm>
          <a:prstGeom prst="rect">
            <a:avLst/>
          </a:prstGeom>
        </p:spPr>
      </p:pic>
      <p:sp>
        <p:nvSpPr>
          <p:cNvPr id="6" name="Right Arrow 5"/>
          <p:cNvSpPr/>
          <p:nvPr/>
        </p:nvSpPr>
        <p:spPr>
          <a:xfrm>
            <a:off x="0" y="2861409"/>
            <a:ext cx="3686477" cy="1645591"/>
          </a:xfrm>
          <a:prstGeom prst="righ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r>
              <a:rPr lang="en-US" sz="1700" b="1" dirty="0" smtClean="0">
                <a:solidFill>
                  <a:srgbClr val="4A452A"/>
                </a:solidFill>
                <a:latin typeface="Century Gothic"/>
                <a:cs typeface="Century Gothic"/>
              </a:rPr>
              <a:t>Input New Vote Weight less than your unused vote weight</a:t>
            </a:r>
            <a:endParaRPr lang="en-US" sz="1700" b="1" dirty="0">
              <a:solidFill>
                <a:srgbClr val="4A452A"/>
              </a:solidFill>
              <a:latin typeface="Century Gothic"/>
              <a:cs typeface="Century Gothic"/>
            </a:endParaRPr>
          </a:p>
        </p:txBody>
      </p:sp>
      <p:sp>
        <p:nvSpPr>
          <p:cNvPr id="9" name="Rounded Rectangle 8"/>
          <p:cNvSpPr/>
          <p:nvPr/>
        </p:nvSpPr>
        <p:spPr>
          <a:xfrm>
            <a:off x="3686477" y="239633"/>
            <a:ext cx="4868539" cy="1329963"/>
          </a:xfrm>
          <a:prstGeom prst="roundRect">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b="1" dirty="0">
                <a:solidFill>
                  <a:srgbClr val="4A452A"/>
                </a:solidFill>
                <a:latin typeface="Century Gothic"/>
                <a:cs typeface="Century Gothic"/>
              </a:rPr>
              <a:t>The ballot screen will reappear, allowing you to repeat this process until you have cast a ballot for each organization you are eligible to vote on behalf of. </a:t>
            </a:r>
          </a:p>
        </p:txBody>
      </p:sp>
      <p:sp>
        <p:nvSpPr>
          <p:cNvPr id="10" name="Left Arrow 9"/>
          <p:cNvSpPr/>
          <p:nvPr/>
        </p:nvSpPr>
        <p:spPr>
          <a:xfrm>
            <a:off x="3982190" y="3818844"/>
            <a:ext cx="3210447" cy="9123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rgbClr val="4A452A"/>
                </a:solidFill>
                <a:latin typeface="Century Gothic"/>
                <a:cs typeface="Century Gothic"/>
              </a:rPr>
              <a:t>  </a:t>
            </a:r>
            <a:r>
              <a:rPr lang="en-US" b="1" dirty="0">
                <a:solidFill>
                  <a:srgbClr val="4A452A"/>
                </a:solidFill>
                <a:latin typeface="Century Gothic"/>
                <a:cs typeface="Century Gothic"/>
              </a:rPr>
              <a:t> </a:t>
            </a:r>
            <a:r>
              <a:rPr lang="en-US" b="1" dirty="0" smtClean="0">
                <a:solidFill>
                  <a:srgbClr val="4A452A"/>
                </a:solidFill>
                <a:latin typeface="Century Gothic"/>
                <a:cs typeface="Century Gothic"/>
              </a:rPr>
              <a:t>Select Candidates</a:t>
            </a:r>
            <a:endParaRPr lang="en-US" b="1" dirty="0">
              <a:solidFill>
                <a:srgbClr val="4A452A"/>
              </a:solidFill>
              <a:latin typeface="Century Gothic"/>
              <a:cs typeface="Century Gothic"/>
            </a:endParaRPr>
          </a:p>
        </p:txBody>
      </p:sp>
      <p:sp>
        <p:nvSpPr>
          <p:cNvPr id="11" name="Left Arrow 10"/>
          <p:cNvSpPr/>
          <p:nvPr/>
        </p:nvSpPr>
        <p:spPr>
          <a:xfrm>
            <a:off x="3600774" y="4729362"/>
            <a:ext cx="2906371"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rgbClr val="4A452A"/>
                </a:solidFill>
                <a:latin typeface="Century Gothic"/>
                <a:cs typeface="Century Gothic"/>
              </a:rPr>
              <a:t>  </a:t>
            </a:r>
            <a:r>
              <a:rPr lang="en-US" b="1" dirty="0">
                <a:solidFill>
                  <a:srgbClr val="4A452A"/>
                </a:solidFill>
                <a:latin typeface="Century Gothic"/>
                <a:cs typeface="Century Gothic"/>
              </a:rPr>
              <a:t> </a:t>
            </a:r>
            <a:r>
              <a:rPr lang="en-US" b="1" dirty="0" smtClean="0">
                <a:solidFill>
                  <a:srgbClr val="4A452A"/>
                </a:solidFill>
                <a:latin typeface="Century Gothic"/>
                <a:cs typeface="Century Gothic"/>
              </a:rPr>
              <a:t>Click “Submit Vote”</a:t>
            </a:r>
            <a:endParaRPr lang="en-US" b="1" dirty="0">
              <a:solidFill>
                <a:srgbClr val="4A452A"/>
              </a:solidFill>
              <a:latin typeface="Century Gothic"/>
              <a:cs typeface="Century Gothic"/>
            </a:endParaRPr>
          </a:p>
        </p:txBody>
      </p:sp>
    </p:spTree>
    <p:extLst>
      <p:ext uri="{BB962C8B-B14F-4D97-AF65-F5344CB8AC3E}">
        <p14:creationId xmlns:p14="http://schemas.microsoft.com/office/powerpoint/2010/main" val="2480833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16</a:t>
            </a:fld>
            <a:endParaRPr lang="en-US" dirty="0"/>
          </a:p>
        </p:txBody>
      </p:sp>
      <p:pic>
        <p:nvPicPr>
          <p:cNvPr id="2" name="Picture 1" descr="question_button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396" y="865328"/>
            <a:ext cx="5174032" cy="5116358"/>
          </a:xfrm>
          <a:prstGeom prst="rect">
            <a:avLst/>
          </a:prstGeom>
        </p:spPr>
      </p:pic>
    </p:spTree>
    <p:extLst>
      <p:ext uri="{BB962C8B-B14F-4D97-AF65-F5344CB8AC3E}">
        <p14:creationId xmlns:p14="http://schemas.microsoft.com/office/powerpoint/2010/main" val="23580541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17</a:t>
            </a:fld>
            <a:endParaRPr lang="en-US" dirty="0"/>
          </a:p>
        </p:txBody>
      </p:sp>
      <p:pic>
        <p:nvPicPr>
          <p:cNvPr id="2" name="Picture 1" descr="electionlogo_2013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853" y="244223"/>
            <a:ext cx="6059626" cy="3212699"/>
          </a:xfrm>
          <a:prstGeom prst="rect">
            <a:avLst/>
          </a:prstGeom>
        </p:spPr>
      </p:pic>
      <p:sp>
        <p:nvSpPr>
          <p:cNvPr id="3" name="TextBox 2"/>
          <p:cNvSpPr txBox="1"/>
          <p:nvPr/>
        </p:nvSpPr>
        <p:spPr>
          <a:xfrm>
            <a:off x="798286" y="3664857"/>
            <a:ext cx="7813524" cy="1938992"/>
          </a:xfrm>
          <a:prstGeom prst="rect">
            <a:avLst/>
          </a:prstGeom>
          <a:noFill/>
        </p:spPr>
        <p:txBody>
          <a:bodyPr wrap="square" rtlCol="0">
            <a:spAutoFit/>
          </a:bodyPr>
          <a:lstStyle/>
          <a:p>
            <a:pPr algn="ctr"/>
            <a:r>
              <a:rPr lang="en-US" sz="4000" b="1" dirty="0" smtClean="0">
                <a:solidFill>
                  <a:srgbClr val="996633"/>
                </a:solidFill>
                <a:latin typeface="Century Gothic"/>
                <a:ea typeface="+mj-ea"/>
                <a:cs typeface="Century Gothic"/>
              </a:rPr>
              <a:t>Number Resource Organization Number Council (NRO NC)</a:t>
            </a:r>
            <a:endParaRPr lang="en-US" dirty="0"/>
          </a:p>
        </p:txBody>
      </p:sp>
    </p:spTree>
    <p:extLst>
      <p:ext uri="{BB962C8B-B14F-4D97-AF65-F5344CB8AC3E}">
        <p14:creationId xmlns:p14="http://schemas.microsoft.com/office/powerpoint/2010/main" val="33777367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NRO NC Candidates</a:t>
            </a:r>
            <a:endParaRPr lang="en-US" dirty="0"/>
          </a:p>
        </p:txBody>
      </p:sp>
      <p:sp>
        <p:nvSpPr>
          <p:cNvPr id="3" name="Content Placeholder 2"/>
          <p:cNvSpPr>
            <a:spLocks noGrp="1"/>
          </p:cNvSpPr>
          <p:nvPr>
            <p:ph idx="1"/>
          </p:nvPr>
        </p:nvSpPr>
        <p:spPr/>
        <p:txBody>
          <a:bodyPr/>
          <a:lstStyle/>
          <a:p>
            <a:r>
              <a:rPr lang="en-US" dirty="0" smtClean="0"/>
              <a:t>Devon Gayle </a:t>
            </a:r>
            <a:r>
              <a:rPr lang="en-US" sz="2800" i="1" dirty="0"/>
              <a:t>(not in attendance)</a:t>
            </a:r>
            <a:endParaRPr lang="en-US" sz="2800" i="1" dirty="0" smtClean="0"/>
          </a:p>
          <a:p>
            <a:r>
              <a:rPr lang="en-US" dirty="0" smtClean="0"/>
              <a:t>Jason Schiller</a:t>
            </a:r>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18</a:t>
            </a:fld>
            <a:endParaRPr lang="en-US" dirty="0"/>
          </a:p>
        </p:txBody>
      </p:sp>
    </p:spTree>
    <p:extLst>
      <p:ext uri="{BB962C8B-B14F-4D97-AF65-F5344CB8AC3E}">
        <p14:creationId xmlns:p14="http://schemas.microsoft.com/office/powerpoint/2010/main" val="1042716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182593"/>
            <a:ext cx="8497529" cy="1458931"/>
          </a:xfrm>
          <a:prstGeom prst="rect">
            <a:avLst/>
          </a:prstGeom>
          <a:noFill/>
          <a:ln>
            <a:noFill/>
          </a:ln>
        </p:spPr>
        <p:txBody>
          <a:bodyPr lIns="91425" tIns="45700" rIns="91425" bIns="45700" anchor="ctr" anchorCtr="0">
            <a:noAutofit/>
          </a:bodyPr>
          <a:lstStyle/>
          <a:p>
            <a:pPr>
              <a:buNone/>
            </a:pPr>
            <a:r>
              <a:rPr lang="en" dirty="0"/>
              <a:t>Devon Gayle</a:t>
            </a:r>
          </a:p>
        </p:txBody>
      </p:sp>
      <p:sp>
        <p:nvSpPr>
          <p:cNvPr id="38" name="Shape 38"/>
          <p:cNvSpPr txBox="1">
            <a:spLocks noGrp="1"/>
          </p:cNvSpPr>
          <p:nvPr>
            <p:ph type="body" idx="1"/>
          </p:nvPr>
        </p:nvSpPr>
        <p:spPr>
          <a:xfrm>
            <a:off x="318952" y="1365951"/>
            <a:ext cx="8595927" cy="4711245"/>
          </a:xfrm>
          <a:prstGeom prst="rect">
            <a:avLst/>
          </a:prstGeom>
          <a:noFill/>
          <a:ln>
            <a:noFill/>
          </a:ln>
        </p:spPr>
        <p:txBody>
          <a:bodyPr lIns="91425" tIns="45700" rIns="91425" bIns="45700" anchor="t" anchorCtr="0">
            <a:noAutofit/>
          </a:bodyPr>
          <a:lstStyle/>
          <a:p>
            <a:pPr>
              <a:buNone/>
            </a:pPr>
            <a:r>
              <a:rPr lang="en-US" sz="2400" dirty="0" smtClean="0">
                <a:ea typeface="Arial"/>
                <a:sym typeface="Arial"/>
              </a:rPr>
              <a:t>    </a:t>
            </a:r>
            <a:r>
              <a:rPr lang="en" sz="2400" dirty="0" smtClean="0">
                <a:ea typeface="Arial"/>
                <a:sym typeface="Arial"/>
              </a:rPr>
              <a:t>I </a:t>
            </a:r>
            <a:r>
              <a:rPr lang="en" sz="2400" dirty="0">
                <a:ea typeface="Arial"/>
                <a:sym typeface="Arial"/>
              </a:rPr>
              <a:t>am a strong advocate for the advancement of technology for humanity. Therefore, serving on the NRO Number Council would provide me with an opportunity to bring passionate support and dedication in assisting with ensuring that the internet continue to grow and develop for the benefit of humanity globally. This goal I would be able to achieve while providing visibility and bringing focus to Jamaica and the Caribbean Region as a valuable member of the Global Internet Community.</a:t>
            </a: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30085681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a:xfrm>
            <a:off x="189271" y="1420822"/>
            <a:ext cx="8595928" cy="4711245"/>
          </a:xfrm>
        </p:spPr>
        <p:txBody>
          <a:bodyPr/>
          <a:lstStyle/>
          <a:p>
            <a:r>
              <a:rPr lang="en-US" dirty="0" smtClean="0"/>
              <a:t>New Election System! Voting is easier</a:t>
            </a:r>
            <a:r>
              <a:rPr lang="en-US" dirty="0"/>
              <a:t> </a:t>
            </a:r>
            <a:r>
              <a:rPr lang="en-US" dirty="0" smtClean="0"/>
              <a:t>with no separate login credentials needed.</a:t>
            </a:r>
          </a:p>
          <a:p>
            <a:r>
              <a:rPr lang="en-US" dirty="0" smtClean="0"/>
              <a:t>Elections are now streamlined, all closing at the same time.</a:t>
            </a:r>
          </a:p>
          <a:p>
            <a:r>
              <a:rPr lang="en-US" dirty="0" smtClean="0"/>
              <a:t>DMR Eligibility Cutoff moved earlier (from 14 to 60 days before election).  </a:t>
            </a:r>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2</a:t>
            </a:fld>
            <a:endParaRPr lang="en-US" dirty="0"/>
          </a:p>
        </p:txBody>
      </p:sp>
    </p:spTree>
    <p:extLst>
      <p:ext uri="{BB962C8B-B14F-4D97-AF65-F5344CB8AC3E}">
        <p14:creationId xmlns:p14="http://schemas.microsoft.com/office/powerpoint/2010/main" val="13194401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267452"/>
            <a:ext cx="8497529" cy="1458931"/>
          </a:xfrm>
          <a:prstGeom prst="rect">
            <a:avLst/>
          </a:prstGeom>
          <a:noFill/>
          <a:ln>
            <a:noFill/>
          </a:ln>
        </p:spPr>
        <p:txBody>
          <a:bodyPr lIns="91425" tIns="45700" rIns="91425" bIns="45700" anchor="ctr" anchorCtr="0">
            <a:noAutofit/>
          </a:bodyPr>
          <a:lstStyle/>
          <a:p>
            <a:pPr>
              <a:buNone/>
            </a:pPr>
            <a:r>
              <a:rPr lang="en" dirty="0"/>
              <a:t>Jason Schiller</a:t>
            </a: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
        <p:nvSpPr>
          <p:cNvPr id="8" name="Shape 38"/>
          <p:cNvSpPr txBox="1">
            <a:spLocks/>
          </p:cNvSpPr>
          <p:nvPr/>
        </p:nvSpPr>
        <p:spPr>
          <a:xfrm>
            <a:off x="318952" y="831788"/>
            <a:ext cx="8595927" cy="4711245"/>
          </a:xfrm>
          <a:prstGeom prst="rect">
            <a:avLst/>
          </a:prstGeom>
          <a:noFill/>
          <a:ln>
            <a:noFill/>
          </a:ln>
        </p:spPr>
        <p:txBody>
          <a:bodyPr lIns="91425" tIns="45700" rIns="91425" bIns="4570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1"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800"/>
              </a:spcAft>
              <a:buClr>
                <a:srgbClr val="000000"/>
              </a:buClr>
              <a:buSzPct val="61111"/>
              <a:buFont typeface="Arial"/>
              <a:buNone/>
            </a:pPr>
            <a:r>
              <a:rPr lang="en" sz="2400" b="1" dirty="0" smtClean="0">
                <a:solidFill>
                  <a:srgbClr val="000000"/>
                </a:solidFill>
                <a:latin typeface="Arial"/>
                <a:ea typeface="Arial"/>
                <a:cs typeface="Arial"/>
                <a:sym typeface="Arial"/>
              </a:rPr>
              <a:t>Motivation to serve</a:t>
            </a:r>
          </a:p>
          <a:p>
            <a:pPr marL="457200">
              <a:spcAft>
                <a:spcPts val="800"/>
              </a:spcAft>
              <a:buClr>
                <a:srgbClr val="585858"/>
              </a:buClr>
              <a:buSzPct val="100000"/>
              <a:buFont typeface="Arial"/>
              <a:buChar char="●"/>
            </a:pPr>
            <a:r>
              <a:rPr lang="en" sz="1800" dirty="0" smtClean="0">
                <a:solidFill>
                  <a:srgbClr val="000000"/>
                </a:solidFill>
                <a:latin typeface="Arial"/>
                <a:ea typeface="Arial"/>
                <a:cs typeface="Arial"/>
                <a:sym typeface="Arial"/>
              </a:rPr>
              <a:t>Need to solve IPv4 depletion IPv6 adoption issues</a:t>
            </a:r>
          </a:p>
          <a:p>
            <a:pPr marL="914400" lvl="1"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Avoid tragedy of commons </a:t>
            </a:r>
          </a:p>
          <a:p>
            <a:pPr marL="457200">
              <a:spcAft>
                <a:spcPts val="800"/>
              </a:spcAft>
              <a:buClr>
                <a:srgbClr val="585858"/>
              </a:buClr>
              <a:buSzPct val="100000"/>
              <a:buFont typeface="Arial"/>
              <a:buChar char="●"/>
            </a:pPr>
            <a:r>
              <a:rPr lang="en" sz="1800" dirty="0" smtClean="0">
                <a:solidFill>
                  <a:srgbClr val="000000"/>
                </a:solidFill>
                <a:latin typeface="Arial"/>
                <a:ea typeface="Arial"/>
                <a:cs typeface="Arial"/>
                <a:sym typeface="Arial"/>
              </a:rPr>
              <a:t>Provide better sheepherding of global policy proposals</a:t>
            </a:r>
          </a:p>
          <a:p>
            <a:pPr marL="914400" lvl="1"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Cross pollinate ideas and concerns between regions</a:t>
            </a:r>
          </a:p>
          <a:p>
            <a:pPr marL="914400" lvl="1"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Support good policy - best interest of the Internet as a whole  </a:t>
            </a:r>
          </a:p>
          <a:p>
            <a:pPr marL="457200">
              <a:spcAft>
                <a:spcPts val="800"/>
              </a:spcAft>
              <a:buClr>
                <a:srgbClr val="000000"/>
              </a:buClr>
              <a:buSzPct val="100000"/>
              <a:buFont typeface="Arial"/>
              <a:buChar char="●"/>
            </a:pPr>
            <a:r>
              <a:rPr lang="en" sz="1800" dirty="0" smtClean="0">
                <a:solidFill>
                  <a:srgbClr val="000000"/>
                </a:solidFill>
                <a:latin typeface="Arial"/>
                <a:ea typeface="Arial"/>
                <a:cs typeface="Arial"/>
                <a:sym typeface="Arial"/>
              </a:rPr>
              <a:t>Level headed operations and engineering mentality</a:t>
            </a:r>
          </a:p>
          <a:p>
            <a:pPr marL="914400" lvl="1"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CDN expereince</a:t>
            </a:r>
          </a:p>
          <a:p>
            <a:pPr marL="1371600" lvl="2"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Google production network engineering, design and operations </a:t>
            </a:r>
          </a:p>
          <a:p>
            <a:pPr marL="914400" lvl="1"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ISP experience</a:t>
            </a:r>
          </a:p>
          <a:p>
            <a:pPr marL="1371600" lvl="2"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UUNET / VZB engineering and design</a:t>
            </a:r>
          </a:p>
          <a:p>
            <a:pPr marL="1371600" lvl="2"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UUNET High Speed Install</a:t>
            </a:r>
          </a:p>
          <a:p>
            <a:pPr marL="914400" lvl="1"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Enterprise experience</a:t>
            </a:r>
          </a:p>
          <a:p>
            <a:pPr marL="1371600" lvl="2"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ManorCare WAN engineering</a:t>
            </a:r>
          </a:p>
          <a:p>
            <a:pPr marL="1371600" lvl="2"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Georgetown University and Medical Center Network Support</a:t>
            </a:r>
          </a:p>
          <a:p>
            <a:pPr marL="1371600" lvl="2" indent="-342900">
              <a:spcAft>
                <a:spcPts val="800"/>
              </a:spcAft>
              <a:buClr>
                <a:srgbClr val="585858"/>
              </a:buClr>
              <a:buSzPct val="100000"/>
              <a:buFont typeface="Arial"/>
              <a:buChar char="■"/>
            </a:pPr>
            <a:r>
              <a:rPr lang="en" sz="1200" dirty="0" smtClean="0">
                <a:solidFill>
                  <a:srgbClr val="000000"/>
                </a:solidFill>
                <a:latin typeface="Arial"/>
                <a:ea typeface="Arial"/>
                <a:cs typeface="Arial"/>
                <a:sym typeface="Arial"/>
              </a:rPr>
              <a:t>American University LAN Engineering</a:t>
            </a:r>
            <a:endParaRPr lang="en" sz="12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622095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21</a:t>
            </a:fld>
            <a:endParaRPr lang="en-US" dirty="0"/>
          </a:p>
        </p:txBody>
      </p:sp>
      <p:pic>
        <p:nvPicPr>
          <p:cNvPr id="2" name="Picture 1" descr="electionlogo_2013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853" y="244223"/>
            <a:ext cx="6059626" cy="3212699"/>
          </a:xfrm>
          <a:prstGeom prst="rect">
            <a:avLst/>
          </a:prstGeom>
        </p:spPr>
      </p:pic>
      <p:sp>
        <p:nvSpPr>
          <p:cNvPr id="3" name="TextBox 2"/>
          <p:cNvSpPr txBox="1"/>
          <p:nvPr/>
        </p:nvSpPr>
        <p:spPr>
          <a:xfrm>
            <a:off x="798286" y="3664857"/>
            <a:ext cx="7813524" cy="707886"/>
          </a:xfrm>
          <a:prstGeom prst="rect">
            <a:avLst/>
          </a:prstGeom>
          <a:noFill/>
        </p:spPr>
        <p:txBody>
          <a:bodyPr wrap="square" rtlCol="0">
            <a:spAutoFit/>
          </a:bodyPr>
          <a:lstStyle/>
          <a:p>
            <a:pPr algn="ctr"/>
            <a:r>
              <a:rPr lang="en-US" sz="4000" b="1" dirty="0" smtClean="0">
                <a:solidFill>
                  <a:srgbClr val="996633"/>
                </a:solidFill>
                <a:latin typeface="Century Gothic"/>
                <a:ea typeface="+mj-ea"/>
                <a:cs typeface="Century Gothic"/>
              </a:rPr>
              <a:t>Advisory Council</a:t>
            </a:r>
            <a:endParaRPr lang="en-US" dirty="0"/>
          </a:p>
        </p:txBody>
      </p:sp>
    </p:spTree>
    <p:extLst>
      <p:ext uri="{BB962C8B-B14F-4D97-AF65-F5344CB8AC3E}">
        <p14:creationId xmlns:p14="http://schemas.microsoft.com/office/powerpoint/2010/main" val="22565620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Advisory Council Candidates</a:t>
            </a:r>
            <a:endParaRPr lang="en-US" dirty="0"/>
          </a:p>
        </p:txBody>
      </p:sp>
      <p:sp>
        <p:nvSpPr>
          <p:cNvPr id="3" name="Content Placeholder 2"/>
          <p:cNvSpPr>
            <a:spLocks noGrp="1"/>
          </p:cNvSpPr>
          <p:nvPr>
            <p:ph idx="1"/>
          </p:nvPr>
        </p:nvSpPr>
        <p:spPr>
          <a:xfrm>
            <a:off x="751200" y="1641525"/>
            <a:ext cx="8595928" cy="4711245"/>
          </a:xfrm>
        </p:spPr>
        <p:txBody>
          <a:bodyPr/>
          <a:lstStyle/>
          <a:p>
            <a:r>
              <a:rPr lang="en-US" dirty="0" smtClean="0"/>
              <a:t>Cathy Aronson</a:t>
            </a:r>
          </a:p>
          <a:p>
            <a:r>
              <a:rPr lang="en-US" dirty="0" smtClean="0"/>
              <a:t>Owen Delong</a:t>
            </a:r>
          </a:p>
          <a:p>
            <a:r>
              <a:rPr lang="en-US" dirty="0" smtClean="0"/>
              <a:t>Andrew </a:t>
            </a:r>
            <a:r>
              <a:rPr lang="en-US" dirty="0" err="1" smtClean="0"/>
              <a:t>Dul</a:t>
            </a:r>
            <a:endParaRPr lang="en-US" dirty="0" smtClean="0"/>
          </a:p>
          <a:p>
            <a:r>
              <a:rPr lang="en-US" dirty="0" smtClean="0"/>
              <a:t>Jesse </a:t>
            </a:r>
            <a:r>
              <a:rPr lang="en-US" dirty="0" err="1" smtClean="0"/>
              <a:t>Geddis</a:t>
            </a:r>
            <a:endParaRPr lang="en-US" dirty="0" smtClean="0"/>
          </a:p>
          <a:p>
            <a:r>
              <a:rPr lang="en-US" dirty="0" smtClean="0"/>
              <a:t>Scott </a:t>
            </a:r>
            <a:r>
              <a:rPr lang="en-US" dirty="0" err="1" smtClean="0"/>
              <a:t>Leibrand</a:t>
            </a:r>
            <a:endParaRPr lang="en-US" dirty="0" smtClean="0"/>
          </a:p>
          <a:p>
            <a:r>
              <a:rPr lang="en-US" dirty="0" smtClean="0"/>
              <a:t>Tina Morris</a:t>
            </a:r>
          </a:p>
          <a:p>
            <a:r>
              <a:rPr lang="en-US" dirty="0" smtClean="0"/>
              <a:t>Milton Mueller</a:t>
            </a:r>
          </a:p>
          <a:p>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22</a:t>
            </a:fld>
            <a:endParaRPr lang="en-US" dirty="0"/>
          </a:p>
        </p:txBody>
      </p:sp>
    </p:spTree>
    <p:extLst>
      <p:ext uri="{BB962C8B-B14F-4D97-AF65-F5344CB8AC3E}">
        <p14:creationId xmlns:p14="http://schemas.microsoft.com/office/powerpoint/2010/main" val="34652028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182593"/>
            <a:ext cx="8497529" cy="1458931"/>
          </a:xfrm>
          <a:prstGeom prst="rect">
            <a:avLst/>
          </a:prstGeom>
          <a:noFill/>
          <a:ln>
            <a:noFill/>
          </a:ln>
        </p:spPr>
        <p:txBody>
          <a:bodyPr lIns="91425" tIns="45700" rIns="91425" bIns="45700" anchor="ctr" anchorCtr="0">
            <a:noAutofit/>
          </a:bodyPr>
          <a:lstStyle/>
          <a:p>
            <a:pPr>
              <a:buNone/>
            </a:pPr>
            <a:r>
              <a:rPr lang="en"/>
              <a:t>Cathy Aronson</a:t>
            </a:r>
          </a:p>
        </p:txBody>
      </p:sp>
      <p:sp>
        <p:nvSpPr>
          <p:cNvPr id="38" name="Shape 38"/>
          <p:cNvSpPr txBox="1">
            <a:spLocks noGrp="1"/>
          </p:cNvSpPr>
          <p:nvPr>
            <p:ph type="body" idx="1"/>
          </p:nvPr>
        </p:nvSpPr>
        <p:spPr>
          <a:xfrm>
            <a:off x="189270" y="1439250"/>
            <a:ext cx="8595899" cy="4711199"/>
          </a:xfrm>
          <a:prstGeom prst="rect">
            <a:avLst/>
          </a:prstGeom>
          <a:noFill/>
          <a:ln>
            <a:noFill/>
          </a:ln>
        </p:spPr>
        <p:txBody>
          <a:bodyPr lIns="91425" tIns="45700" rIns="91425" bIns="45700" anchor="t" anchorCtr="0">
            <a:noAutofit/>
          </a:bodyPr>
          <a:lstStyle/>
          <a:p>
            <a:pPr>
              <a:buNone/>
            </a:pPr>
            <a:r>
              <a:rPr lang="en-US" sz="2400" dirty="0" smtClean="0">
                <a:solidFill>
                  <a:srgbClr val="000000"/>
                </a:solidFill>
                <a:ea typeface="Arial"/>
                <a:sym typeface="Arial"/>
              </a:rPr>
              <a:t>    </a:t>
            </a:r>
            <a:r>
              <a:rPr lang="en" sz="2400" dirty="0" smtClean="0">
                <a:solidFill>
                  <a:srgbClr val="000000"/>
                </a:solidFill>
                <a:ea typeface="Arial"/>
                <a:sym typeface="Arial"/>
              </a:rPr>
              <a:t>I </a:t>
            </a:r>
            <a:r>
              <a:rPr lang="en" sz="2400" dirty="0">
                <a:solidFill>
                  <a:srgbClr val="000000"/>
                </a:solidFill>
                <a:ea typeface="Arial"/>
                <a:sym typeface="Arial"/>
              </a:rPr>
              <a:t>have been on the Advisory Council almost since the beginning. I know why things are the way they are because I was there. I believe that this institutional knowledge is important as we try to make policy for IPv6 and work our way through exhaustion of IPv4. I also served a term on the first ASO Address Council and worked with other regions on the globally coordinated IPv6 policy. I have been a customer of ARIN as well as RIPE and APNIC so I have experienced the policies first hand. All of this work is directly related to the work of the advisory council and the ARIN community.</a:t>
            </a: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199296056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182593"/>
            <a:ext cx="8497529" cy="1458931"/>
          </a:xfrm>
          <a:prstGeom prst="rect">
            <a:avLst/>
          </a:prstGeom>
          <a:noFill/>
          <a:ln>
            <a:noFill/>
          </a:ln>
        </p:spPr>
        <p:txBody>
          <a:bodyPr lIns="91425" tIns="45700" rIns="91425" bIns="45700" anchor="ctr" anchorCtr="0">
            <a:noAutofit/>
          </a:bodyPr>
          <a:lstStyle/>
          <a:p>
            <a:pPr>
              <a:buNone/>
            </a:pPr>
            <a:r>
              <a:rPr lang="en" dirty="0"/>
              <a:t>Owen Delong</a:t>
            </a:r>
          </a:p>
        </p:txBody>
      </p:sp>
      <p:sp>
        <p:nvSpPr>
          <p:cNvPr id="38" name="Shape 38"/>
          <p:cNvSpPr txBox="1">
            <a:spLocks noGrp="1"/>
          </p:cNvSpPr>
          <p:nvPr>
            <p:ph type="body" idx="1"/>
          </p:nvPr>
        </p:nvSpPr>
        <p:spPr>
          <a:xfrm>
            <a:off x="318952" y="1259441"/>
            <a:ext cx="8595899" cy="4711199"/>
          </a:xfrm>
          <a:prstGeom prst="rect">
            <a:avLst/>
          </a:prstGeom>
          <a:noFill/>
          <a:ln>
            <a:noFill/>
          </a:ln>
        </p:spPr>
        <p:txBody>
          <a:bodyPr lIns="91425" tIns="45700" rIns="91425" bIns="45700" anchor="t" anchorCtr="0">
            <a:noAutofit/>
          </a:bodyPr>
          <a:lstStyle/>
          <a:p>
            <a:pPr>
              <a:buNone/>
            </a:pPr>
            <a:r>
              <a:rPr lang="en-US" sz="2000" dirty="0" smtClean="0">
                <a:solidFill>
                  <a:srgbClr val="585858"/>
                </a:solidFill>
                <a:ea typeface="Arial"/>
                <a:sym typeface="Arial"/>
              </a:rPr>
              <a:t>   </a:t>
            </a:r>
            <a:r>
              <a:rPr lang="en-US" sz="2400" dirty="0" smtClean="0">
                <a:solidFill>
                  <a:srgbClr val="585858"/>
                </a:solidFill>
                <a:ea typeface="Arial"/>
                <a:sym typeface="Arial"/>
              </a:rPr>
              <a:t> </a:t>
            </a:r>
            <a:r>
              <a:rPr lang="en-US" sz="2200" dirty="0" smtClean="0">
                <a:solidFill>
                  <a:srgbClr val="000000"/>
                </a:solidFill>
                <a:ea typeface="Arial"/>
                <a:sym typeface="Arial"/>
              </a:rPr>
              <a:t> </a:t>
            </a:r>
            <a:r>
              <a:rPr lang="en" sz="2200" dirty="0" smtClean="0">
                <a:solidFill>
                  <a:srgbClr val="000000"/>
                </a:solidFill>
                <a:ea typeface="Arial"/>
                <a:sym typeface="Arial"/>
              </a:rPr>
              <a:t>I </a:t>
            </a:r>
            <a:r>
              <a:rPr lang="en" sz="2200" dirty="0">
                <a:solidFill>
                  <a:srgbClr val="000000"/>
                </a:solidFill>
                <a:ea typeface="Arial"/>
                <a:sym typeface="Arial"/>
              </a:rPr>
              <a:t>have a lot of experience as a network engineer in a variety of operational roles ranging from very small businesses and SOHO operations up to and including very large ISPs. I have a tremendous amount of experience with IPv4 dating back to days when we did not have NAT in IPv4 and I now also have several years of experience with IPv6. I teach IPv6 courses and help others to deploy and understand IPv6 on a regular basis. My broad understanding and association with many different subgroups in the ARIN community allows me to better understand the diversity in the community and try to shape policies that are fair and designed to benefit the broadest possible range of the community.</a:t>
            </a: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39361440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182593"/>
            <a:ext cx="8497529" cy="1458931"/>
          </a:xfrm>
          <a:prstGeom prst="rect">
            <a:avLst/>
          </a:prstGeom>
          <a:noFill/>
          <a:ln>
            <a:noFill/>
          </a:ln>
        </p:spPr>
        <p:txBody>
          <a:bodyPr lIns="91425" tIns="45700" rIns="91425" bIns="45700" anchor="ctr" anchorCtr="0">
            <a:noAutofit/>
          </a:bodyPr>
          <a:lstStyle/>
          <a:p>
            <a:pPr>
              <a:buNone/>
            </a:pPr>
            <a:r>
              <a:rPr lang="en"/>
              <a:t>Andrew Dul</a:t>
            </a:r>
          </a:p>
        </p:txBody>
      </p:sp>
      <p:sp>
        <p:nvSpPr>
          <p:cNvPr id="38" name="Shape 38"/>
          <p:cNvSpPr txBox="1">
            <a:spLocks noGrp="1"/>
          </p:cNvSpPr>
          <p:nvPr>
            <p:ph type="body" idx="1"/>
          </p:nvPr>
        </p:nvSpPr>
        <p:spPr>
          <a:xfrm>
            <a:off x="189270" y="1641534"/>
            <a:ext cx="8595899" cy="4711199"/>
          </a:xfrm>
          <a:prstGeom prst="rect">
            <a:avLst/>
          </a:prstGeom>
          <a:noFill/>
          <a:ln>
            <a:noFill/>
          </a:ln>
        </p:spPr>
        <p:txBody>
          <a:bodyPr lIns="91425" tIns="45700" rIns="91425" bIns="45700" anchor="t" anchorCtr="0">
            <a:noAutofit/>
          </a:bodyPr>
          <a:lstStyle/>
          <a:p>
            <a:pPr marL="457200" lvl="0" indent="-419100" rtl="0">
              <a:buClr>
                <a:srgbClr val="000000"/>
              </a:buClr>
              <a:buSzPct val="100000"/>
              <a:buFont typeface="Arial"/>
              <a:buChar char="●"/>
            </a:pPr>
            <a:r>
              <a:rPr lang="en" sz="2400" dirty="0">
                <a:solidFill>
                  <a:srgbClr val="000000"/>
                </a:solidFill>
                <a:ea typeface="Arial"/>
                <a:sym typeface="Arial"/>
              </a:rPr>
              <a:t>Active in the ARIN region since 1999</a:t>
            </a:r>
          </a:p>
          <a:p>
            <a:pPr marL="457200" lvl="0" indent="-419100" rtl="0">
              <a:buClr>
                <a:srgbClr val="000000"/>
              </a:buClr>
              <a:buSzPct val="100000"/>
              <a:buFont typeface="Arial"/>
              <a:buChar char="●"/>
            </a:pPr>
            <a:r>
              <a:rPr lang="en" sz="2400" dirty="0">
                <a:solidFill>
                  <a:srgbClr val="000000"/>
                </a:solidFill>
                <a:ea typeface="Arial"/>
                <a:sym typeface="Arial"/>
              </a:rPr>
              <a:t>Served on the AC 2002-2005</a:t>
            </a:r>
          </a:p>
          <a:p>
            <a:endParaRPr lang="en" sz="3000" dirty="0">
              <a:solidFill>
                <a:srgbClr val="000000"/>
              </a:solidFill>
              <a:latin typeface="Arial"/>
              <a:ea typeface="Arial"/>
              <a:cs typeface="Arial"/>
              <a:sym typeface="Arial"/>
            </a:endParaRPr>
          </a:p>
          <a:p>
            <a:endParaRPr lang="en" sz="3000" dirty="0">
              <a:solidFill>
                <a:srgbClr val="000000"/>
              </a:solidFill>
              <a:latin typeface="Arial"/>
              <a:ea typeface="Arial"/>
              <a:cs typeface="Arial"/>
              <a:sym typeface="Arial"/>
            </a:endParaRPr>
          </a:p>
          <a:p>
            <a:endParaRPr lang="en" sz="3000" dirty="0">
              <a:solidFill>
                <a:srgbClr val="000000"/>
              </a:solidFill>
              <a:latin typeface="Arial"/>
              <a:ea typeface="Arial"/>
              <a:cs typeface="Arial"/>
              <a:sym typeface="Arial"/>
            </a:endParaRPr>
          </a:p>
          <a:p>
            <a:pPr marL="0" indent="0">
              <a:buNone/>
            </a:pPr>
            <a:endParaRPr lang="en" sz="3000" dirty="0">
              <a:solidFill>
                <a:srgbClr val="000000"/>
              </a:solidFill>
              <a:latin typeface="Arial"/>
              <a:ea typeface="Arial"/>
              <a:cs typeface="Arial"/>
              <a:sym typeface="Arial"/>
            </a:endParaRPr>
          </a:p>
          <a:p>
            <a:pPr marL="0" indent="0">
              <a:buNone/>
            </a:pPr>
            <a:endParaRPr lang="en" sz="3000" dirty="0">
              <a:solidFill>
                <a:srgbClr val="000000"/>
              </a:solidFill>
              <a:latin typeface="Arial"/>
              <a:ea typeface="Arial"/>
              <a:cs typeface="Arial"/>
              <a:sym typeface="Arial"/>
            </a:endParaRPr>
          </a:p>
          <a:p>
            <a:pPr lvl="0" rtl="0">
              <a:buNone/>
            </a:pPr>
            <a:r>
              <a:rPr lang="en" sz="3200" dirty="0">
                <a:solidFill>
                  <a:srgbClr val="000000"/>
                </a:solidFill>
                <a:latin typeface="Arial"/>
                <a:ea typeface="Arial"/>
                <a:cs typeface="Arial"/>
                <a:sym typeface="Arial"/>
                <a:hlinkClick r:id="rId3"/>
              </a:rPr>
              <a:t>http://www.ipaddressnews.com</a:t>
            </a: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
        <p:nvSpPr>
          <p:cNvPr id="40" name="Shape 40"/>
          <p:cNvSpPr/>
          <p:nvPr/>
        </p:nvSpPr>
        <p:spPr>
          <a:xfrm>
            <a:off x="1044787" y="2713600"/>
            <a:ext cx="1857375" cy="2457450"/>
          </a:xfrm>
          <a:prstGeom prst="rect">
            <a:avLst/>
          </a:prstGeom>
          <a:blipFill>
            <a:blip r:embed="rId4"/>
            <a:stretch>
              <a:fillRect/>
            </a:stretch>
          </a:blipFill>
          <a:ln>
            <a:noFill/>
          </a:ln>
        </p:spPr>
      </p:sp>
      <p:sp>
        <p:nvSpPr>
          <p:cNvPr id="41" name="Shape 41"/>
          <p:cNvSpPr txBox="1"/>
          <p:nvPr/>
        </p:nvSpPr>
        <p:spPr>
          <a:xfrm>
            <a:off x="3009100" y="3504925"/>
            <a:ext cx="5999399" cy="874799"/>
          </a:xfrm>
          <a:prstGeom prst="rect">
            <a:avLst/>
          </a:prstGeom>
          <a:noFill/>
          <a:ln>
            <a:noFill/>
          </a:ln>
        </p:spPr>
        <p:txBody>
          <a:bodyPr lIns="91425" tIns="91425" rIns="91425" bIns="91425" anchor="t" anchorCtr="0">
            <a:noAutofit/>
          </a:bodyPr>
          <a:lstStyle/>
          <a:p>
            <a:pPr>
              <a:buNone/>
            </a:pPr>
            <a:r>
              <a:rPr lang="en" sz="2400" dirty="0">
                <a:latin typeface="Century Gothic"/>
                <a:cs typeface="Century Gothic"/>
              </a:rPr>
              <a:t>Is this this right way to IPv6?</a:t>
            </a:r>
          </a:p>
        </p:txBody>
      </p:sp>
    </p:spTree>
    <p:extLst>
      <p:ext uri="{BB962C8B-B14F-4D97-AF65-F5344CB8AC3E}">
        <p14:creationId xmlns:p14="http://schemas.microsoft.com/office/powerpoint/2010/main" val="256844593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182593"/>
            <a:ext cx="8497529" cy="1458931"/>
          </a:xfrm>
          <a:prstGeom prst="rect">
            <a:avLst/>
          </a:prstGeom>
          <a:noFill/>
          <a:ln>
            <a:noFill/>
          </a:ln>
        </p:spPr>
        <p:txBody>
          <a:bodyPr lIns="91425" tIns="45700" rIns="91425" bIns="45700" anchor="ctr" anchorCtr="0">
            <a:noAutofit/>
          </a:bodyPr>
          <a:lstStyle/>
          <a:p>
            <a:pPr>
              <a:buNone/>
            </a:pPr>
            <a:r>
              <a:rPr lang="en"/>
              <a:t>Jesse Geddis</a:t>
            </a:r>
          </a:p>
        </p:txBody>
      </p:sp>
      <p:sp>
        <p:nvSpPr>
          <p:cNvPr id="38" name="Shape 38"/>
          <p:cNvSpPr txBox="1">
            <a:spLocks noGrp="1"/>
          </p:cNvSpPr>
          <p:nvPr>
            <p:ph type="body" idx="1"/>
          </p:nvPr>
        </p:nvSpPr>
        <p:spPr>
          <a:xfrm>
            <a:off x="189270" y="1408594"/>
            <a:ext cx="8595899" cy="4711199"/>
          </a:xfrm>
          <a:prstGeom prst="rect">
            <a:avLst/>
          </a:prstGeom>
          <a:noFill/>
          <a:ln>
            <a:noFill/>
          </a:ln>
        </p:spPr>
        <p:txBody>
          <a:bodyPr lIns="91425" tIns="45700" rIns="91425" bIns="45700" anchor="t" anchorCtr="0">
            <a:noAutofit/>
          </a:bodyPr>
          <a:lstStyle/>
          <a:p>
            <a:pPr lvl="0" rtl="0">
              <a:buClr>
                <a:srgbClr val="000000"/>
              </a:buClr>
              <a:buSzPct val="45833"/>
              <a:buFont typeface="Arial"/>
              <a:buNone/>
            </a:pPr>
            <a:r>
              <a:rPr lang="en-US" sz="2000" dirty="0" smtClean="0">
                <a:solidFill>
                  <a:srgbClr val="585858"/>
                </a:solidFill>
                <a:ea typeface="Arial"/>
                <a:sym typeface="Arial"/>
              </a:rPr>
              <a:t>    </a:t>
            </a:r>
            <a:r>
              <a:rPr lang="en-US" sz="2200" dirty="0" smtClean="0">
                <a:solidFill>
                  <a:srgbClr val="000000"/>
                </a:solidFill>
                <a:ea typeface="Arial"/>
                <a:sym typeface="Arial"/>
              </a:rPr>
              <a:t> </a:t>
            </a:r>
            <a:r>
              <a:rPr lang="en" sz="2200" dirty="0" smtClean="0">
                <a:solidFill>
                  <a:srgbClr val="000000"/>
                </a:solidFill>
                <a:ea typeface="Arial"/>
                <a:sym typeface="Arial"/>
              </a:rPr>
              <a:t>I </a:t>
            </a:r>
            <a:r>
              <a:rPr lang="en" sz="2200" dirty="0">
                <a:solidFill>
                  <a:srgbClr val="000000"/>
                </a:solidFill>
                <a:ea typeface="Arial"/>
                <a:sym typeface="Arial"/>
              </a:rPr>
              <a:t>have worked at all levels in business from Tech Support to building and owning a local carrier from nothing. I have worked in healthcare, movie studios, enterprise, and carriers serving millions of customers. This has given me a broad understanding of what many of the members go through when taking on network and business projects that are affected by ARIN. I am here to help. My goal is to listen to the membership, do my best to translate your feedback into policy proposals for further feedback, then serve as your advocate for those policies to the board. After listening and engaging with the community regarding the new fee schedule I have already submitted a proposal for an equitable overhaul of the current fee structure.</a:t>
            </a:r>
          </a:p>
          <a:p>
            <a:endParaRPr lang="en" sz="2200" dirty="0">
              <a:solidFill>
                <a:srgbClr val="000000"/>
              </a:solidFill>
              <a:ea typeface="Arial"/>
              <a:sym typeface="Arial"/>
            </a:endParaRP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17938322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182593"/>
            <a:ext cx="8497529" cy="1458931"/>
          </a:xfrm>
          <a:prstGeom prst="rect">
            <a:avLst/>
          </a:prstGeom>
          <a:noFill/>
          <a:ln>
            <a:noFill/>
          </a:ln>
        </p:spPr>
        <p:txBody>
          <a:bodyPr lIns="91425" tIns="45700" rIns="91425" bIns="45700" anchor="ctr" anchorCtr="0">
            <a:noAutofit/>
          </a:bodyPr>
          <a:lstStyle/>
          <a:p>
            <a:pPr>
              <a:buNone/>
            </a:pPr>
            <a:r>
              <a:rPr lang="en"/>
              <a:t>Scott Leibrand</a:t>
            </a:r>
          </a:p>
        </p:txBody>
      </p:sp>
      <p:sp>
        <p:nvSpPr>
          <p:cNvPr id="38" name="Shape 38"/>
          <p:cNvSpPr txBox="1">
            <a:spLocks noGrp="1"/>
          </p:cNvSpPr>
          <p:nvPr>
            <p:ph type="body" idx="1"/>
          </p:nvPr>
        </p:nvSpPr>
        <p:spPr>
          <a:xfrm>
            <a:off x="189270" y="1439250"/>
            <a:ext cx="8595899" cy="4711199"/>
          </a:xfrm>
          <a:prstGeom prst="rect">
            <a:avLst/>
          </a:prstGeom>
          <a:noFill/>
          <a:ln>
            <a:noFill/>
          </a:ln>
        </p:spPr>
        <p:txBody>
          <a:bodyPr lIns="91425" tIns="45700" rIns="91425" bIns="45700" anchor="t" anchorCtr="0">
            <a:noAutofit/>
          </a:bodyPr>
          <a:lstStyle/>
          <a:p>
            <a:pPr>
              <a:buNone/>
            </a:pPr>
            <a:r>
              <a:rPr lang="en-US" sz="2400" dirty="0" smtClean="0">
                <a:solidFill>
                  <a:srgbClr val="000000"/>
                </a:solidFill>
                <a:ea typeface="Arial"/>
                <a:sym typeface="Arial"/>
              </a:rPr>
              <a:t>    </a:t>
            </a:r>
            <a:r>
              <a:rPr lang="en" sz="2400" dirty="0" smtClean="0">
                <a:solidFill>
                  <a:srgbClr val="000000"/>
                </a:solidFill>
                <a:ea typeface="Arial"/>
                <a:sym typeface="Arial"/>
              </a:rPr>
              <a:t>In </a:t>
            </a:r>
            <a:r>
              <a:rPr lang="en" sz="2400" dirty="0">
                <a:solidFill>
                  <a:srgbClr val="000000"/>
                </a:solidFill>
                <a:ea typeface="Arial"/>
                <a:sym typeface="Arial"/>
              </a:rPr>
              <a:t>my last 6 years on the AC, I believe I have proven myself a good facilitator of community consensus, a strong advocate for what is right, and have not been afraid to take on responsibilities to make sure the AC gets done whatever needs to be done. My record should speak for itself: if you think I’m exceptionally well qualified for another term on the AC, I would appreciate your vote and/or statement of support.  There is also once again a strong slate of candidates for election to the AC: please go and do your part to support the candidates you think will best serve the community.</a:t>
            </a: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89166639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182593"/>
            <a:ext cx="8497529" cy="1458931"/>
          </a:xfrm>
          <a:prstGeom prst="rect">
            <a:avLst/>
          </a:prstGeom>
          <a:noFill/>
          <a:ln>
            <a:noFill/>
          </a:ln>
        </p:spPr>
        <p:txBody>
          <a:bodyPr lIns="91425" tIns="45700" rIns="91425" bIns="45700" anchor="ctr" anchorCtr="0">
            <a:noAutofit/>
          </a:bodyPr>
          <a:lstStyle/>
          <a:p>
            <a:pPr>
              <a:buNone/>
            </a:pPr>
            <a:r>
              <a:rPr lang="en"/>
              <a:t>Tina Morris</a:t>
            </a:r>
          </a:p>
        </p:txBody>
      </p:sp>
      <p:sp>
        <p:nvSpPr>
          <p:cNvPr id="38" name="Shape 38"/>
          <p:cNvSpPr txBox="1">
            <a:spLocks noGrp="1"/>
          </p:cNvSpPr>
          <p:nvPr>
            <p:ph type="body" idx="1"/>
          </p:nvPr>
        </p:nvSpPr>
        <p:spPr>
          <a:xfrm>
            <a:off x="189270" y="1315631"/>
            <a:ext cx="8595899" cy="4711199"/>
          </a:xfrm>
          <a:prstGeom prst="rect">
            <a:avLst/>
          </a:prstGeom>
          <a:noFill/>
          <a:ln>
            <a:noFill/>
          </a:ln>
        </p:spPr>
        <p:txBody>
          <a:bodyPr lIns="91425" tIns="45700" rIns="91425" bIns="45700" anchor="t" anchorCtr="0">
            <a:noAutofit/>
          </a:bodyPr>
          <a:lstStyle/>
          <a:p>
            <a:pPr>
              <a:buNone/>
            </a:pPr>
            <a:r>
              <a:rPr lang="en-US" sz="2400" dirty="0" smtClean="0">
                <a:solidFill>
                  <a:srgbClr val="000000"/>
                </a:solidFill>
                <a:ea typeface="Arial"/>
                <a:sym typeface="Arial"/>
              </a:rPr>
              <a:t>    </a:t>
            </a:r>
            <a:r>
              <a:rPr lang="en" sz="2400" dirty="0" smtClean="0">
                <a:solidFill>
                  <a:srgbClr val="000000"/>
                </a:solidFill>
                <a:ea typeface="Arial"/>
                <a:sym typeface="Arial"/>
              </a:rPr>
              <a:t>My </a:t>
            </a:r>
            <a:r>
              <a:rPr lang="en" sz="2400" dirty="0">
                <a:solidFill>
                  <a:srgbClr val="000000"/>
                </a:solidFill>
                <a:ea typeface="Arial"/>
                <a:sym typeface="Arial"/>
              </a:rPr>
              <a:t>experience as a Network Engineer is relevant to the Advisory Council because real world networks and routing must be considered when making some policy decisions. Also I have experience as an end user who understands the effort involved in making IP requests, distributing IP space, reclaiming and renumber IP ranges as well as, achieving and documenting proper IP utilization. I believe that policy needs to be vetted by actual users to ensure that it is effective, and to ensure that we are not over complicating the processes, thereby making compliance even more difficult.</a:t>
            </a: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31645787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182593"/>
            <a:ext cx="8497529" cy="1458931"/>
          </a:xfrm>
          <a:prstGeom prst="rect">
            <a:avLst/>
          </a:prstGeom>
          <a:noFill/>
          <a:ln>
            <a:noFill/>
          </a:ln>
        </p:spPr>
        <p:txBody>
          <a:bodyPr lIns="91425" tIns="45700" rIns="91425" bIns="45700" anchor="ctr" anchorCtr="0">
            <a:noAutofit/>
          </a:bodyPr>
          <a:lstStyle/>
          <a:p>
            <a:pPr>
              <a:buNone/>
            </a:pPr>
            <a:r>
              <a:rPr lang="en"/>
              <a:t>Milton Mueller</a:t>
            </a:r>
          </a:p>
        </p:txBody>
      </p:sp>
      <p:sp>
        <p:nvSpPr>
          <p:cNvPr id="38" name="Shape 38"/>
          <p:cNvSpPr txBox="1">
            <a:spLocks noGrp="1"/>
          </p:cNvSpPr>
          <p:nvPr>
            <p:ph type="body" idx="1"/>
          </p:nvPr>
        </p:nvSpPr>
        <p:spPr>
          <a:xfrm>
            <a:off x="189270" y="1341946"/>
            <a:ext cx="8595899" cy="5010788"/>
          </a:xfrm>
          <a:prstGeom prst="rect">
            <a:avLst/>
          </a:prstGeom>
          <a:noFill/>
          <a:ln>
            <a:noFill/>
          </a:ln>
        </p:spPr>
        <p:txBody>
          <a:bodyPr lIns="91425" tIns="45700" rIns="91425" bIns="45700" anchor="t" anchorCtr="0">
            <a:noAutofit/>
          </a:bodyPr>
          <a:lstStyle/>
          <a:p>
            <a:pPr marL="457200" lvl="0" indent="-381000" rtl="0">
              <a:buClr>
                <a:srgbClr val="000000"/>
              </a:buClr>
              <a:buSzPct val="100000"/>
              <a:buFont typeface="Arial"/>
              <a:buChar char="●"/>
            </a:pPr>
            <a:r>
              <a:rPr lang="en" sz="2000" dirty="0">
                <a:solidFill>
                  <a:srgbClr val="000000"/>
                </a:solidFill>
                <a:ea typeface="Arial"/>
                <a:sym typeface="Arial"/>
              </a:rPr>
              <a:t>Long term experience in Internet governance</a:t>
            </a:r>
          </a:p>
          <a:p>
            <a:pPr marL="914400" lvl="1" indent="-381000" rtl="0">
              <a:buClr>
                <a:srgbClr val="585858"/>
              </a:buClr>
              <a:buSzPct val="100000"/>
              <a:buFont typeface="Arial"/>
              <a:buChar char="○"/>
            </a:pPr>
            <a:r>
              <a:rPr lang="en" sz="2000" dirty="0">
                <a:solidFill>
                  <a:srgbClr val="000000"/>
                </a:solidFill>
                <a:ea typeface="Arial"/>
                <a:sym typeface="Arial"/>
              </a:rPr>
              <a:t>Telecommunications policy (1982 - present)</a:t>
            </a:r>
          </a:p>
          <a:p>
            <a:pPr marL="914400" lvl="1" indent="-381000" rtl="0">
              <a:buClr>
                <a:srgbClr val="585858"/>
              </a:buClr>
              <a:buSzPct val="100000"/>
              <a:buFont typeface="Arial"/>
              <a:buChar char="○"/>
            </a:pPr>
            <a:r>
              <a:rPr lang="en" sz="2000" dirty="0">
                <a:solidFill>
                  <a:srgbClr val="000000"/>
                </a:solidFill>
                <a:ea typeface="Arial"/>
                <a:sym typeface="Arial"/>
              </a:rPr>
              <a:t>ICANN (1996 - present)</a:t>
            </a:r>
          </a:p>
          <a:p>
            <a:pPr marL="914400" lvl="1" indent="-381000" rtl="0">
              <a:buClr>
                <a:srgbClr val="585858"/>
              </a:buClr>
              <a:buSzPct val="100000"/>
              <a:buFont typeface="Arial"/>
              <a:buChar char="○"/>
            </a:pPr>
            <a:r>
              <a:rPr lang="en" sz="2000" dirty="0">
                <a:solidFill>
                  <a:srgbClr val="000000"/>
                </a:solidFill>
                <a:ea typeface="Arial"/>
                <a:sym typeface="Arial"/>
              </a:rPr>
              <a:t>RIRs (2006 - present)</a:t>
            </a:r>
          </a:p>
          <a:p>
            <a:pPr marL="457200" lvl="0" indent="-381000" rtl="0">
              <a:buClr>
                <a:srgbClr val="000000"/>
              </a:buClr>
              <a:buSzPct val="100000"/>
              <a:buFont typeface="Arial"/>
              <a:buChar char="●"/>
            </a:pPr>
            <a:r>
              <a:rPr lang="en" sz="2000" dirty="0">
                <a:solidFill>
                  <a:srgbClr val="000000"/>
                </a:solidFill>
                <a:ea typeface="Arial"/>
                <a:sym typeface="Arial"/>
              </a:rPr>
              <a:t>Familiarity with key stakeholders shaping Internet resource policies</a:t>
            </a:r>
          </a:p>
          <a:p>
            <a:pPr marL="914400" lvl="1" indent="-381000" rtl="0">
              <a:buClr>
                <a:srgbClr val="000000"/>
              </a:buClr>
              <a:buSzPct val="100000"/>
              <a:buFont typeface="Arial"/>
              <a:buChar char="○"/>
            </a:pPr>
            <a:r>
              <a:rPr lang="en" sz="2000" dirty="0">
                <a:solidFill>
                  <a:srgbClr val="000000"/>
                </a:solidFill>
                <a:ea typeface="Arial"/>
                <a:sym typeface="Arial"/>
              </a:rPr>
              <a:t>Government policy makers</a:t>
            </a:r>
          </a:p>
          <a:p>
            <a:pPr marL="914400" lvl="1" indent="-381000" rtl="0">
              <a:buClr>
                <a:srgbClr val="000000"/>
              </a:buClr>
              <a:buSzPct val="100000"/>
              <a:buFont typeface="Arial"/>
              <a:buChar char="○"/>
            </a:pPr>
            <a:r>
              <a:rPr lang="en" sz="2000" dirty="0">
                <a:solidFill>
                  <a:srgbClr val="000000"/>
                </a:solidFill>
                <a:ea typeface="Arial"/>
                <a:sym typeface="Arial"/>
              </a:rPr>
              <a:t>Small-scale ISPs </a:t>
            </a:r>
          </a:p>
          <a:p>
            <a:pPr marL="914400" lvl="1" indent="-381000" rtl="0">
              <a:buClr>
                <a:srgbClr val="000000"/>
              </a:buClr>
              <a:buSzPct val="100000"/>
              <a:buFont typeface="Arial"/>
              <a:buChar char="○"/>
            </a:pPr>
            <a:r>
              <a:rPr lang="en" sz="2000" dirty="0">
                <a:solidFill>
                  <a:srgbClr val="000000"/>
                </a:solidFill>
                <a:ea typeface="Arial"/>
                <a:sym typeface="Arial"/>
              </a:rPr>
              <a:t>Large telecom firms </a:t>
            </a:r>
          </a:p>
          <a:p>
            <a:pPr marL="914400" lvl="1" indent="-381000" rtl="0">
              <a:buClr>
                <a:srgbClr val="000000"/>
              </a:buClr>
              <a:buSzPct val="100000"/>
              <a:buFont typeface="Arial"/>
              <a:buChar char="○"/>
            </a:pPr>
            <a:r>
              <a:rPr lang="en" sz="2000" dirty="0">
                <a:solidFill>
                  <a:srgbClr val="000000"/>
                </a:solidFill>
                <a:ea typeface="Arial"/>
                <a:sym typeface="Arial"/>
              </a:rPr>
              <a:t>Civil society digital rights advocates </a:t>
            </a:r>
          </a:p>
          <a:p>
            <a:pPr marL="457200" lvl="0" indent="-381000" rtl="0">
              <a:buClr>
                <a:srgbClr val="000000"/>
              </a:buClr>
              <a:buSzPct val="100000"/>
              <a:buFont typeface="Arial"/>
              <a:buChar char="●"/>
            </a:pPr>
            <a:r>
              <a:rPr lang="en" sz="2000" dirty="0">
                <a:solidFill>
                  <a:srgbClr val="000000"/>
                </a:solidFill>
                <a:ea typeface="Arial"/>
                <a:sym typeface="Arial"/>
              </a:rPr>
              <a:t>Critical and independent research on policy choices</a:t>
            </a:r>
          </a:p>
          <a:p>
            <a:pPr marL="457200" lvl="0" indent="-381000">
              <a:buClr>
                <a:srgbClr val="000000"/>
              </a:buClr>
              <a:buSzPct val="100000"/>
              <a:buFont typeface="Arial"/>
              <a:buChar char="●"/>
            </a:pPr>
            <a:r>
              <a:rPr lang="en" sz="2000" dirty="0">
                <a:solidFill>
                  <a:srgbClr val="000000"/>
                </a:solidFill>
                <a:ea typeface="Arial"/>
                <a:sym typeface="Arial"/>
              </a:rPr>
              <a:t>One year of service on the Advisory Council </a:t>
            </a: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62532364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604304" cy="1183316"/>
          </a:xfrm>
        </p:spPr>
        <p:txBody>
          <a:bodyPr/>
          <a:lstStyle/>
          <a:p>
            <a:r>
              <a:rPr lang="en-US" dirty="0" smtClean="0"/>
              <a:t>Voting Details</a:t>
            </a:r>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1692553"/>
              </p:ext>
            </p:extLst>
          </p:nvPr>
        </p:nvGraphicFramePr>
        <p:xfrm>
          <a:off x="455249" y="1749322"/>
          <a:ext cx="8182580" cy="3368969"/>
        </p:xfrm>
        <a:graphic>
          <a:graphicData uri="http://schemas.openxmlformats.org/drawingml/2006/table">
            <a:tbl>
              <a:tblPr/>
              <a:tblGrid>
                <a:gridCol w="2044979"/>
                <a:gridCol w="2045867"/>
                <a:gridCol w="2045867"/>
                <a:gridCol w="2045867"/>
              </a:tblGrid>
              <a:tr h="4428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106" charset="0"/>
                          <a:ea typeface="ＭＳ Ｐゴシック" pitchFamily="-106" charset="-128"/>
                        </a:rPr>
                        <a:t>What?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106" charset="0"/>
                          <a:ea typeface="ＭＳ Ｐゴシック" pitchFamily="-106" charset="-128"/>
                        </a:rPr>
                        <a:t>Who?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106" charset="0"/>
                          <a:ea typeface="ＭＳ Ｐゴシック" pitchFamily="-106" charset="-128"/>
                        </a:rPr>
                        <a:t>How?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106" charset="0"/>
                          <a:ea typeface="ＭＳ Ｐゴシック" pitchFamily="-106" charset="-128"/>
                        </a:rPr>
                        <a:t>When?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9019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Number Resource Organization Number Council (NRO 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NANOG 59 and ARIN 32 Attendees (non DMR)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Through link emailed directly to you.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9am EDT 7 Oct-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5pm EDT 20 Oct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4623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Board of Trustees, Advisory Council, &amp;NRO 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Eligible Designated Member Representatives (DMRs)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Follow instructions emailed directly to you.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5pm EDT 10 Oct-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106" charset="0"/>
                          <a:ea typeface="ＭＳ Ｐゴシック" pitchFamily="-106" charset="-128"/>
                        </a:rPr>
                        <a:t>5pm EDT 20 Oct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0481249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30</a:t>
            </a:fld>
            <a:endParaRPr lang="en-US" dirty="0"/>
          </a:p>
        </p:txBody>
      </p:sp>
      <p:pic>
        <p:nvPicPr>
          <p:cNvPr id="2" name="Picture 1" descr="electionlogo_2013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6853" y="244223"/>
            <a:ext cx="6059626" cy="3212699"/>
          </a:xfrm>
          <a:prstGeom prst="rect">
            <a:avLst/>
          </a:prstGeom>
        </p:spPr>
      </p:pic>
      <p:sp>
        <p:nvSpPr>
          <p:cNvPr id="3" name="TextBox 2"/>
          <p:cNvSpPr txBox="1"/>
          <p:nvPr/>
        </p:nvSpPr>
        <p:spPr>
          <a:xfrm>
            <a:off x="798286" y="3664857"/>
            <a:ext cx="7813524" cy="707886"/>
          </a:xfrm>
          <a:prstGeom prst="rect">
            <a:avLst/>
          </a:prstGeom>
          <a:noFill/>
        </p:spPr>
        <p:txBody>
          <a:bodyPr wrap="square" rtlCol="0">
            <a:spAutoFit/>
          </a:bodyPr>
          <a:lstStyle/>
          <a:p>
            <a:pPr algn="ctr"/>
            <a:r>
              <a:rPr lang="en-US" sz="4000" b="1" dirty="0" smtClean="0">
                <a:solidFill>
                  <a:srgbClr val="996633"/>
                </a:solidFill>
                <a:latin typeface="Century Gothic"/>
                <a:ea typeface="+mj-ea"/>
                <a:cs typeface="Century Gothic"/>
              </a:rPr>
              <a:t>Board of Trustees</a:t>
            </a:r>
            <a:endParaRPr lang="en-US" dirty="0"/>
          </a:p>
        </p:txBody>
      </p:sp>
    </p:spTree>
    <p:extLst>
      <p:ext uri="{BB962C8B-B14F-4D97-AF65-F5344CB8AC3E}">
        <p14:creationId xmlns:p14="http://schemas.microsoft.com/office/powerpoint/2010/main" val="11467148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Board Candidates</a:t>
            </a:r>
            <a:endParaRPr lang="en-US" dirty="0"/>
          </a:p>
        </p:txBody>
      </p:sp>
      <p:sp>
        <p:nvSpPr>
          <p:cNvPr id="3" name="Content Placeholder 2"/>
          <p:cNvSpPr>
            <a:spLocks noGrp="1"/>
          </p:cNvSpPr>
          <p:nvPr>
            <p:ph idx="1"/>
          </p:nvPr>
        </p:nvSpPr>
        <p:spPr/>
        <p:txBody>
          <a:bodyPr/>
          <a:lstStyle/>
          <a:p>
            <a:r>
              <a:rPr lang="en-US" dirty="0" smtClean="0"/>
              <a:t>Dr. Vinton (</a:t>
            </a:r>
            <a:r>
              <a:rPr lang="en-US" dirty="0" err="1" smtClean="0"/>
              <a:t>Vint</a:t>
            </a:r>
            <a:r>
              <a:rPr lang="en-US" dirty="0" smtClean="0"/>
              <a:t>) Cerf</a:t>
            </a:r>
          </a:p>
          <a:p>
            <a:r>
              <a:rPr lang="en-US" dirty="0" smtClean="0"/>
              <a:t>David </a:t>
            </a:r>
            <a:r>
              <a:rPr lang="en-US" dirty="0" err="1" smtClean="0"/>
              <a:t>Huberman</a:t>
            </a:r>
            <a:endParaRPr lang="en-US" dirty="0" smtClean="0"/>
          </a:p>
          <a:p>
            <a:r>
              <a:rPr lang="en-US" dirty="0" smtClean="0"/>
              <a:t>Bernadette Lewis </a:t>
            </a:r>
            <a:r>
              <a:rPr lang="en-US" sz="2400" i="1" dirty="0" smtClean="0"/>
              <a:t>(Not in Attendance)</a:t>
            </a:r>
          </a:p>
          <a:p>
            <a:r>
              <a:rPr lang="en-US" dirty="0" smtClean="0"/>
              <a:t>Bill </a:t>
            </a:r>
            <a:r>
              <a:rPr lang="en-US" dirty="0" err="1" smtClean="0"/>
              <a:t>Sandiford</a:t>
            </a:r>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31</a:t>
            </a:fld>
            <a:endParaRPr lang="en-US" dirty="0"/>
          </a:p>
        </p:txBody>
      </p:sp>
    </p:spTree>
    <p:extLst>
      <p:ext uri="{BB962C8B-B14F-4D97-AF65-F5344CB8AC3E}">
        <p14:creationId xmlns:p14="http://schemas.microsoft.com/office/powerpoint/2010/main" val="31046228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182593"/>
            <a:ext cx="8497529" cy="1458931"/>
          </a:xfrm>
          <a:prstGeom prst="rect">
            <a:avLst/>
          </a:prstGeom>
          <a:noFill/>
          <a:ln>
            <a:noFill/>
          </a:ln>
        </p:spPr>
        <p:txBody>
          <a:bodyPr lIns="91425" tIns="45700" rIns="91425" bIns="45700" anchor="ctr" anchorCtr="0">
            <a:noAutofit/>
          </a:bodyPr>
          <a:lstStyle/>
          <a:p>
            <a:pPr>
              <a:buNone/>
            </a:pPr>
            <a:r>
              <a:rPr lang="en"/>
              <a:t>Dr. Vinton (Vint) Cerf</a:t>
            </a:r>
          </a:p>
        </p:txBody>
      </p:sp>
      <p:sp>
        <p:nvSpPr>
          <p:cNvPr id="38" name="Shape 38"/>
          <p:cNvSpPr txBox="1">
            <a:spLocks noGrp="1"/>
          </p:cNvSpPr>
          <p:nvPr>
            <p:ph type="body" idx="1"/>
          </p:nvPr>
        </p:nvSpPr>
        <p:spPr>
          <a:xfrm>
            <a:off x="318952" y="1388427"/>
            <a:ext cx="8595927" cy="4711245"/>
          </a:xfrm>
          <a:prstGeom prst="rect">
            <a:avLst/>
          </a:prstGeom>
          <a:noFill/>
          <a:ln>
            <a:noFill/>
          </a:ln>
        </p:spPr>
        <p:txBody>
          <a:bodyPr lIns="91425" tIns="45700" rIns="91425" bIns="45700" anchor="t" anchorCtr="0">
            <a:noAutofit/>
          </a:bodyPr>
          <a:lstStyle/>
          <a:p>
            <a:pPr lvl="0" rtl="0">
              <a:spcAft>
                <a:spcPts val="800"/>
              </a:spcAft>
              <a:buClr>
                <a:srgbClr val="000000"/>
              </a:buClr>
              <a:buSzPct val="61111"/>
              <a:buFont typeface="Arial"/>
              <a:buNone/>
            </a:pPr>
            <a:r>
              <a:rPr lang="en-US" sz="2400" dirty="0" smtClean="0">
                <a:solidFill>
                  <a:srgbClr val="000000"/>
                </a:solidFill>
                <a:ea typeface="Arial"/>
                <a:sym typeface="Arial"/>
              </a:rPr>
              <a:t>    </a:t>
            </a:r>
            <a:r>
              <a:rPr lang="en" sz="2400" dirty="0" smtClean="0">
                <a:solidFill>
                  <a:srgbClr val="000000"/>
                </a:solidFill>
                <a:ea typeface="Arial"/>
                <a:sym typeface="Arial"/>
              </a:rPr>
              <a:t>Co-inventor </a:t>
            </a:r>
            <a:r>
              <a:rPr lang="en" sz="2400" dirty="0">
                <a:solidFill>
                  <a:srgbClr val="000000"/>
                </a:solidFill>
                <a:ea typeface="Arial"/>
                <a:sym typeface="Arial"/>
              </a:rPr>
              <a:t>of the Internet, it’s architecture and the TCP/IP protocols. Served as chairman of the Board of ICANN from 2000-2007. Founded the predecessor of the Internet Architecture Board. A founder and first president of the Internet Society. Served at MCI from 1994-2005, during which time the MCI Internet backbone and NSF VBNS were developed by the teams reporting to me. Currently VP and Chief Internet Evangelist of Google. Chairman of the Board of StopBadWare (non-profit helping to clean infected websites). Presently serving a term on the ARIN Board.</a:t>
            </a:r>
          </a:p>
          <a:p>
            <a:endParaRPr lang="en" sz="2400" dirty="0">
              <a:solidFill>
                <a:srgbClr val="000000"/>
              </a:solidFill>
              <a:ea typeface="Arial"/>
              <a:sym typeface="Arial"/>
            </a:endParaRP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26644791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182593"/>
            <a:ext cx="8497529" cy="1458931"/>
          </a:xfrm>
          <a:prstGeom prst="rect">
            <a:avLst/>
          </a:prstGeom>
          <a:noFill/>
          <a:ln>
            <a:noFill/>
          </a:ln>
        </p:spPr>
        <p:txBody>
          <a:bodyPr lIns="91425" tIns="45700" rIns="91425" bIns="45700" anchor="ctr" anchorCtr="0">
            <a:noAutofit/>
          </a:bodyPr>
          <a:lstStyle/>
          <a:p>
            <a:pPr>
              <a:buNone/>
            </a:pPr>
            <a:r>
              <a:rPr lang="en" dirty="0"/>
              <a:t>David Huberman</a:t>
            </a:r>
          </a:p>
        </p:txBody>
      </p:sp>
      <p:sp>
        <p:nvSpPr>
          <p:cNvPr id="38" name="Shape 38"/>
          <p:cNvSpPr txBox="1">
            <a:spLocks noGrp="1"/>
          </p:cNvSpPr>
          <p:nvPr>
            <p:ph type="body" idx="1"/>
          </p:nvPr>
        </p:nvSpPr>
        <p:spPr>
          <a:xfrm>
            <a:off x="189270" y="1320999"/>
            <a:ext cx="8846559" cy="4711245"/>
          </a:xfrm>
          <a:prstGeom prst="rect">
            <a:avLst/>
          </a:prstGeom>
          <a:noFill/>
          <a:ln>
            <a:noFill/>
          </a:ln>
        </p:spPr>
        <p:txBody>
          <a:bodyPr lIns="91425" tIns="45700" rIns="91425" bIns="45700" anchor="t" anchorCtr="0">
            <a:noAutofit/>
          </a:bodyPr>
          <a:lstStyle/>
          <a:p>
            <a:pPr lvl="0" rtl="0">
              <a:spcAft>
                <a:spcPts val="800"/>
              </a:spcAft>
              <a:buClr>
                <a:srgbClr val="000000"/>
              </a:buClr>
              <a:buSzPct val="91666"/>
              <a:buFont typeface="Arial"/>
              <a:buNone/>
            </a:pPr>
            <a:r>
              <a:rPr lang="en-US" sz="1700" dirty="0" smtClean="0">
                <a:solidFill>
                  <a:srgbClr val="000000"/>
                </a:solidFill>
                <a:ea typeface="Arial"/>
                <a:sym typeface="Arial"/>
              </a:rPr>
              <a:t>        </a:t>
            </a:r>
            <a:r>
              <a:rPr lang="en" sz="1700" dirty="0" smtClean="0">
                <a:solidFill>
                  <a:srgbClr val="000000"/>
                </a:solidFill>
                <a:ea typeface="Arial"/>
                <a:sym typeface="Arial"/>
              </a:rPr>
              <a:t>I’ve </a:t>
            </a:r>
            <a:r>
              <a:rPr lang="en" sz="1700" dirty="0">
                <a:solidFill>
                  <a:srgbClr val="000000"/>
                </a:solidFill>
                <a:ea typeface="Arial"/>
                <a:sym typeface="Arial"/>
              </a:rPr>
              <a:t>worked in the backbone engineering industry for 14 years, most of which has been spent at ARIN. I served ARIN as a senior analyst in 1999 and 2000, then again from 2003 to 2013, ending my tenure there as a Principal. Today I am part of Vijay Gill’s AS8075 at Microsoft Corporation, where I am developing and running a program to fully integrate native IPv6 inter-connectivity across all services and devices.</a:t>
            </a:r>
          </a:p>
          <a:p>
            <a:pPr lvl="0" rtl="0">
              <a:spcAft>
                <a:spcPts val="800"/>
              </a:spcAft>
              <a:buClr>
                <a:srgbClr val="000000"/>
              </a:buClr>
              <a:buSzPct val="91666"/>
              <a:buFont typeface="Arial"/>
              <a:buNone/>
            </a:pPr>
            <a:r>
              <a:rPr lang="en-US" sz="1700" dirty="0" smtClean="0">
                <a:solidFill>
                  <a:srgbClr val="000000"/>
                </a:solidFill>
                <a:ea typeface="Arial"/>
                <a:sym typeface="Arial"/>
              </a:rPr>
              <a:t>        </a:t>
            </a:r>
            <a:r>
              <a:rPr lang="en" sz="1700" dirty="0" smtClean="0">
                <a:solidFill>
                  <a:srgbClr val="000000"/>
                </a:solidFill>
                <a:ea typeface="Arial"/>
                <a:sym typeface="Arial"/>
              </a:rPr>
              <a:t>The </a:t>
            </a:r>
            <a:r>
              <a:rPr lang="en" sz="1700" dirty="0">
                <a:solidFill>
                  <a:srgbClr val="000000"/>
                </a:solidFill>
                <a:ea typeface="Arial"/>
                <a:sym typeface="Arial"/>
              </a:rPr>
              <a:t>most important thing you can know about my experiences is that while I was paid as an ARIN staffer for many years (and am thus intimately familiar with everything-ARIN), ARIN is a huge part of who I am. It is a company I care deeply about, and the role it performs in the backbone engineering world is of paramount importance. ARIN was never just a job for me. It was something I was, and am uncommonly passionate about.</a:t>
            </a:r>
          </a:p>
          <a:p>
            <a:pPr lvl="0" rtl="0">
              <a:spcAft>
                <a:spcPts val="800"/>
              </a:spcAft>
              <a:buClr>
                <a:srgbClr val="000000"/>
              </a:buClr>
              <a:buSzPct val="91666"/>
              <a:buFont typeface="Arial"/>
              <a:buNone/>
            </a:pPr>
            <a:r>
              <a:rPr lang="en-US" sz="1700" dirty="0" smtClean="0">
                <a:solidFill>
                  <a:srgbClr val="000000"/>
                </a:solidFill>
                <a:ea typeface="Arial"/>
                <a:sym typeface="Arial"/>
              </a:rPr>
              <a:t>        </a:t>
            </a:r>
            <a:r>
              <a:rPr lang="en" sz="1700" dirty="0" smtClean="0">
                <a:solidFill>
                  <a:srgbClr val="000000"/>
                </a:solidFill>
                <a:ea typeface="Arial"/>
                <a:sym typeface="Arial"/>
              </a:rPr>
              <a:t>In </a:t>
            </a:r>
            <a:r>
              <a:rPr lang="en" sz="1700" dirty="0">
                <a:solidFill>
                  <a:srgbClr val="000000"/>
                </a:solidFill>
                <a:ea typeface="Arial"/>
                <a:sym typeface="Arial"/>
              </a:rPr>
              <a:t>turn, I am running for a Board seat because my love of ARIN is so deep that I wish to continue being part of ARIN in a meaningful way. I want to be part of ARIN’s future and help shape its direction in 2014 and beyond. The best way I know how to do this is as a member of the Board.</a:t>
            </a:r>
          </a:p>
          <a:p>
            <a:endParaRPr lang="en" sz="1600" dirty="0">
              <a:solidFill>
                <a:srgbClr val="000000"/>
              </a:solidFill>
              <a:ea typeface="Arial"/>
              <a:sym typeface="Arial"/>
            </a:endParaRPr>
          </a:p>
          <a:p>
            <a:endParaRPr lang="en" sz="1600" dirty="0">
              <a:solidFill>
                <a:srgbClr val="000000"/>
              </a:solidFill>
              <a:ea typeface="Arial"/>
              <a:sym typeface="Arial"/>
            </a:endParaRP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170271697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36499"/>
            <a:ext cx="8497529" cy="1171335"/>
          </a:xfrm>
          <a:prstGeom prst="rect">
            <a:avLst/>
          </a:prstGeom>
          <a:noFill/>
          <a:ln>
            <a:noFill/>
          </a:ln>
        </p:spPr>
        <p:txBody>
          <a:bodyPr lIns="91425" tIns="45700" rIns="91425" bIns="45700" anchor="ctr" anchorCtr="0">
            <a:noAutofit/>
          </a:bodyPr>
          <a:lstStyle/>
          <a:p>
            <a:pPr>
              <a:buNone/>
            </a:pPr>
            <a:r>
              <a:rPr lang="en" dirty="0"/>
              <a:t>Bernadette Lewis</a:t>
            </a:r>
          </a:p>
        </p:txBody>
      </p:sp>
      <p:sp>
        <p:nvSpPr>
          <p:cNvPr id="38" name="Shape 38"/>
          <p:cNvSpPr txBox="1">
            <a:spLocks noGrp="1"/>
          </p:cNvSpPr>
          <p:nvPr>
            <p:ph type="body" idx="1"/>
          </p:nvPr>
        </p:nvSpPr>
        <p:spPr>
          <a:xfrm>
            <a:off x="-146102" y="1016127"/>
            <a:ext cx="9204408" cy="5190513"/>
          </a:xfrm>
          <a:prstGeom prst="rect">
            <a:avLst/>
          </a:prstGeom>
          <a:noFill/>
          <a:ln>
            <a:noFill/>
          </a:ln>
        </p:spPr>
        <p:txBody>
          <a:bodyPr lIns="91425" tIns="45700" rIns="91425" bIns="45700" anchor="t" anchorCtr="0">
            <a:noAutofit/>
          </a:bodyPr>
          <a:lstStyle/>
          <a:p>
            <a:pPr lvl="0" rtl="0">
              <a:spcAft>
                <a:spcPts val="800"/>
              </a:spcAft>
              <a:buClr>
                <a:srgbClr val="000000"/>
              </a:buClr>
              <a:buSzPct val="91666"/>
              <a:buFont typeface="Arial"/>
              <a:buNone/>
            </a:pPr>
            <a:r>
              <a:rPr lang="en-US" sz="1600" dirty="0" smtClean="0">
                <a:solidFill>
                  <a:srgbClr val="000000"/>
                </a:solidFill>
                <a:ea typeface="Arial"/>
                <a:sym typeface="Arial"/>
              </a:rPr>
              <a:t>       </a:t>
            </a:r>
            <a:r>
              <a:rPr lang="en" sz="1600" dirty="0" smtClean="0">
                <a:solidFill>
                  <a:srgbClr val="000000"/>
                </a:solidFill>
                <a:ea typeface="Arial"/>
                <a:sym typeface="Arial"/>
              </a:rPr>
              <a:t>In </a:t>
            </a:r>
            <a:r>
              <a:rPr lang="en" sz="1600" dirty="0">
                <a:solidFill>
                  <a:srgbClr val="000000"/>
                </a:solidFill>
                <a:ea typeface="Arial"/>
                <a:sym typeface="Arial"/>
              </a:rPr>
              <a:t>August 2003, I was appointed as the Secretary General of the Caribbean Telecommunications Union (CTU). My early work was dedicated to revitalising the organisation and transforming it into a multi-stakeholder, relevant and vibrant ICT organization and putting it at the forefront of regional activities to harmonise policies and practices for the development of the Caribbean ICT sector.</a:t>
            </a:r>
          </a:p>
          <a:p>
            <a:pPr lvl="0" rtl="0">
              <a:spcAft>
                <a:spcPts val="800"/>
              </a:spcAft>
              <a:buClr>
                <a:srgbClr val="000000"/>
              </a:buClr>
              <a:buSzPct val="91666"/>
              <a:buFont typeface="Arial"/>
              <a:buNone/>
            </a:pPr>
            <a:r>
              <a:rPr lang="en-US" sz="1600" dirty="0" smtClean="0">
                <a:solidFill>
                  <a:srgbClr val="000000"/>
                </a:solidFill>
                <a:ea typeface="Arial"/>
                <a:sym typeface="Arial"/>
              </a:rPr>
              <a:t>       </a:t>
            </a:r>
            <a:r>
              <a:rPr lang="en" sz="1600" dirty="0" smtClean="0">
                <a:solidFill>
                  <a:srgbClr val="000000"/>
                </a:solidFill>
                <a:ea typeface="Arial"/>
                <a:sym typeface="Arial"/>
              </a:rPr>
              <a:t>In </a:t>
            </a:r>
            <a:r>
              <a:rPr lang="en" sz="1600" dirty="0">
                <a:solidFill>
                  <a:srgbClr val="000000"/>
                </a:solidFill>
                <a:ea typeface="Arial"/>
                <a:sym typeface="Arial"/>
              </a:rPr>
              <a:t>2005, under my direction, the Caribbean achieved a worldwide first by initiating a regional, multi-stakeholder Internet Governance Forum (IGF). The Caribbean IGF has since met annually, with one of its major achievements being the promulgation of a Caribbean Internet Governance Policy Framework. The CTU has successfully implemented many of the policies in the Framework, one of the more significant being the proliferation of Internet Exchange Points (IXPs) in the Caribbean.</a:t>
            </a:r>
          </a:p>
          <a:p>
            <a:pPr lvl="0" rtl="0">
              <a:spcAft>
                <a:spcPts val="800"/>
              </a:spcAft>
              <a:buClr>
                <a:srgbClr val="000000"/>
              </a:buClr>
              <a:buSzPct val="91666"/>
              <a:buFont typeface="Arial"/>
              <a:buNone/>
            </a:pPr>
            <a:r>
              <a:rPr lang="en-US" sz="1600" dirty="0" smtClean="0">
                <a:solidFill>
                  <a:srgbClr val="000000"/>
                </a:solidFill>
                <a:ea typeface="Arial"/>
                <a:sym typeface="Arial"/>
              </a:rPr>
              <a:t>       </a:t>
            </a:r>
            <a:r>
              <a:rPr lang="en" sz="1600" dirty="0" smtClean="0">
                <a:solidFill>
                  <a:srgbClr val="000000"/>
                </a:solidFill>
                <a:ea typeface="Arial"/>
                <a:sym typeface="Arial"/>
              </a:rPr>
              <a:t>I </a:t>
            </a:r>
            <a:r>
              <a:rPr lang="en" sz="1600" dirty="0">
                <a:solidFill>
                  <a:srgbClr val="000000"/>
                </a:solidFill>
                <a:ea typeface="Arial"/>
                <a:sym typeface="Arial"/>
              </a:rPr>
              <a:t>believe that development of ICTs and the Internet is a collective responsibility. Therefore, since 2005, the CTU has worked in strategic partnerships with many Internet-related organisations. Of particular importance is the CTU’s partnership with ARIN, with which it has a co-operation agreement. The two organisations have come together to further the growth and effective use of the Internet and its resources in the Caribbean.</a:t>
            </a:r>
          </a:p>
          <a:p>
            <a:pPr lvl="0" rtl="0">
              <a:spcAft>
                <a:spcPts val="800"/>
              </a:spcAft>
              <a:buClr>
                <a:srgbClr val="000000"/>
              </a:buClr>
              <a:buSzPct val="91666"/>
              <a:buFont typeface="Arial"/>
              <a:buNone/>
            </a:pPr>
            <a:r>
              <a:rPr lang="en-US" sz="1600" dirty="0" smtClean="0">
                <a:solidFill>
                  <a:srgbClr val="000000"/>
                </a:solidFill>
                <a:ea typeface="Arial"/>
                <a:sym typeface="Arial"/>
              </a:rPr>
              <a:t>       </a:t>
            </a:r>
            <a:r>
              <a:rPr lang="en" sz="1600" dirty="0" smtClean="0">
                <a:solidFill>
                  <a:srgbClr val="000000"/>
                </a:solidFill>
                <a:ea typeface="Arial"/>
                <a:sym typeface="Arial"/>
              </a:rPr>
              <a:t>In </a:t>
            </a:r>
            <a:r>
              <a:rPr lang="en" sz="1600" dirty="0">
                <a:solidFill>
                  <a:srgbClr val="000000"/>
                </a:solidFill>
                <a:ea typeface="Arial"/>
                <a:sym typeface="Arial"/>
              </a:rPr>
              <a:t>2012, the Latin American and Caribbean Internet Registry’s (LACNIC) conferred on me an Outstanding Achievement Award for my efforts towards developing the Internet in the region.</a:t>
            </a:r>
          </a:p>
          <a:p>
            <a:endParaRPr lang="en" sz="1600" dirty="0">
              <a:solidFill>
                <a:srgbClr val="000000"/>
              </a:solidFill>
              <a:ea typeface="Arial"/>
              <a:sym typeface="Arial"/>
            </a:endParaRPr>
          </a:p>
          <a:p>
            <a:endParaRPr lang="en" sz="1600" dirty="0">
              <a:solidFill>
                <a:srgbClr val="000000"/>
              </a:solidFill>
              <a:ea typeface="Arial"/>
              <a:sym typeface="Arial"/>
            </a:endParaRPr>
          </a:p>
          <a:p>
            <a:endParaRPr lang="en" sz="1600" dirty="0">
              <a:solidFill>
                <a:srgbClr val="000000"/>
              </a:solidFill>
              <a:ea typeface="Arial"/>
              <a:sym typeface="Arial"/>
            </a:endParaRP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201964628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89270" y="70213"/>
            <a:ext cx="8497529" cy="1458931"/>
          </a:xfrm>
          <a:prstGeom prst="rect">
            <a:avLst/>
          </a:prstGeom>
          <a:noFill/>
          <a:ln>
            <a:noFill/>
          </a:ln>
        </p:spPr>
        <p:txBody>
          <a:bodyPr lIns="91425" tIns="45700" rIns="91425" bIns="45700" anchor="ctr" anchorCtr="0">
            <a:noAutofit/>
          </a:bodyPr>
          <a:lstStyle/>
          <a:p>
            <a:pPr>
              <a:buNone/>
            </a:pPr>
            <a:r>
              <a:rPr lang="en"/>
              <a:t>Bill Sandiford</a:t>
            </a:r>
          </a:p>
        </p:txBody>
      </p:sp>
      <p:sp>
        <p:nvSpPr>
          <p:cNvPr id="38" name="Shape 38"/>
          <p:cNvSpPr txBox="1">
            <a:spLocks noGrp="1"/>
          </p:cNvSpPr>
          <p:nvPr>
            <p:ph type="body" idx="1"/>
          </p:nvPr>
        </p:nvSpPr>
        <p:spPr>
          <a:xfrm>
            <a:off x="189270" y="1529154"/>
            <a:ext cx="8595899" cy="4711199"/>
          </a:xfrm>
          <a:prstGeom prst="rect">
            <a:avLst/>
          </a:prstGeom>
          <a:noFill/>
          <a:ln>
            <a:noFill/>
          </a:ln>
        </p:spPr>
        <p:txBody>
          <a:bodyPr lIns="91425" tIns="45700" rIns="91425" bIns="45700" anchor="t" anchorCtr="0">
            <a:noAutofit/>
          </a:bodyPr>
          <a:lstStyle/>
          <a:p>
            <a:pPr lvl="0" rtl="0">
              <a:spcAft>
                <a:spcPts val="800"/>
              </a:spcAft>
              <a:buClr>
                <a:srgbClr val="000000"/>
              </a:buClr>
              <a:buSzPct val="91666"/>
              <a:buFont typeface="Arial"/>
              <a:buNone/>
            </a:pPr>
            <a:r>
              <a:rPr lang="en-US" sz="1600" dirty="0" smtClean="0">
                <a:solidFill>
                  <a:srgbClr val="000000"/>
                </a:solidFill>
                <a:ea typeface="Arial"/>
                <a:sym typeface="Arial"/>
              </a:rPr>
              <a:t>       </a:t>
            </a:r>
            <a:r>
              <a:rPr lang="en" sz="1600" dirty="0" smtClean="0">
                <a:solidFill>
                  <a:srgbClr val="000000"/>
                </a:solidFill>
                <a:ea typeface="Arial"/>
                <a:sym typeface="Arial"/>
              </a:rPr>
              <a:t>I </a:t>
            </a:r>
            <a:r>
              <a:rPr lang="en" sz="1600" dirty="0">
                <a:solidFill>
                  <a:srgbClr val="000000"/>
                </a:solidFill>
                <a:ea typeface="Arial"/>
                <a:sym typeface="Arial"/>
              </a:rPr>
              <a:t>am the President and CTO of Telnet Communications, a growing CLEC and ISP operating in the Greater Toronto Area of Canada. I have over 17 years of experience in the ISP and telecommunications business with expertise not only in technology but also regulatory and business processes. In my current role, responsibilities include the design, deployment, and operation of all aspects of Telnet’s network and overseeing Telnet’s application development and professional services departments.</a:t>
            </a:r>
          </a:p>
          <a:p>
            <a:pPr lvl="0" rtl="0">
              <a:spcAft>
                <a:spcPts val="800"/>
              </a:spcAft>
              <a:buClr>
                <a:srgbClr val="000000"/>
              </a:buClr>
              <a:buSzPct val="91666"/>
              <a:buFont typeface="Arial"/>
              <a:buNone/>
            </a:pPr>
            <a:r>
              <a:rPr lang="en-US" sz="1600" dirty="0" smtClean="0">
                <a:solidFill>
                  <a:srgbClr val="000000"/>
                </a:solidFill>
                <a:ea typeface="Arial"/>
                <a:sym typeface="Arial"/>
              </a:rPr>
              <a:t>      </a:t>
            </a:r>
            <a:r>
              <a:rPr lang="en" sz="1600" dirty="0" smtClean="0">
                <a:solidFill>
                  <a:srgbClr val="000000"/>
                </a:solidFill>
                <a:ea typeface="Arial"/>
                <a:sym typeface="Arial"/>
              </a:rPr>
              <a:t>I </a:t>
            </a:r>
            <a:r>
              <a:rPr lang="en" sz="1600" dirty="0">
                <a:solidFill>
                  <a:srgbClr val="000000"/>
                </a:solidFill>
                <a:ea typeface="Arial"/>
                <a:sym typeface="Arial"/>
              </a:rPr>
              <a:t>have extensive group governance experience. Currently I serve as President and Chairman of the Board of the Canadian Network Operators Consortium (CNOC), a trade association for network operators and service providers in Canada. I also serve on the Board of Directors for the Canadian Internet Registration Authority (CIRA) a member-driven organization that manages Canada’s .CA domain name registry, develops and implements policies that support Canada’s Internet community, and represents the .CA registry internationally. In addition, I serve on the board of the newly formed AlbertaIX, an organization that is in the process of founding an Internet exchange in Alberta. I am a former member of the board of the Toronto Internet Exchange and I have 4 years of experience as a valued member of the ARIN Advisory Council.</a:t>
            </a:r>
          </a:p>
          <a:p>
            <a:endParaRPr lang="en" sz="1600" dirty="0">
              <a:solidFill>
                <a:srgbClr val="000000"/>
              </a:solidFill>
              <a:ea typeface="Arial"/>
              <a:sym typeface="Arial"/>
            </a:endParaRPr>
          </a:p>
          <a:p>
            <a:endParaRPr lang="en" sz="1600" dirty="0">
              <a:solidFill>
                <a:srgbClr val="000000"/>
              </a:solidFill>
              <a:ea typeface="Arial"/>
              <a:sym typeface="Arial"/>
            </a:endParaRPr>
          </a:p>
          <a:p>
            <a:endParaRPr lang="en" sz="1600" dirty="0">
              <a:solidFill>
                <a:srgbClr val="000000"/>
              </a:solidFill>
              <a:ea typeface="Arial"/>
              <a:sym typeface="Arial"/>
            </a:endParaRPr>
          </a:p>
        </p:txBody>
      </p:sp>
      <p:sp>
        <p:nvSpPr>
          <p:cNvPr id="39" name="Shape 39"/>
          <p:cNvSpPr txBox="1">
            <a:spLocks noGrp="1"/>
          </p:cNvSpPr>
          <p:nvPr>
            <p:ph type="sldNum" idx="4294967295"/>
          </p:nvPr>
        </p:nvSpPr>
        <p:spPr>
          <a:xfrm>
            <a:off x="318952" y="6492875"/>
            <a:ext cx="717090" cy="365125"/>
          </a:xfrm>
          <a:prstGeom prst="rect">
            <a:avLst/>
          </a:prstGeom>
          <a:noFill/>
          <a:ln>
            <a:noFill/>
          </a:ln>
        </p:spPr>
        <p:txBody>
          <a:bodyPr lIns="91425" tIns="45700" rIns="91425" bIns="45700" anchor="t" anchorCtr="0">
            <a:noAutofit/>
          </a:bodyPr>
          <a:lstStyle/>
          <a:p>
            <a:pPr marL="0" marR="0" lvl="0" indent="0" algn="l" rtl="0">
              <a:buSzPct val="25000"/>
              <a:buNone/>
            </a:pPr>
            <a:r>
              <a:rPr lang="en"/>
              <a:t> </a:t>
            </a:r>
          </a:p>
        </p:txBody>
      </p:sp>
    </p:spTree>
    <p:extLst>
      <p:ext uri="{BB962C8B-B14F-4D97-AF65-F5344CB8AC3E}">
        <p14:creationId xmlns:p14="http://schemas.microsoft.com/office/powerpoint/2010/main" val="259217693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4762" y="-368300"/>
            <a:ext cx="9748763" cy="1804988"/>
          </a:xfrm>
          <a:prstGeom prst="rect">
            <a:avLst/>
          </a:prstGeom>
        </p:spPr>
        <p:txBody>
          <a:bodyPr>
            <a:normAutofit/>
          </a:bodyPr>
          <a:lstStyle/>
          <a:p>
            <a:r>
              <a:rPr lang="en-US" sz="4000" dirty="0" smtClean="0">
                <a:solidFill>
                  <a:srgbClr val="996633"/>
                </a:solidFill>
              </a:rPr>
              <a:t>What Makes a DMR Eligible?</a:t>
            </a:r>
            <a:endParaRPr lang="en-US" sz="4000" dirty="0">
              <a:solidFill>
                <a:srgbClr val="996633"/>
              </a:solidFill>
            </a:endParaRPr>
          </a:p>
        </p:txBody>
      </p:sp>
      <p:graphicFrame>
        <p:nvGraphicFramePr>
          <p:cNvPr id="4" name="Diagram 3"/>
          <p:cNvGraphicFramePr/>
          <p:nvPr>
            <p:extLst>
              <p:ext uri="{D42A27DB-BD31-4B8C-83A1-F6EECF244321}">
                <p14:modId xmlns:p14="http://schemas.microsoft.com/office/powerpoint/2010/main" val="1840990461"/>
              </p:ext>
            </p:extLst>
          </p:nvPr>
        </p:nvGraphicFramePr>
        <p:xfrm>
          <a:off x="915274" y="957666"/>
          <a:ext cx="7575396" cy="497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022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644141"/>
          </a:xfrm>
        </p:spPr>
        <p:txBody>
          <a:bodyPr>
            <a:normAutofit fontScale="90000"/>
          </a:bodyPr>
          <a:lstStyle/>
          <a:p>
            <a:pPr algn="ctr"/>
            <a:r>
              <a:rPr lang="en-US" dirty="0" smtClean="0"/>
              <a:t>October 2013</a:t>
            </a:r>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5957308"/>
              </p:ext>
            </p:extLst>
          </p:nvPr>
        </p:nvGraphicFramePr>
        <p:xfrm>
          <a:off x="503886" y="794777"/>
          <a:ext cx="8233440" cy="4963303"/>
        </p:xfrm>
        <a:graphic>
          <a:graphicData uri="http://schemas.openxmlformats.org/drawingml/2006/table">
            <a:tbl>
              <a:tblPr/>
              <a:tblGrid>
                <a:gridCol w="1460891"/>
                <a:gridCol w="922487"/>
                <a:gridCol w="803394"/>
                <a:gridCol w="673666"/>
                <a:gridCol w="2055129"/>
                <a:gridCol w="1299220"/>
                <a:gridCol w="1018653"/>
              </a:tblGrid>
              <a:tr h="76307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Sunday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Monday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Tuesday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Wed.</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Thursday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Friday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pitchFamily="-106" charset="-128"/>
                        </a:rPr>
                        <a:t>Saturday</a:t>
                      </a:r>
                    </a:p>
                  </a:txBody>
                  <a:tcPr marL="83315" marR="83315" marT="41658" marB="4165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6">
                        <a:lumMod val="60000"/>
                        <a:lumOff val="40000"/>
                      </a:schemeClr>
                    </a:solidFill>
                  </a:tcPr>
                </a:tc>
              </a:tr>
              <a:tr h="146668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6</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7</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8</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9</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10</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11</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12</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61788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13</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14</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15</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16</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17</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18</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19</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105725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20</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21</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22</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23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24</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25</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26</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r h="105840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27</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28</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29</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30</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rPr>
                        <a:t>31</a:t>
                      </a: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a typeface="ＭＳ Ｐゴシック" pitchFamily="-106" charset="-128"/>
                      </a:endParaRPr>
                    </a:p>
                  </a:txBody>
                  <a:tcPr marL="83315" marR="83315" marT="41658" marB="4165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
        <p:nvSpPr>
          <p:cNvPr id="9" name="TextBox 8"/>
          <p:cNvSpPr txBox="1"/>
          <p:nvPr/>
        </p:nvSpPr>
        <p:spPr>
          <a:xfrm>
            <a:off x="1915763" y="1594431"/>
            <a:ext cx="1070059" cy="1446550"/>
          </a:xfrm>
          <a:prstGeom prst="rect">
            <a:avLst/>
          </a:prstGeom>
          <a:noFill/>
        </p:spPr>
        <p:txBody>
          <a:bodyPr wrap="square" rtlCol="0">
            <a:spAutoFit/>
          </a:bodyPr>
          <a:lstStyle/>
          <a:p>
            <a:pPr algn="ctr"/>
            <a:r>
              <a:rPr lang="en-US" sz="1400" b="1" dirty="0" smtClean="0">
                <a:latin typeface="Century Gothic"/>
                <a:cs typeface="Century Gothic"/>
              </a:rPr>
              <a:t> NRO Election Open For Meeting Attendees</a:t>
            </a:r>
          </a:p>
          <a:p>
            <a:endParaRPr lang="en-US" dirty="0"/>
          </a:p>
        </p:txBody>
      </p:sp>
      <p:sp>
        <p:nvSpPr>
          <p:cNvPr id="10" name="TextBox 9"/>
          <p:cNvSpPr txBox="1"/>
          <p:nvPr/>
        </p:nvSpPr>
        <p:spPr>
          <a:xfrm>
            <a:off x="6433446" y="1816754"/>
            <a:ext cx="1333627" cy="738664"/>
          </a:xfrm>
          <a:prstGeom prst="rect">
            <a:avLst/>
          </a:prstGeom>
          <a:noFill/>
        </p:spPr>
        <p:txBody>
          <a:bodyPr wrap="square" rtlCol="0">
            <a:spAutoFit/>
          </a:bodyPr>
          <a:lstStyle/>
          <a:p>
            <a:pPr algn="ctr"/>
            <a:r>
              <a:rPr lang="en-US" sz="1400" b="1" dirty="0" smtClean="0">
                <a:latin typeface="Century Gothic"/>
                <a:cs typeface="Century Gothic"/>
              </a:rPr>
              <a:t> Speeches Posted Online</a:t>
            </a:r>
          </a:p>
        </p:txBody>
      </p:sp>
      <p:sp>
        <p:nvSpPr>
          <p:cNvPr id="12" name="TextBox 11"/>
          <p:cNvSpPr txBox="1"/>
          <p:nvPr/>
        </p:nvSpPr>
        <p:spPr>
          <a:xfrm>
            <a:off x="624846" y="3784990"/>
            <a:ext cx="1290917" cy="738664"/>
          </a:xfrm>
          <a:prstGeom prst="rect">
            <a:avLst/>
          </a:prstGeom>
          <a:noFill/>
        </p:spPr>
        <p:txBody>
          <a:bodyPr wrap="square" rtlCol="0">
            <a:spAutoFit/>
          </a:bodyPr>
          <a:lstStyle/>
          <a:p>
            <a:pPr algn="ctr"/>
            <a:r>
              <a:rPr lang="en-US" sz="1400" b="1" dirty="0" smtClean="0">
                <a:latin typeface="Century Gothic"/>
                <a:cs typeface="Century Gothic"/>
              </a:rPr>
              <a:t> Voting Closes at 5pm ET</a:t>
            </a:r>
            <a:endParaRPr lang="en-US" sz="1400" b="1" dirty="0">
              <a:latin typeface="Century Gothic"/>
              <a:cs typeface="Century Gothic"/>
            </a:endParaRPr>
          </a:p>
        </p:txBody>
      </p:sp>
      <p:pic>
        <p:nvPicPr>
          <p:cNvPr id="14" name="Picture 13" descr="2013elections_VotingOp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914" y="1816754"/>
            <a:ext cx="1422920" cy="964969"/>
          </a:xfrm>
          <a:prstGeom prst="rect">
            <a:avLst/>
          </a:prstGeom>
        </p:spPr>
      </p:pic>
      <p:pic>
        <p:nvPicPr>
          <p:cNvPr id="15" name="Picture 14" descr="2013elections_Winn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00" y="4962350"/>
            <a:ext cx="1173363" cy="795729"/>
          </a:xfrm>
          <a:prstGeom prst="rect">
            <a:avLst/>
          </a:prstGeom>
        </p:spPr>
      </p:pic>
    </p:spTree>
    <p:extLst>
      <p:ext uri="{BB962C8B-B14F-4D97-AF65-F5344CB8AC3E}">
        <p14:creationId xmlns:p14="http://schemas.microsoft.com/office/powerpoint/2010/main" val="3456035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 – DMRs with ARIN Online Accounts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514350" indent="-514350">
              <a:buAutoNum type="arabicPeriod"/>
            </a:pPr>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6</a:t>
            </a:fld>
            <a:endParaRPr lang="en-US" dirty="0"/>
          </a:p>
        </p:txBody>
      </p:sp>
      <p:pic>
        <p:nvPicPr>
          <p:cNvPr id="6" name="Picture 5" descr="Screen shot 2013-09-30 at 1.07.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55" y="1641525"/>
            <a:ext cx="8595544" cy="3696656"/>
          </a:xfrm>
          <a:prstGeom prst="rect">
            <a:avLst/>
          </a:prstGeom>
        </p:spPr>
      </p:pic>
      <p:sp>
        <p:nvSpPr>
          <p:cNvPr id="7" name="Left Arrow 6"/>
          <p:cNvSpPr/>
          <p:nvPr/>
        </p:nvSpPr>
        <p:spPr>
          <a:xfrm>
            <a:off x="1940582" y="1392755"/>
            <a:ext cx="4876236" cy="1159338"/>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r>
              <a:rPr lang="en-US" sz="2400" b="1" dirty="0" smtClean="0">
                <a:solidFill>
                  <a:srgbClr val="4A452A"/>
                </a:solidFill>
                <a:latin typeface="Century Gothic"/>
                <a:cs typeface="Century Gothic"/>
              </a:rPr>
              <a:t> Step 1</a:t>
            </a:r>
            <a:r>
              <a:rPr lang="en-US" sz="2400" dirty="0" smtClean="0">
                <a:solidFill>
                  <a:srgbClr val="4A452A"/>
                </a:solidFill>
                <a:latin typeface="Century Gothic"/>
                <a:cs typeface="Century Gothic"/>
              </a:rPr>
              <a:t>: Go to </a:t>
            </a:r>
            <a:r>
              <a:rPr lang="en-US" sz="2400" b="1" dirty="0" err="1" smtClean="0">
                <a:solidFill>
                  <a:srgbClr val="4A452A"/>
                </a:solidFill>
                <a:latin typeface="Century Gothic"/>
                <a:cs typeface="Century Gothic"/>
              </a:rPr>
              <a:t>www.arin.net</a:t>
            </a:r>
            <a:endParaRPr lang="en-US" sz="2400" b="1" dirty="0">
              <a:solidFill>
                <a:srgbClr val="4A452A"/>
              </a:solidFill>
              <a:latin typeface="Century Gothic"/>
              <a:cs typeface="Century Gothic"/>
            </a:endParaRPr>
          </a:p>
        </p:txBody>
      </p:sp>
      <p:sp>
        <p:nvSpPr>
          <p:cNvPr id="9" name="Left Arrow 8"/>
          <p:cNvSpPr/>
          <p:nvPr/>
        </p:nvSpPr>
        <p:spPr>
          <a:xfrm>
            <a:off x="1702456" y="2812417"/>
            <a:ext cx="2264749" cy="1013457"/>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r>
              <a:rPr lang="en-US" b="1" dirty="0" smtClean="0">
                <a:solidFill>
                  <a:srgbClr val="4A452A"/>
                </a:solidFill>
                <a:latin typeface="Century Gothic"/>
                <a:cs typeface="Century Gothic"/>
              </a:rPr>
              <a:t> Step 2: Login</a:t>
            </a:r>
            <a:endParaRPr lang="en-US" b="1" dirty="0">
              <a:solidFill>
                <a:srgbClr val="4A452A"/>
              </a:solidFill>
              <a:latin typeface="Century Gothic"/>
              <a:cs typeface="Century Gothic"/>
            </a:endParaRPr>
          </a:p>
        </p:txBody>
      </p:sp>
    </p:spTree>
    <p:extLst>
      <p:ext uri="{BB962C8B-B14F-4D97-AF65-F5344CB8AC3E}">
        <p14:creationId xmlns:p14="http://schemas.microsoft.com/office/powerpoint/2010/main" val="1404684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7</a:t>
            </a:fld>
            <a:endParaRPr lang="en-US" dirty="0"/>
          </a:p>
        </p:txBody>
      </p:sp>
      <p:pic>
        <p:nvPicPr>
          <p:cNvPr id="5" name="Picture 4" descr="EH Vote Now Butt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52" y="1124286"/>
            <a:ext cx="8183054" cy="4914469"/>
          </a:xfrm>
          <a:prstGeom prst="rect">
            <a:avLst/>
          </a:prstGeom>
        </p:spPr>
      </p:pic>
      <p:sp>
        <p:nvSpPr>
          <p:cNvPr id="11" name="Left Arrow 10"/>
          <p:cNvSpPr/>
          <p:nvPr/>
        </p:nvSpPr>
        <p:spPr>
          <a:xfrm>
            <a:off x="3394117" y="2500145"/>
            <a:ext cx="4098883"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b="1" dirty="0" smtClean="0">
                <a:solidFill>
                  <a:srgbClr val="4A452A"/>
                </a:solidFill>
                <a:latin typeface="Century Gothic"/>
                <a:cs typeface="Century Gothic"/>
              </a:rPr>
              <a:t>Step 4: </a:t>
            </a:r>
            <a:r>
              <a:rPr lang="en-US" dirty="0" smtClean="0">
                <a:solidFill>
                  <a:srgbClr val="4A452A"/>
                </a:solidFill>
                <a:latin typeface="Century Gothic"/>
                <a:cs typeface="Century Gothic"/>
              </a:rPr>
              <a:t>Click </a:t>
            </a:r>
            <a:r>
              <a:rPr lang="en-US" b="1" dirty="0" smtClean="0">
                <a:solidFill>
                  <a:srgbClr val="4A452A"/>
                </a:solidFill>
                <a:latin typeface="Century Gothic"/>
                <a:cs typeface="Century Gothic"/>
              </a:rPr>
              <a:t>“Vote Now” </a:t>
            </a:r>
            <a:r>
              <a:rPr lang="en-US" dirty="0" smtClean="0">
                <a:solidFill>
                  <a:srgbClr val="4A452A"/>
                </a:solidFill>
                <a:latin typeface="Century Gothic"/>
                <a:cs typeface="Century Gothic"/>
              </a:rPr>
              <a:t>Button</a:t>
            </a:r>
            <a:endParaRPr lang="en-US" dirty="0">
              <a:solidFill>
                <a:srgbClr val="4A452A"/>
              </a:solidFill>
              <a:latin typeface="Century Gothic"/>
              <a:cs typeface="Century Gothic"/>
            </a:endParaRPr>
          </a:p>
        </p:txBody>
      </p:sp>
      <p:sp>
        <p:nvSpPr>
          <p:cNvPr id="6" name="Rounded Rectangle 5"/>
          <p:cNvSpPr/>
          <p:nvPr/>
        </p:nvSpPr>
        <p:spPr>
          <a:xfrm>
            <a:off x="1460500" y="239633"/>
            <a:ext cx="6238875" cy="619129"/>
          </a:xfrm>
          <a:prstGeom prst="roundRect">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solidFill>
                  <a:schemeClr val="bg2">
                    <a:lumMod val="25000"/>
                  </a:schemeClr>
                </a:solidFill>
                <a:latin typeface="Century Gothic"/>
                <a:cs typeface="Century Gothic"/>
              </a:rPr>
              <a:t>Step 3: </a:t>
            </a:r>
            <a:r>
              <a:rPr lang="en-US" dirty="0">
                <a:solidFill>
                  <a:schemeClr val="bg2">
                    <a:lumMod val="25000"/>
                  </a:schemeClr>
                </a:solidFill>
                <a:latin typeface="Century Gothic"/>
                <a:cs typeface="Century Gothic"/>
              </a:rPr>
              <a:t>Go to: </a:t>
            </a:r>
            <a:r>
              <a:rPr lang="en-US" b="1" dirty="0" err="1">
                <a:solidFill>
                  <a:schemeClr val="bg2">
                    <a:lumMod val="25000"/>
                  </a:schemeClr>
                </a:solidFill>
                <a:latin typeface="Century Gothic"/>
                <a:cs typeface="Century Gothic"/>
              </a:rPr>
              <a:t>www.arin.net</a:t>
            </a:r>
            <a:r>
              <a:rPr lang="en-US" b="1" dirty="0">
                <a:solidFill>
                  <a:schemeClr val="bg2">
                    <a:lumMod val="25000"/>
                  </a:schemeClr>
                </a:solidFill>
                <a:latin typeface="Century Gothic"/>
                <a:cs typeface="Century Gothic"/>
              </a:rPr>
              <a:t>/public/election/</a:t>
            </a:r>
          </a:p>
        </p:txBody>
      </p:sp>
    </p:spTree>
    <p:extLst>
      <p:ext uri="{BB962C8B-B14F-4D97-AF65-F5344CB8AC3E}">
        <p14:creationId xmlns:p14="http://schemas.microsoft.com/office/powerpoint/2010/main" val="2810444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2B4DF6-1818-B940-8E30-590D998D271B}" type="slidenum">
              <a:rPr lang="en-US" smtClean="0"/>
              <a:pPr/>
              <a:t>8</a:t>
            </a:fld>
            <a:endParaRPr lang="en-US" dirty="0"/>
          </a:p>
        </p:txBody>
      </p:sp>
      <p:sp>
        <p:nvSpPr>
          <p:cNvPr id="5" name="Title 1"/>
          <p:cNvSpPr>
            <a:spLocks noGrp="1"/>
          </p:cNvSpPr>
          <p:nvPr>
            <p:ph type="title"/>
          </p:nvPr>
        </p:nvSpPr>
        <p:spPr/>
        <p:txBody>
          <a:bodyPr>
            <a:normAutofit fontScale="90000"/>
          </a:bodyPr>
          <a:lstStyle/>
          <a:p>
            <a:r>
              <a:rPr lang="en-US" dirty="0" smtClean="0"/>
              <a:t>Logging In – DMRs without ARIN Online Accounts &amp; Attendee Voters</a:t>
            </a:r>
            <a:endParaRPr lang="en-US" dirty="0"/>
          </a:p>
        </p:txBody>
      </p:sp>
      <p:pic>
        <p:nvPicPr>
          <p:cNvPr id="6" name="Picture 5" descr="Screen shot 2013-09-30 at 1.43.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42" y="1841348"/>
            <a:ext cx="8050793" cy="3558112"/>
          </a:xfrm>
          <a:prstGeom prst="rect">
            <a:avLst/>
          </a:prstGeom>
        </p:spPr>
      </p:pic>
      <p:sp>
        <p:nvSpPr>
          <p:cNvPr id="7" name="Left Arrow 6"/>
          <p:cNvSpPr/>
          <p:nvPr/>
        </p:nvSpPr>
        <p:spPr>
          <a:xfrm>
            <a:off x="2990831" y="1401496"/>
            <a:ext cx="5399456" cy="1194486"/>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r>
              <a:rPr lang="en-US" dirty="0" smtClean="0">
                <a:solidFill>
                  <a:srgbClr val="4A452A"/>
                </a:solidFill>
                <a:latin typeface="Century Gothic"/>
                <a:cs typeface="Century Gothic"/>
              </a:rPr>
              <a:t> </a:t>
            </a:r>
            <a:r>
              <a:rPr lang="en-US" b="1" dirty="0" smtClean="0">
                <a:solidFill>
                  <a:srgbClr val="4A452A"/>
                </a:solidFill>
                <a:latin typeface="Century Gothic"/>
                <a:cs typeface="Century Gothic"/>
              </a:rPr>
              <a:t>   Step 1</a:t>
            </a:r>
            <a:r>
              <a:rPr lang="en-US" dirty="0" smtClean="0">
                <a:solidFill>
                  <a:srgbClr val="4A452A"/>
                </a:solidFill>
                <a:latin typeface="Century Gothic"/>
                <a:cs typeface="Century Gothic"/>
              </a:rPr>
              <a:t>: </a:t>
            </a:r>
            <a:r>
              <a:rPr lang="en-US" b="1" dirty="0" smtClean="0">
                <a:solidFill>
                  <a:srgbClr val="4A452A"/>
                </a:solidFill>
                <a:latin typeface="Century Gothic"/>
                <a:cs typeface="Century Gothic"/>
              </a:rPr>
              <a:t>Open Email from </a:t>
            </a:r>
            <a:r>
              <a:rPr lang="en-US" b="1" dirty="0" err="1" smtClean="0">
                <a:solidFill>
                  <a:srgbClr val="4A452A"/>
                </a:solidFill>
                <a:latin typeface="Century Gothic"/>
                <a:cs typeface="Century Gothic"/>
              </a:rPr>
              <a:t>info@arin.net</a:t>
            </a:r>
            <a:endParaRPr lang="en-US" b="1" dirty="0">
              <a:solidFill>
                <a:srgbClr val="4A452A"/>
              </a:solidFill>
              <a:latin typeface="Century Gothic"/>
              <a:cs typeface="Century Gothic"/>
            </a:endParaRPr>
          </a:p>
        </p:txBody>
      </p:sp>
      <p:sp>
        <p:nvSpPr>
          <p:cNvPr id="8" name="Left Arrow 7"/>
          <p:cNvSpPr/>
          <p:nvPr/>
        </p:nvSpPr>
        <p:spPr>
          <a:xfrm>
            <a:off x="4010037" y="4406660"/>
            <a:ext cx="5032111" cy="103254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r>
              <a:rPr lang="en-US" b="1" dirty="0" smtClean="0">
                <a:solidFill>
                  <a:srgbClr val="4A452A"/>
                </a:solidFill>
                <a:latin typeface="Century Gothic"/>
                <a:cs typeface="Century Gothic"/>
              </a:rPr>
              <a:t>Step 2</a:t>
            </a:r>
            <a:r>
              <a:rPr lang="en-US" dirty="0" smtClean="0">
                <a:solidFill>
                  <a:srgbClr val="4A452A"/>
                </a:solidFill>
                <a:latin typeface="Century Gothic"/>
                <a:cs typeface="Century Gothic"/>
              </a:rPr>
              <a:t>: </a:t>
            </a:r>
            <a:r>
              <a:rPr lang="en-US" b="1" dirty="0" smtClean="0">
                <a:solidFill>
                  <a:srgbClr val="4A452A"/>
                </a:solidFill>
                <a:latin typeface="Century Gothic"/>
                <a:cs typeface="Century Gothic"/>
              </a:rPr>
              <a:t>Click URL and Access Your Ballot</a:t>
            </a:r>
            <a:endParaRPr lang="en-US" b="1" dirty="0">
              <a:solidFill>
                <a:srgbClr val="4A452A"/>
              </a:solidFill>
              <a:latin typeface="Century Gothic"/>
              <a:cs typeface="Century Gothic"/>
            </a:endParaRPr>
          </a:p>
        </p:txBody>
      </p:sp>
    </p:spTree>
    <p:extLst>
      <p:ext uri="{BB962C8B-B14F-4D97-AF65-F5344CB8AC3E}">
        <p14:creationId xmlns:p14="http://schemas.microsoft.com/office/powerpoint/2010/main" val="1417228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Process</a:t>
            </a:r>
            <a:endParaRPr lang="en-US" dirty="0"/>
          </a:p>
        </p:txBody>
      </p:sp>
      <p:sp>
        <p:nvSpPr>
          <p:cNvPr id="4" name="Slide Number Placeholder 3"/>
          <p:cNvSpPr>
            <a:spLocks noGrp="1"/>
          </p:cNvSpPr>
          <p:nvPr>
            <p:ph type="sldNum" sz="quarter" idx="4"/>
          </p:nvPr>
        </p:nvSpPr>
        <p:spPr/>
        <p:txBody>
          <a:bodyPr/>
          <a:lstStyle/>
          <a:p>
            <a:fld id="{8A2B4DF6-1818-B940-8E30-590D998D271B}" type="slidenum">
              <a:rPr lang="en-US" smtClean="0"/>
              <a:pPr/>
              <a:t>9</a:t>
            </a:fld>
            <a:endParaRPr lang="en-US" dirty="0"/>
          </a:p>
        </p:txBody>
      </p:sp>
      <p:pic>
        <p:nvPicPr>
          <p:cNvPr id="6" name="Picture 5" descr="1 Board Ballo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49" y="1366964"/>
            <a:ext cx="5870370" cy="4479854"/>
          </a:xfrm>
          <a:prstGeom prst="rect">
            <a:avLst/>
          </a:prstGeom>
        </p:spPr>
      </p:pic>
      <p:sp>
        <p:nvSpPr>
          <p:cNvPr id="7" name="Left Arrow 6"/>
          <p:cNvSpPr/>
          <p:nvPr/>
        </p:nvSpPr>
        <p:spPr>
          <a:xfrm>
            <a:off x="3334216" y="3059509"/>
            <a:ext cx="5184637"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nchor="ctr"/>
          <a:lstStyle/>
          <a:p>
            <a:r>
              <a:rPr lang="en-US" b="1" dirty="0" smtClean="0">
                <a:solidFill>
                  <a:srgbClr val="4A452A"/>
                </a:solidFill>
                <a:latin typeface="Century Gothic"/>
                <a:cs typeface="Century Gothic"/>
              </a:rPr>
              <a:t>  </a:t>
            </a:r>
            <a:r>
              <a:rPr lang="en-US" b="1" dirty="0">
                <a:solidFill>
                  <a:srgbClr val="4A452A"/>
                </a:solidFill>
                <a:latin typeface="Century Gothic"/>
                <a:cs typeface="Century Gothic"/>
              </a:rPr>
              <a:t> </a:t>
            </a:r>
            <a:r>
              <a:rPr lang="en-US" b="1" dirty="0" smtClean="0">
                <a:solidFill>
                  <a:srgbClr val="4A452A"/>
                </a:solidFill>
                <a:latin typeface="Century Gothic"/>
                <a:cs typeface="Century Gothic"/>
              </a:rPr>
              <a:t>Select up to 2 Candidates for the Board</a:t>
            </a:r>
            <a:endParaRPr lang="en-US" b="1" dirty="0">
              <a:solidFill>
                <a:srgbClr val="4A452A"/>
              </a:solidFill>
              <a:latin typeface="Century Gothic"/>
              <a:cs typeface="Century Gothic"/>
            </a:endParaRPr>
          </a:p>
        </p:txBody>
      </p:sp>
      <p:sp>
        <p:nvSpPr>
          <p:cNvPr id="8" name="Left Arrow 7"/>
          <p:cNvSpPr/>
          <p:nvPr/>
        </p:nvSpPr>
        <p:spPr>
          <a:xfrm>
            <a:off x="2581931" y="3759291"/>
            <a:ext cx="3397000" cy="822960"/>
          </a:xfrm>
          <a:prstGeom prst="leftArrow">
            <a:avLst/>
          </a:prstGeom>
          <a:solidFill>
            <a:srgbClr val="DBEEF4"/>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solidFill>
                  <a:srgbClr val="4A452A"/>
                </a:solidFill>
                <a:latin typeface="Century Gothic"/>
                <a:cs typeface="Century Gothic"/>
              </a:rPr>
              <a:t>  </a:t>
            </a:r>
            <a:r>
              <a:rPr lang="en-US" dirty="0">
                <a:solidFill>
                  <a:srgbClr val="4A452A"/>
                </a:solidFill>
                <a:latin typeface="Century Gothic"/>
                <a:cs typeface="Century Gothic"/>
              </a:rPr>
              <a:t> </a:t>
            </a:r>
            <a:r>
              <a:rPr lang="en-US" b="1" dirty="0" smtClean="0">
                <a:solidFill>
                  <a:srgbClr val="4A452A"/>
                </a:solidFill>
                <a:latin typeface="Century Gothic"/>
                <a:cs typeface="Century Gothic"/>
              </a:rPr>
              <a:t>Click “Submit Vote”</a:t>
            </a:r>
            <a:endParaRPr lang="en-US" b="1" dirty="0">
              <a:solidFill>
                <a:srgbClr val="4A452A"/>
              </a:solidFill>
              <a:latin typeface="Century Gothic"/>
              <a:cs typeface="Century Gothic"/>
            </a:endParaRPr>
          </a:p>
        </p:txBody>
      </p:sp>
    </p:spTree>
    <p:extLst>
      <p:ext uri="{BB962C8B-B14F-4D97-AF65-F5344CB8AC3E}">
        <p14:creationId xmlns:p14="http://schemas.microsoft.com/office/powerpoint/2010/main" val="3343065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1502</TotalTime>
  <Words>2264</Words>
  <Application>Microsoft Macintosh PowerPoint</Application>
  <PresentationFormat>On-screen Show (4:3)</PresentationFormat>
  <Paragraphs>208</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2013 ARIN Elections</vt:lpstr>
      <vt:lpstr>What’s New?</vt:lpstr>
      <vt:lpstr>Voting Details</vt:lpstr>
      <vt:lpstr>What Makes a DMR Eligible?</vt:lpstr>
      <vt:lpstr>October 2013</vt:lpstr>
      <vt:lpstr>Logging In – DMRs with ARIN Online Accounts</vt:lpstr>
      <vt:lpstr>PowerPoint Presentation</vt:lpstr>
      <vt:lpstr>Logging In – DMRs without ARIN Online Accounts &amp; Attendee Voters</vt:lpstr>
      <vt:lpstr>Voting Process</vt:lpstr>
      <vt:lpstr>PowerPoint Presentation</vt:lpstr>
      <vt:lpstr>PowerPoint Presentation</vt:lpstr>
      <vt:lpstr>PowerPoint Presentation</vt:lpstr>
      <vt:lpstr>PowerPoint Presentation</vt:lpstr>
      <vt:lpstr>Multiple Voting Explained</vt:lpstr>
      <vt:lpstr>PowerPoint Presentation</vt:lpstr>
      <vt:lpstr>PowerPoint Presentation</vt:lpstr>
      <vt:lpstr>PowerPoint Presentation</vt:lpstr>
      <vt:lpstr>NRO NC Candidates</vt:lpstr>
      <vt:lpstr>Devon Gayle</vt:lpstr>
      <vt:lpstr>Jason Schiller</vt:lpstr>
      <vt:lpstr>PowerPoint Presentation</vt:lpstr>
      <vt:lpstr>Advisory Council Candidates</vt:lpstr>
      <vt:lpstr>Cathy Aronson</vt:lpstr>
      <vt:lpstr>Owen Delong</vt:lpstr>
      <vt:lpstr>Andrew Dul</vt:lpstr>
      <vt:lpstr>Jesse Geddis</vt:lpstr>
      <vt:lpstr>Scott Leibrand</vt:lpstr>
      <vt:lpstr>Tina Morris</vt:lpstr>
      <vt:lpstr>Milton Mueller</vt:lpstr>
      <vt:lpstr>PowerPoint Presentation</vt:lpstr>
      <vt:lpstr>Board Candidates</vt:lpstr>
      <vt:lpstr>Dr. Vinton (Vint) Cerf</vt:lpstr>
      <vt:lpstr>David Huberman</vt:lpstr>
      <vt:lpstr>Bernadette Lewis</vt:lpstr>
      <vt:lpstr>Bill Sandiford</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Jason Byrne</cp:lastModifiedBy>
  <cp:revision>104</cp:revision>
  <dcterms:created xsi:type="dcterms:W3CDTF">2010-08-12T13:39:46Z</dcterms:created>
  <dcterms:modified xsi:type="dcterms:W3CDTF">2013-10-10T17:14:01Z</dcterms:modified>
</cp:coreProperties>
</file>