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7" r:id="rId2"/>
    <p:sldMasterId id="2147483718" r:id="rId3"/>
    <p:sldMasterId id="2147483726" r:id="rId4"/>
  </p:sldMasterIdLst>
  <p:notesMasterIdLst>
    <p:notesMasterId r:id="rId23"/>
  </p:notesMasterIdLst>
  <p:handoutMasterIdLst>
    <p:handoutMasterId r:id="rId24"/>
  </p:handoutMasterIdLst>
  <p:sldIdLst>
    <p:sldId id="256" r:id="rId5"/>
    <p:sldId id="295" r:id="rId6"/>
    <p:sldId id="369" r:id="rId7"/>
    <p:sldId id="371" r:id="rId8"/>
    <p:sldId id="372" r:id="rId9"/>
    <p:sldId id="373" r:id="rId10"/>
    <p:sldId id="374" r:id="rId11"/>
    <p:sldId id="367" r:id="rId12"/>
    <p:sldId id="368" r:id="rId13"/>
    <p:sldId id="298" r:id="rId14"/>
    <p:sldId id="375" r:id="rId15"/>
    <p:sldId id="376" r:id="rId16"/>
    <p:sldId id="377" r:id="rId17"/>
    <p:sldId id="378" r:id="rId18"/>
    <p:sldId id="380" r:id="rId19"/>
    <p:sldId id="333" r:id="rId20"/>
    <p:sldId id="379" r:id="rId21"/>
    <p:sldId id="342"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6B"/>
    <a:srgbClr val="5C5C5C"/>
    <a:srgbClr val="383838"/>
    <a:srgbClr val="C40836"/>
    <a:srgbClr val="C01B1C"/>
    <a:srgbClr val="00A2D7"/>
    <a:srgbClr val="FFCF00"/>
    <a:srgbClr val="166813"/>
    <a:srgbClr val="590F4A"/>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482" autoAdjust="0"/>
    <p:restoredTop sz="73277" autoAdjust="0"/>
  </p:normalViewPr>
  <p:slideViewPr>
    <p:cSldViewPr>
      <p:cViewPr>
        <p:scale>
          <a:sx n="75" d="100"/>
          <a:sy n="75" d="100"/>
        </p:scale>
        <p:origin x="-732" y="696"/>
      </p:cViewPr>
      <p:guideLst>
        <p:guide orient="horz" pos="2160"/>
        <p:guide pos="2880"/>
      </p:guideLst>
    </p:cSldViewPr>
  </p:slideViewPr>
  <p:outlineViewPr>
    <p:cViewPr>
      <p:scale>
        <a:sx n="33" d="100"/>
        <a:sy n="33" d="100"/>
      </p:scale>
      <p:origin x="0" y="33232"/>
    </p:cViewPr>
  </p:outlineViewPr>
  <p:notesTextViewPr>
    <p:cViewPr>
      <p:scale>
        <a:sx n="1" d="1"/>
        <a:sy n="1" d="1"/>
      </p:scale>
      <p:origin x="0" y="0"/>
    </p:cViewPr>
  </p:notesTextViewPr>
  <p:sorterViewPr>
    <p:cViewPr>
      <p:scale>
        <a:sx n="80" d="100"/>
        <a:sy n="80" d="100"/>
      </p:scale>
      <p:origin x="0" y="1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3FE8114-FFCC-2F42-96BF-B0FE14076AB0}" type="datetimeFigureOut">
              <a:rPr lang="en-US" smtClean="0"/>
              <a:t>10/10/2013</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00FE06BA-D494-5F4F-B6FA-64526147862A}" type="slidenum">
              <a:rPr lang="en-US" smtClean="0"/>
              <a:t>‹#›</a:t>
            </a:fld>
            <a:endParaRPr lang="en-US"/>
          </a:p>
        </p:txBody>
      </p:sp>
    </p:spTree>
    <p:extLst>
      <p:ext uri="{BB962C8B-B14F-4D97-AF65-F5344CB8AC3E}">
        <p14:creationId xmlns:p14="http://schemas.microsoft.com/office/powerpoint/2010/main" val="667288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78C8BC2-B3C0-6D44-AB78-09827E3AE922}" type="datetimeFigureOut">
              <a:rPr lang="en-US" smtClean="0"/>
              <a:t>10/10/2013</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B1CCB38-091A-3A46-8F3C-F69CC7EBEF75}" type="slidenum">
              <a:rPr lang="en-US" smtClean="0"/>
              <a:t>‹#›</a:t>
            </a:fld>
            <a:endParaRPr lang="en-US" dirty="0"/>
          </a:p>
        </p:txBody>
      </p:sp>
    </p:spTree>
    <p:extLst>
      <p:ext uri="{BB962C8B-B14F-4D97-AF65-F5344CB8AC3E}">
        <p14:creationId xmlns:p14="http://schemas.microsoft.com/office/powerpoint/2010/main" val="3140896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a:solidFill>
            <a:srgbClr val="FFFFFF"/>
          </a:solidFill>
          <a:ln/>
        </p:spPr>
      </p:sp>
      <p:sp>
        <p:nvSpPr>
          <p:cNvPr id="30723" name="Rectangle 2"/>
          <p:cNvSpPr>
            <a:spLocks noGrp="1" noChangeArrowheads="1"/>
          </p:cNvSpPr>
          <p:nvPr>
            <p:ph type="body" idx="1"/>
          </p:nvPr>
        </p:nvSpPr>
        <p:spPr>
          <a:noFill/>
          <a:ln/>
        </p:spPr>
        <p:txBody>
          <a:bodyPr/>
          <a:lstStyle/>
          <a:p>
            <a:pPr marL="40144"/>
            <a:r>
              <a:rPr lang="en-US" sz="2400" dirty="0">
                <a:latin typeface="Tahoma" charset="0"/>
                <a:cs typeface="Tahoma" charset="0"/>
                <a:sym typeface="Tahoma" charset="0"/>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843" indent="-346843">
              <a:buFont typeface="Arial"/>
              <a:buChar char="•"/>
            </a:pPr>
            <a:r>
              <a:rPr lang="en-US" sz="1600" dirty="0">
                <a:latin typeface="Tahoma"/>
                <a:cs typeface="Tahoma"/>
              </a:rPr>
              <a:t>Current global Policy</a:t>
            </a:r>
          </a:p>
        </p:txBody>
      </p:sp>
      <p:sp>
        <p:nvSpPr>
          <p:cNvPr id="4" name="Slide Number Placeholder 3"/>
          <p:cNvSpPr>
            <a:spLocks noGrp="1"/>
          </p:cNvSpPr>
          <p:nvPr>
            <p:ph type="sldNum" sz="quarter" idx="10"/>
          </p:nvPr>
        </p:nvSpPr>
        <p:spPr/>
        <p:txBody>
          <a:bodyPr/>
          <a:lstStyle/>
          <a:p>
            <a:fld id="{6B1CCB38-091A-3A46-8F3C-F69CC7EBEF75}" type="slidenum">
              <a:rPr lang="en-US" smtClean="0"/>
              <a:t>10</a:t>
            </a:fld>
            <a:endParaRPr lang="en-US" dirty="0"/>
          </a:p>
        </p:txBody>
      </p:sp>
    </p:spTree>
    <p:extLst>
      <p:ext uri="{BB962C8B-B14F-4D97-AF65-F5344CB8AC3E}">
        <p14:creationId xmlns:p14="http://schemas.microsoft.com/office/powerpoint/2010/main" val="34679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843" indent="-346843">
              <a:buFont typeface="Arial"/>
              <a:buChar char="•"/>
            </a:pPr>
            <a:r>
              <a:rPr lang="en-US" sz="1600" dirty="0">
                <a:latin typeface="Tahoma"/>
                <a:cs typeface="Tahoma"/>
              </a:rPr>
              <a:t>Global Policy Development Process</a:t>
            </a:r>
          </a:p>
        </p:txBody>
      </p:sp>
      <p:sp>
        <p:nvSpPr>
          <p:cNvPr id="4" name="Slide Number Placeholder 3"/>
          <p:cNvSpPr>
            <a:spLocks noGrp="1"/>
          </p:cNvSpPr>
          <p:nvPr>
            <p:ph type="sldNum" sz="quarter" idx="10"/>
          </p:nvPr>
        </p:nvSpPr>
        <p:spPr/>
        <p:txBody>
          <a:bodyPr/>
          <a:lstStyle/>
          <a:p>
            <a:fld id="{6B1CCB38-091A-3A46-8F3C-F69CC7EBEF75}" type="slidenum">
              <a:rPr lang="en-US" smtClean="0"/>
              <a:t>11</a:t>
            </a:fld>
            <a:endParaRPr lang="en-US" dirty="0"/>
          </a:p>
        </p:txBody>
      </p:sp>
    </p:spTree>
    <p:extLst>
      <p:ext uri="{BB962C8B-B14F-4D97-AF65-F5344CB8AC3E}">
        <p14:creationId xmlns:p14="http://schemas.microsoft.com/office/powerpoint/2010/main" val="34679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843" indent="-346843" defTabSz="462458">
              <a:buFont typeface="Arial"/>
              <a:buChar char="•"/>
              <a:defRPr/>
            </a:pPr>
            <a:r>
              <a:rPr lang="en-US" sz="1600" dirty="0">
                <a:latin typeface="Tahoma"/>
                <a:cs typeface="Tahoma"/>
              </a:rPr>
              <a:t>Global Policy Development Process</a:t>
            </a:r>
          </a:p>
        </p:txBody>
      </p:sp>
      <p:sp>
        <p:nvSpPr>
          <p:cNvPr id="4" name="Slide Number Placeholder 3"/>
          <p:cNvSpPr>
            <a:spLocks noGrp="1"/>
          </p:cNvSpPr>
          <p:nvPr>
            <p:ph type="sldNum" sz="quarter" idx="10"/>
          </p:nvPr>
        </p:nvSpPr>
        <p:spPr/>
        <p:txBody>
          <a:bodyPr/>
          <a:lstStyle/>
          <a:p>
            <a:fld id="{6B1CCB38-091A-3A46-8F3C-F69CC7EBEF75}" type="slidenum">
              <a:rPr lang="en-US" smtClean="0"/>
              <a:t>12</a:t>
            </a:fld>
            <a:endParaRPr lang="en-US" dirty="0"/>
          </a:p>
        </p:txBody>
      </p:sp>
    </p:spTree>
    <p:extLst>
      <p:ext uri="{BB962C8B-B14F-4D97-AF65-F5344CB8AC3E}">
        <p14:creationId xmlns:p14="http://schemas.microsoft.com/office/powerpoint/2010/main" val="34679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843" indent="-346843" defTabSz="462458">
              <a:buFont typeface="Arial"/>
              <a:buChar char="•"/>
              <a:defRPr/>
            </a:pPr>
            <a:endParaRPr lang="en-US" sz="1600" dirty="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13</a:t>
            </a:fld>
            <a:endParaRPr lang="en-US" dirty="0"/>
          </a:p>
        </p:txBody>
      </p:sp>
    </p:spTree>
    <p:extLst>
      <p:ext uri="{BB962C8B-B14F-4D97-AF65-F5344CB8AC3E}">
        <p14:creationId xmlns:p14="http://schemas.microsoft.com/office/powerpoint/2010/main" val="346798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843" indent="-346843" defTabSz="462458">
              <a:buFont typeface="Arial"/>
              <a:buChar char="•"/>
              <a:defRPr/>
            </a:pPr>
            <a:r>
              <a:rPr lang="en-US" sz="1600" dirty="0">
                <a:latin typeface="Tahoma"/>
                <a:cs typeface="Tahoma"/>
              </a:rPr>
              <a:t>At the ICANN 47 meeting this past July, the Address Council made a short presentation at the IPv6 Workshop where there were v6 presentations from folks from the African region</a:t>
            </a:r>
          </a:p>
          <a:p>
            <a:pPr marL="346843" indent="-346843" defTabSz="462458">
              <a:buFont typeface="Arial"/>
              <a:buChar char="•"/>
              <a:defRPr/>
            </a:pPr>
            <a:r>
              <a:rPr lang="en-US" sz="1600" dirty="0">
                <a:latin typeface="Tahoma"/>
                <a:cs typeface="Tahoma"/>
              </a:rPr>
              <a:t>We met with various groups such as the ICANN Board, the At Large Advisory Committee, the 2</a:t>
            </a:r>
            <a:r>
              <a:rPr lang="en-US" sz="1600" baseline="30000" dirty="0">
                <a:latin typeface="Tahoma"/>
                <a:cs typeface="Tahoma"/>
              </a:rPr>
              <a:t>nd</a:t>
            </a:r>
            <a:r>
              <a:rPr lang="en-US" sz="1600" dirty="0">
                <a:latin typeface="Tahoma"/>
                <a:cs typeface="Tahoma"/>
              </a:rPr>
              <a:t> Accountability and Transparency Review Team, and the ICANN Nominating Committee.</a:t>
            </a:r>
          </a:p>
          <a:p>
            <a:pPr marL="346843" indent="-346843" defTabSz="462458">
              <a:buFont typeface="Arial"/>
              <a:buChar char="•"/>
              <a:defRPr/>
            </a:pPr>
            <a:endParaRPr lang="en-US" sz="1600" dirty="0">
              <a:latin typeface="Tahoma"/>
              <a:cs typeface="Tahoma"/>
            </a:endParaRPr>
          </a:p>
          <a:p>
            <a:pPr marL="346843" indent="-346843" defTabSz="462458">
              <a:buFont typeface="Arial"/>
              <a:buChar char="•"/>
              <a:defRPr/>
            </a:pPr>
            <a:r>
              <a:rPr lang="en-US" sz="1600" dirty="0">
                <a:latin typeface="Tahoma"/>
                <a:cs typeface="Tahoma"/>
              </a:rPr>
              <a:t>As an aside, if you have questions about the ATRT2, our friend and colleague David Conrad who’s in the audience here is on the review team.</a:t>
            </a:r>
          </a:p>
          <a:p>
            <a:pPr marL="346843" indent="-346843" defTabSz="462458">
              <a:buFont typeface="Arial"/>
              <a:buChar char="•"/>
              <a:defRPr/>
            </a:pPr>
            <a:endParaRPr lang="en-US" sz="1600" dirty="0">
              <a:latin typeface="Tahoma"/>
              <a:cs typeface="Tahoma"/>
            </a:endParaRPr>
          </a:p>
          <a:p>
            <a:pPr marL="346843" indent="-346843" defTabSz="462458">
              <a:buFont typeface="Arial"/>
              <a:buChar char="•"/>
              <a:defRPr/>
            </a:pPr>
            <a:r>
              <a:rPr lang="en-US" sz="1600" dirty="0">
                <a:latin typeface="Tahoma"/>
                <a:cs typeface="Tahoma"/>
              </a:rPr>
              <a:t>I’m working with ICANN staff to produce a webinar for the ICANN community.</a:t>
            </a:r>
          </a:p>
          <a:p>
            <a:pPr marL="346843" indent="-346843" defTabSz="462458">
              <a:buFont typeface="Arial"/>
              <a:buChar char="•"/>
              <a:defRPr/>
            </a:pPr>
            <a:r>
              <a:rPr lang="en-US" sz="1600" dirty="0">
                <a:latin typeface="Tahoma"/>
                <a:cs typeface="Tahoma"/>
              </a:rPr>
              <a:t>The Address Council is also developing agendas for various meetings at the ICANN 48 meeting in November.</a:t>
            </a:r>
          </a:p>
        </p:txBody>
      </p:sp>
      <p:sp>
        <p:nvSpPr>
          <p:cNvPr id="4" name="Slide Number Placeholder 3"/>
          <p:cNvSpPr>
            <a:spLocks noGrp="1"/>
          </p:cNvSpPr>
          <p:nvPr>
            <p:ph type="sldNum" sz="quarter" idx="10"/>
          </p:nvPr>
        </p:nvSpPr>
        <p:spPr/>
        <p:txBody>
          <a:bodyPr/>
          <a:lstStyle/>
          <a:p>
            <a:fld id="{6B1CCB38-091A-3A46-8F3C-F69CC7EBEF75}" type="slidenum">
              <a:rPr lang="en-US" smtClean="0"/>
              <a:t>14</a:t>
            </a:fld>
            <a:endParaRPr lang="en-US" dirty="0"/>
          </a:p>
        </p:txBody>
      </p:sp>
    </p:spTree>
    <p:extLst>
      <p:ext uri="{BB962C8B-B14F-4D97-AF65-F5344CB8AC3E}">
        <p14:creationId xmlns:p14="http://schemas.microsoft.com/office/powerpoint/2010/main" val="346798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843" indent="-346843" defTabSz="462458">
              <a:buFont typeface="Arial"/>
              <a:buChar char="•"/>
              <a:defRPr/>
            </a:pPr>
            <a:endParaRPr lang="en-US" sz="1600" dirty="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15</a:t>
            </a:fld>
            <a:endParaRPr lang="en-US" dirty="0"/>
          </a:p>
        </p:txBody>
      </p:sp>
    </p:spTree>
    <p:extLst>
      <p:ext uri="{BB962C8B-B14F-4D97-AF65-F5344CB8AC3E}">
        <p14:creationId xmlns:p14="http://schemas.microsoft.com/office/powerpoint/2010/main" val="34679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ahoma"/>
                <a:cs typeface="Tahoma"/>
              </a:rPr>
              <a:t>Seat 10 of the ICANN Board is currently occupied by </a:t>
            </a:r>
            <a:r>
              <a:rPr lang="en-US" sz="1400" dirty="0" err="1">
                <a:latin typeface="Tahoma"/>
                <a:cs typeface="Tahoma"/>
              </a:rPr>
              <a:t>Kuo</a:t>
            </a:r>
            <a:r>
              <a:rPr lang="en-US" sz="1400" dirty="0">
                <a:latin typeface="Tahoma"/>
                <a:cs typeface="Tahoma"/>
              </a:rPr>
              <a:t> Wei Wu.</a:t>
            </a:r>
          </a:p>
          <a:p>
            <a:endParaRPr lang="en-US" sz="1400" dirty="0">
              <a:latin typeface="Tahoma"/>
              <a:cs typeface="Tahoma"/>
            </a:endParaRPr>
          </a:p>
          <a:p>
            <a:r>
              <a:rPr lang="en-US" sz="1400" dirty="0">
                <a:latin typeface="Tahoma"/>
                <a:cs typeface="Tahoma"/>
              </a:rPr>
              <a:t>We have 5 candidates for the next 3-year term to begin middle of this year:</a:t>
            </a:r>
          </a:p>
          <a:p>
            <a:endParaRPr lang="en-US" sz="1400" dirty="0">
              <a:latin typeface="Tahoma"/>
              <a:cs typeface="Tahoma"/>
            </a:endParaRPr>
          </a:p>
          <a:p>
            <a:r>
              <a:rPr lang="en-US" sz="1400" dirty="0">
                <a:latin typeface="Tahoma"/>
                <a:cs typeface="Tahoma"/>
              </a:rPr>
              <a:t>- </a:t>
            </a:r>
            <a:r>
              <a:rPr lang="en-US" sz="1400" dirty="0" err="1">
                <a:latin typeface="Tahoma"/>
                <a:cs typeface="Tahoma"/>
              </a:rPr>
              <a:t>Hago</a:t>
            </a:r>
            <a:r>
              <a:rPr lang="en-US" sz="1400" dirty="0">
                <a:latin typeface="Tahoma"/>
                <a:cs typeface="Tahoma"/>
              </a:rPr>
              <a:t> </a:t>
            </a:r>
            <a:r>
              <a:rPr lang="en-US" sz="1400" dirty="0" err="1">
                <a:latin typeface="Tahoma"/>
                <a:cs typeface="Tahoma"/>
              </a:rPr>
              <a:t>Dafalla</a:t>
            </a:r>
            <a:endParaRPr lang="en-US" sz="1400" dirty="0">
              <a:latin typeface="Tahoma"/>
              <a:cs typeface="Tahoma"/>
            </a:endParaRPr>
          </a:p>
          <a:p>
            <a:pPr defTabSz="462458">
              <a:defRPr/>
            </a:pPr>
            <a:r>
              <a:rPr lang="en-US" sz="1400" dirty="0">
                <a:latin typeface="Tahoma"/>
                <a:cs typeface="Tahoma"/>
              </a:rPr>
              <a:t>- Charles Daniel </a:t>
            </a:r>
            <a:r>
              <a:rPr lang="en-US" sz="1400" dirty="0" err="1">
                <a:latin typeface="Tahoma"/>
                <a:cs typeface="Tahoma"/>
              </a:rPr>
              <a:t>Otine</a:t>
            </a:r>
            <a:endParaRPr lang="en-US" sz="1400" dirty="0">
              <a:latin typeface="Tahoma"/>
              <a:cs typeface="Tahoma"/>
            </a:endParaRPr>
          </a:p>
          <a:p>
            <a:pPr defTabSz="462458">
              <a:defRPr/>
            </a:pPr>
            <a:r>
              <a:rPr lang="en-US" sz="1400" dirty="0">
                <a:latin typeface="Tahoma"/>
                <a:cs typeface="Tahoma"/>
              </a:rPr>
              <a:t>- Edwin Martin Salazar Vega</a:t>
            </a:r>
          </a:p>
          <a:p>
            <a:pPr defTabSz="462458">
              <a:defRPr/>
            </a:pPr>
            <a:r>
              <a:rPr lang="en-US" sz="1400" dirty="0">
                <a:latin typeface="Tahoma"/>
                <a:cs typeface="Tahoma"/>
              </a:rPr>
              <a:t>- </a:t>
            </a:r>
            <a:r>
              <a:rPr lang="en-US" sz="1400" dirty="0" err="1">
                <a:latin typeface="Tahoma"/>
                <a:cs typeface="Tahoma"/>
              </a:rPr>
              <a:t>Kuo</a:t>
            </a:r>
            <a:r>
              <a:rPr lang="en-US" sz="1400" dirty="0">
                <a:latin typeface="Tahoma"/>
                <a:cs typeface="Tahoma"/>
              </a:rPr>
              <a:t> Wei Wu</a:t>
            </a:r>
          </a:p>
          <a:p>
            <a:pPr defTabSz="462458">
              <a:defRPr/>
            </a:pPr>
            <a:r>
              <a:rPr lang="en-US" sz="1400" dirty="0">
                <a:latin typeface="Tahoma"/>
                <a:cs typeface="Tahoma"/>
              </a:rPr>
              <a:t>- Hassan </a:t>
            </a:r>
            <a:r>
              <a:rPr lang="en-US" sz="1400" dirty="0" err="1">
                <a:latin typeface="Tahoma"/>
                <a:cs typeface="Tahoma"/>
              </a:rPr>
              <a:t>Zaheer</a:t>
            </a:r>
            <a:endParaRPr lang="en-US" sz="1400" dirty="0">
              <a:latin typeface="Tahoma"/>
              <a:cs typeface="Tahoma"/>
            </a:endParaRPr>
          </a:p>
          <a:p>
            <a:pPr marL="289036" indent="-289036">
              <a:buFontTx/>
              <a:buChar char="-"/>
            </a:pPr>
            <a:endParaRPr lang="en-US" sz="1400" dirty="0">
              <a:latin typeface="Tahoma"/>
              <a:cs typeface="Tahoma"/>
            </a:endParaRPr>
          </a:p>
          <a:p>
            <a:r>
              <a:rPr lang="en-US" sz="1400" dirty="0">
                <a:latin typeface="Tahoma"/>
                <a:cs typeface="Tahoma"/>
              </a:rPr>
              <a:t>The selection is at its conclusion, and the selection will be announced once ICANN completes its due diligence</a:t>
            </a:r>
          </a:p>
        </p:txBody>
      </p:sp>
      <p:sp>
        <p:nvSpPr>
          <p:cNvPr id="4" name="Slide Number Placeholder 3"/>
          <p:cNvSpPr>
            <a:spLocks noGrp="1"/>
          </p:cNvSpPr>
          <p:nvPr>
            <p:ph type="sldNum" sz="quarter" idx="10"/>
          </p:nvPr>
        </p:nvSpPr>
        <p:spPr/>
        <p:txBody>
          <a:bodyPr/>
          <a:lstStyle/>
          <a:p>
            <a:fld id="{6B1CCB38-091A-3A46-8F3C-F69CC7EBEF75}" type="slidenum">
              <a:rPr lang="en-US" smtClean="0"/>
              <a:t>16</a:t>
            </a:fld>
            <a:endParaRPr lang="en-US" dirty="0"/>
          </a:p>
        </p:txBody>
      </p:sp>
    </p:spTree>
    <p:extLst>
      <p:ext uri="{BB962C8B-B14F-4D97-AF65-F5344CB8AC3E}">
        <p14:creationId xmlns:p14="http://schemas.microsoft.com/office/powerpoint/2010/main" val="1212001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036" indent="-289036" defTabSz="462458">
              <a:buFont typeface="Arial" pitchFamily="34" charset="0"/>
              <a:buChar char="•"/>
              <a:defRPr/>
            </a:pPr>
            <a:r>
              <a:rPr lang="en-US" sz="1600" dirty="0">
                <a:latin typeface="Tahoma"/>
                <a:cs typeface="Tahoma"/>
              </a:rPr>
              <a:t>Ray currently occupies seat 9 on the ICANN Board of Directors.  With his term ending in about 2 years, we will begin our selection activities at the end of 2014.  My goal is to finish making any substantial changes to our selection procedures before we have to use the procedures.</a:t>
            </a:r>
          </a:p>
          <a:p>
            <a:pPr defTabSz="462458">
              <a:defRPr/>
            </a:pPr>
            <a:endParaRPr lang="en-US" sz="1600" dirty="0">
              <a:latin typeface="Tahoma"/>
              <a:cs typeface="Tahoma"/>
            </a:endParaRPr>
          </a:p>
          <a:p>
            <a:pPr marL="289036" indent="-289036" defTabSz="462458">
              <a:buFont typeface="Arial" pitchFamily="34" charset="0"/>
              <a:buChar char="•"/>
              <a:defRPr/>
            </a:pPr>
            <a:r>
              <a:rPr lang="en-US" sz="1600" dirty="0" err="1">
                <a:latin typeface="Tahoma"/>
                <a:cs typeface="Tahoma"/>
              </a:rPr>
              <a:t>Kuo</a:t>
            </a:r>
            <a:r>
              <a:rPr lang="en-US" sz="1600" dirty="0">
                <a:latin typeface="Tahoma"/>
                <a:cs typeface="Tahoma"/>
              </a:rPr>
              <a:t>-Wei currently occupies seat 10.  We re-appointed him earlier this year for a 2</a:t>
            </a:r>
            <a:r>
              <a:rPr lang="en-US" sz="1600" baseline="30000" dirty="0">
                <a:latin typeface="Tahoma"/>
                <a:cs typeface="Tahoma"/>
              </a:rPr>
              <a:t>nd</a:t>
            </a:r>
            <a:r>
              <a:rPr lang="en-US" sz="1600" dirty="0">
                <a:latin typeface="Tahoma"/>
                <a:cs typeface="Tahoma"/>
              </a:rPr>
              <a:t> 3-year term.</a:t>
            </a:r>
          </a:p>
        </p:txBody>
      </p:sp>
      <p:sp>
        <p:nvSpPr>
          <p:cNvPr id="4" name="Slide Number Placeholder 3"/>
          <p:cNvSpPr>
            <a:spLocks noGrp="1"/>
          </p:cNvSpPr>
          <p:nvPr>
            <p:ph type="sldNum" sz="quarter" idx="10"/>
          </p:nvPr>
        </p:nvSpPr>
        <p:spPr/>
        <p:txBody>
          <a:bodyPr/>
          <a:lstStyle/>
          <a:p>
            <a:fld id="{6B1CCB38-091A-3A46-8F3C-F69CC7EBEF75}" type="slidenum">
              <a:rPr lang="en-US" smtClean="0"/>
              <a:t>17</a:t>
            </a:fld>
            <a:endParaRPr lang="en-US" dirty="0"/>
          </a:p>
        </p:txBody>
      </p:sp>
    </p:spTree>
    <p:extLst>
      <p:ext uri="{BB962C8B-B14F-4D97-AF65-F5344CB8AC3E}">
        <p14:creationId xmlns:p14="http://schemas.microsoft.com/office/powerpoint/2010/main" val="346798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US" sz="2400" dirty="0">
                <a:latin typeface="Tahoma"/>
                <a:cs typeface="Tahoma"/>
              </a:rPr>
              <a:t>This concludes my report.  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843" indent="-346843">
              <a:buFont typeface="Arial"/>
              <a:buChar char="•"/>
            </a:pPr>
            <a:r>
              <a:rPr lang="en-US" sz="2400" dirty="0">
                <a:latin typeface="Tahoma"/>
                <a:cs typeface="Tahoma"/>
              </a:rPr>
              <a:t>First, a little refresher of who we are.</a:t>
            </a:r>
          </a:p>
          <a:p>
            <a:pPr marL="346843" indent="-346843">
              <a:buFont typeface="Arial"/>
              <a:buChar char="•"/>
            </a:pPr>
            <a:r>
              <a:rPr lang="en-US" sz="2400" dirty="0">
                <a:latin typeface="Tahoma"/>
                <a:cs typeface="Tahoma"/>
              </a:rPr>
              <a:t>Then we’ll quickly review what is a Global Policy and its PDP</a:t>
            </a:r>
          </a:p>
          <a:p>
            <a:pPr marL="346843" indent="-346843">
              <a:buFont typeface="Arial"/>
              <a:buChar char="•"/>
            </a:pPr>
            <a:r>
              <a:rPr lang="en-US" sz="2400" dirty="0">
                <a:latin typeface="Tahoma"/>
                <a:cs typeface="Tahoma"/>
              </a:rPr>
              <a:t>And then what we have done for you lately.</a:t>
            </a:r>
          </a:p>
        </p:txBody>
      </p:sp>
      <p:sp>
        <p:nvSpPr>
          <p:cNvPr id="4" name="Slide Number Placeholder 3"/>
          <p:cNvSpPr>
            <a:spLocks noGrp="1"/>
          </p:cNvSpPr>
          <p:nvPr>
            <p:ph type="sldNum" sz="quarter" idx="10"/>
          </p:nvPr>
        </p:nvSpPr>
        <p:spPr/>
        <p:txBody>
          <a:bodyPr/>
          <a:lstStyle/>
          <a:p>
            <a:fld id="{6B1CCB38-091A-3A46-8F3C-F69CC7EBEF75}" type="slidenum">
              <a:rPr lang="en-US" smtClean="0"/>
              <a:t>2</a:t>
            </a:fld>
            <a:endParaRPr lang="en-US" dirty="0"/>
          </a:p>
        </p:txBody>
      </p:sp>
    </p:spTree>
    <p:extLst>
      <p:ext uri="{BB962C8B-B14F-4D97-AF65-F5344CB8AC3E}">
        <p14:creationId xmlns:p14="http://schemas.microsoft.com/office/powerpoint/2010/main" val="428073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4E9A7D0-8BF9-493F-AC6F-1EC0F30BC31A}" type="slidenum">
              <a:rPr lang="en-AU"/>
              <a:pPr/>
              <a:t>3</a:t>
            </a:fld>
            <a:endParaRPr lang="en-AU"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173422" indent="-173422">
              <a:buFont typeface="Arial"/>
              <a:buChar char="•"/>
            </a:pPr>
            <a:r>
              <a:rPr lang="en-US" sz="2400" dirty="0">
                <a:latin typeface="Tahoma"/>
                <a:ea typeface="ＭＳ Ｐゴシック" charset="-128"/>
                <a:cs typeface="Tahoma"/>
              </a:rPr>
              <a:t>There are lots of acronyms</a:t>
            </a:r>
          </a:p>
          <a:p>
            <a:pPr marL="173422" indent="-173422">
              <a:buFont typeface="Arial"/>
              <a:buChar char="•"/>
            </a:pPr>
            <a:r>
              <a:rPr lang="en-US" sz="2400" dirty="0">
                <a:latin typeface="Tahoma"/>
                <a:ea typeface="ＭＳ Ｐゴシック" charset="-128"/>
                <a:cs typeface="Tahoma"/>
              </a:rPr>
              <a:t>In some cases an organization is designated to preform a function</a:t>
            </a:r>
          </a:p>
          <a:p>
            <a:pPr marL="173422" indent="-173422">
              <a:buFont typeface="Arial"/>
              <a:buChar char="•"/>
            </a:pPr>
            <a:r>
              <a:rPr lang="en-US" sz="2400" dirty="0">
                <a:latin typeface="Tahoma"/>
                <a:ea typeface="ＭＳ Ｐゴシック" charset="-128"/>
                <a:cs typeface="Tahoma"/>
              </a:rPr>
              <a:t>ICANN, the Internet Corporation for Assigned Names and Numbers, performs the IANA function</a:t>
            </a:r>
          </a:p>
          <a:p>
            <a:pPr marL="173422" indent="-173422">
              <a:buFont typeface="Arial"/>
              <a:buChar char="•"/>
            </a:pPr>
            <a:r>
              <a:rPr lang="en-US" sz="2400" dirty="0">
                <a:latin typeface="Tahoma"/>
                <a:ea typeface="ＭＳ Ｐゴシック" charset="-128"/>
                <a:cs typeface="Tahoma"/>
              </a:rPr>
              <a:t>IANA is responsible for the global coordination of Root DNS, IP addresses, ASNs, protocol and port numbers</a:t>
            </a:r>
          </a:p>
          <a:p>
            <a:pPr marL="173422" indent="-173422">
              <a:buFont typeface="Arial"/>
              <a:buChar char="•"/>
            </a:pPr>
            <a:endParaRPr lang="en-US" sz="2400" dirty="0">
              <a:latin typeface="Tahoma"/>
              <a:ea typeface="ＭＳ Ｐゴシック" charset="-128"/>
              <a:cs typeface="Tahom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a:cs typeface="Tahoma"/>
              </a:rPr>
              <a:t>The NRO was established to allow the NRO to:</a:t>
            </a:r>
          </a:p>
          <a:p>
            <a:pPr marL="173422" indent="-173422">
              <a:buFontTx/>
              <a:buChar char="-"/>
            </a:pPr>
            <a:r>
              <a:rPr lang="en-US" dirty="0">
                <a:latin typeface="Tahoma"/>
                <a:cs typeface="Tahoma"/>
              </a:rPr>
              <a:t>Speak on behalf of the 5 RIRs with one voice.</a:t>
            </a:r>
          </a:p>
          <a:p>
            <a:pPr marL="173422" indent="-173422">
              <a:buFontTx/>
              <a:buChar char="-"/>
            </a:pPr>
            <a:r>
              <a:rPr lang="en-US" dirty="0">
                <a:latin typeface="Tahoma"/>
                <a:cs typeface="Tahoma"/>
              </a:rPr>
              <a:t>Conduct joint activities</a:t>
            </a:r>
          </a:p>
          <a:p>
            <a:pPr marL="173422" indent="-173422">
              <a:buFontTx/>
              <a:buChar char="-"/>
            </a:pPr>
            <a:r>
              <a:rPr lang="en-US" dirty="0" smtClean="0"/>
              <a:t>To protect the unallocated Number Resource pool</a:t>
            </a:r>
          </a:p>
          <a:p>
            <a:pPr marL="173422" indent="-173422">
              <a:buFontTx/>
              <a:buChar char="-"/>
            </a:pPr>
            <a:r>
              <a:rPr lang="en-US" dirty="0" smtClean="0"/>
              <a:t>To</a:t>
            </a:r>
            <a:r>
              <a:rPr lang="en-US" baseline="0" dirty="0" smtClean="0"/>
              <a:t> </a:t>
            </a:r>
            <a:r>
              <a:rPr lang="en-US" dirty="0" smtClean="0"/>
              <a:t>promote and protect the bottom-up policy development process</a:t>
            </a:r>
          </a:p>
          <a:p>
            <a:pPr marL="173422" indent="-173422">
              <a:buFontTx/>
              <a:buChar char="-"/>
            </a:pPr>
            <a:r>
              <a:rPr lang="en-US" dirty="0" smtClean="0"/>
              <a:t>To act as a focal point for Internet community input into the RIR system</a:t>
            </a:r>
          </a:p>
          <a:p>
            <a:pPr marL="173422" indent="-173422">
              <a:buFontTx/>
              <a:buChar char="-"/>
            </a:pPr>
            <a:endParaRPr lang="en-US" dirty="0">
              <a:latin typeface="Tahoma"/>
              <a:cs typeface="Tahoma"/>
            </a:endParaRPr>
          </a:p>
          <a:p>
            <a:r>
              <a:rPr lang="en-US" dirty="0">
                <a:latin typeface="Tahoma"/>
                <a:cs typeface="Tahoma"/>
              </a:rPr>
              <a:t>It is comprised of the NRO EC, NRO NC, and Secretariat </a:t>
            </a:r>
          </a:p>
          <a:p>
            <a:endParaRPr lang="en-US" dirty="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4</a:t>
            </a:fld>
            <a:endParaRPr lang="en-US" dirty="0"/>
          </a:p>
        </p:txBody>
      </p:sp>
    </p:spTree>
    <p:extLst>
      <p:ext uri="{BB962C8B-B14F-4D97-AF65-F5344CB8AC3E}">
        <p14:creationId xmlns:p14="http://schemas.microsoft.com/office/powerpoint/2010/main" val="193874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a:cs typeface="Tahoma"/>
              </a:rPr>
              <a:t>The NRO EC is comprised of one person appointed by each of the 5 RIR’s boards.</a:t>
            </a:r>
          </a:p>
          <a:p>
            <a:r>
              <a:rPr lang="en-US" dirty="0">
                <a:latin typeface="Tahoma"/>
                <a:cs typeface="Tahoma"/>
              </a:rPr>
              <a:t>Historically it has been the RIR CEO, but could be someone else.</a:t>
            </a:r>
          </a:p>
          <a:p>
            <a:endParaRPr lang="en-US" dirty="0">
              <a:latin typeface="Tahoma"/>
              <a:cs typeface="Tahoma"/>
            </a:endParaRPr>
          </a:p>
          <a:p>
            <a:r>
              <a:rPr lang="en-US" dirty="0">
                <a:latin typeface="Tahoma"/>
                <a:cs typeface="Tahoma"/>
              </a:rPr>
              <a:t>The NRO EC speaks on behalf of the NRO in all external activities, and allows the 5 RIRs to speak with one voice, when they are in agreement.</a:t>
            </a:r>
          </a:p>
          <a:p>
            <a:endParaRPr lang="en-US" dirty="0">
              <a:latin typeface="Tahoma"/>
              <a:cs typeface="Tahoma"/>
            </a:endParaRPr>
          </a:p>
          <a:p>
            <a:r>
              <a:rPr lang="en-US" dirty="0">
                <a:latin typeface="Tahoma"/>
                <a:cs typeface="Tahoma"/>
              </a:rPr>
              <a:t>The NRO EC can designate RIR resources in Support of NRO activates such as fund travel, or commit RIR staff to perform NRO functions.</a:t>
            </a:r>
          </a:p>
          <a:p>
            <a:endParaRPr lang="en-US" dirty="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5</a:t>
            </a:fld>
            <a:endParaRPr lang="en-US" dirty="0"/>
          </a:p>
        </p:txBody>
      </p:sp>
    </p:spTree>
    <p:extLst>
      <p:ext uri="{BB962C8B-B14F-4D97-AF65-F5344CB8AC3E}">
        <p14:creationId xmlns:p14="http://schemas.microsoft.com/office/powerpoint/2010/main" val="193874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a:cs typeface="Tahoma"/>
              </a:rPr>
              <a:t>NRO NC is comprised of 15 members, 3 from each region</a:t>
            </a:r>
          </a:p>
          <a:p>
            <a:endParaRPr lang="en-US" dirty="0">
              <a:latin typeface="Tahoma"/>
              <a:cs typeface="Tahoma"/>
            </a:endParaRPr>
          </a:p>
          <a:p>
            <a:r>
              <a:rPr lang="en-US" dirty="0">
                <a:latin typeface="Tahoma"/>
                <a:cs typeface="Tahoma"/>
              </a:rPr>
              <a:t>The NRO EC has designated the NRO NC to perform the role or the ASO AC.</a:t>
            </a:r>
          </a:p>
        </p:txBody>
      </p:sp>
      <p:sp>
        <p:nvSpPr>
          <p:cNvPr id="4" name="Slide Number Placeholder 3"/>
          <p:cNvSpPr>
            <a:spLocks noGrp="1"/>
          </p:cNvSpPr>
          <p:nvPr>
            <p:ph type="sldNum" sz="quarter" idx="10"/>
          </p:nvPr>
        </p:nvSpPr>
        <p:spPr/>
        <p:txBody>
          <a:bodyPr/>
          <a:lstStyle/>
          <a:p>
            <a:fld id="{6B1CCB38-091A-3A46-8F3C-F69CC7EBEF75}" type="slidenum">
              <a:rPr lang="en-US" smtClean="0"/>
              <a:t>6</a:t>
            </a:fld>
            <a:endParaRPr lang="en-US" dirty="0"/>
          </a:p>
        </p:txBody>
      </p:sp>
    </p:spTree>
    <p:extLst>
      <p:ext uri="{BB962C8B-B14F-4D97-AF65-F5344CB8AC3E}">
        <p14:creationId xmlns:p14="http://schemas.microsoft.com/office/powerpoint/2010/main" val="193874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a:cs typeface="Tahoma"/>
              </a:rPr>
              <a:t>The ASO was formed out of the ASO </a:t>
            </a:r>
            <a:r>
              <a:rPr lang="en-US" dirty="0" err="1">
                <a:latin typeface="Tahoma"/>
                <a:cs typeface="Tahoma"/>
              </a:rPr>
              <a:t>MoU</a:t>
            </a:r>
            <a:endParaRPr lang="en-US" dirty="0">
              <a:latin typeface="Tahoma"/>
              <a:cs typeface="Tahoma"/>
            </a:endParaRPr>
          </a:p>
          <a:p>
            <a:endParaRPr lang="en-US" dirty="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7</a:t>
            </a:fld>
            <a:endParaRPr lang="en-US" dirty="0"/>
          </a:p>
        </p:txBody>
      </p:sp>
    </p:spTree>
    <p:extLst>
      <p:ext uri="{BB962C8B-B14F-4D97-AF65-F5344CB8AC3E}">
        <p14:creationId xmlns:p14="http://schemas.microsoft.com/office/powerpoint/2010/main" val="193874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a:cs typeface="Tahoma"/>
              </a:rPr>
              <a:t>Within this ICANN framework, there are a number of supporting organizations and advisory committees, such as the GNSO whose members operate the registries and registrars for the generic top level domains, the </a:t>
            </a:r>
            <a:r>
              <a:rPr lang="en-US" dirty="0" err="1">
                <a:latin typeface="Tahoma"/>
                <a:cs typeface="Tahoma"/>
              </a:rPr>
              <a:t>ccNSO</a:t>
            </a:r>
            <a:r>
              <a:rPr lang="en-US" dirty="0">
                <a:latin typeface="Tahoma"/>
                <a:cs typeface="Tahoma"/>
              </a:rPr>
              <a:t> whose members operate country code domain names registries, and the GAC who is the advisory committee made up of government representatives to provide input to the ICANN process.  The ASO is one such Supporting Organization for the addressing community.</a:t>
            </a:r>
          </a:p>
          <a:p>
            <a:endParaRPr lang="en-US" dirty="0">
              <a:latin typeface="Tahoma"/>
              <a:cs typeface="Tahoma"/>
            </a:endParaRPr>
          </a:p>
          <a:p>
            <a:r>
              <a:rPr lang="en-US" dirty="0">
                <a:latin typeface="Tahoma"/>
                <a:cs typeface="Tahoma"/>
              </a:rPr>
              <a:t>The NRO Number Council’s sole function has been to serve as the ASO Address Council.  </a:t>
            </a:r>
          </a:p>
          <a:p>
            <a:endParaRPr lang="en-US" dirty="0">
              <a:latin typeface="Tahoma"/>
              <a:cs typeface="Tahoma"/>
            </a:endParaRPr>
          </a:p>
          <a:p>
            <a:r>
              <a:rPr lang="en-US" dirty="0">
                <a:latin typeface="Tahoma"/>
                <a:cs typeface="Tahoma"/>
              </a:rPr>
              <a:t>We, as the Address Supporting Organization, and specifically the Address Council, do our part by:</a:t>
            </a:r>
          </a:p>
          <a:p>
            <a:pPr marL="231229" indent="-231229">
              <a:buFont typeface="+mj-lt"/>
              <a:buAutoNum type="arabicPeriod"/>
            </a:pPr>
            <a:r>
              <a:rPr lang="en-US" dirty="0">
                <a:latin typeface="Tahoma"/>
                <a:cs typeface="Tahoma"/>
              </a:rPr>
              <a:t>overseeing global policy work for IPs &amp; ASNs</a:t>
            </a:r>
          </a:p>
          <a:p>
            <a:pPr marL="231229" indent="-231229">
              <a:buFont typeface="+mj-lt"/>
              <a:buAutoNum type="arabicPeriod"/>
            </a:pPr>
            <a:r>
              <a:rPr lang="en-US" dirty="0">
                <a:latin typeface="Tahoma"/>
                <a:cs typeface="Tahoma"/>
              </a:rPr>
              <a:t>appointing Directors to Seats 9 &amp; 10 on the ICANN Board</a:t>
            </a:r>
          </a:p>
          <a:p>
            <a:pPr marL="231229" indent="-231229">
              <a:buFont typeface="+mj-lt"/>
              <a:buAutoNum type="arabicPeriod"/>
            </a:pPr>
            <a:r>
              <a:rPr lang="en-US" dirty="0">
                <a:latin typeface="Tahoma"/>
                <a:cs typeface="Tahoma"/>
              </a:rPr>
              <a:t>serving on ICANN bodies such as the </a:t>
            </a:r>
            <a:r>
              <a:rPr lang="en-US" dirty="0" err="1">
                <a:latin typeface="Tahoma"/>
                <a:cs typeface="Tahoma"/>
              </a:rPr>
              <a:t>NomCom</a:t>
            </a:r>
            <a:r>
              <a:rPr lang="en-US" dirty="0">
                <a:latin typeface="Tahoma"/>
                <a:cs typeface="Tahoma"/>
              </a:rPr>
              <a:t> and Review Teams as required by the Affirmation of Commitments which is a letter signed by ICANN and the US Department of Commerce for the continued operation of ICANN independent of the US government contract, and</a:t>
            </a:r>
          </a:p>
          <a:p>
            <a:pPr marL="231229" indent="-231229">
              <a:buFont typeface="+mj-lt"/>
              <a:buAutoNum type="arabicPeriod"/>
            </a:pPr>
            <a:r>
              <a:rPr lang="en-US" dirty="0">
                <a:latin typeface="Tahoma"/>
                <a:cs typeface="Tahoma"/>
              </a:rPr>
              <a:t>advising ICANN on number resource matters such as v4 &amp; v6 addresses, ASNs, and the recognition of new RIRs.</a:t>
            </a:r>
          </a:p>
        </p:txBody>
      </p:sp>
      <p:sp>
        <p:nvSpPr>
          <p:cNvPr id="4" name="Slide Number Placeholder 3"/>
          <p:cNvSpPr>
            <a:spLocks noGrp="1"/>
          </p:cNvSpPr>
          <p:nvPr>
            <p:ph type="sldNum" sz="quarter" idx="10"/>
          </p:nvPr>
        </p:nvSpPr>
        <p:spPr/>
        <p:txBody>
          <a:bodyPr/>
          <a:lstStyle/>
          <a:p>
            <a:fld id="{6B1CCB38-091A-3A46-8F3C-F69CC7EBEF75}" type="slidenum">
              <a:rPr lang="en-US" smtClean="0"/>
              <a:t>8</a:t>
            </a:fld>
            <a:endParaRPr lang="en-US" dirty="0"/>
          </a:p>
        </p:txBody>
      </p:sp>
    </p:spTree>
    <p:extLst>
      <p:ext uri="{BB962C8B-B14F-4D97-AF65-F5344CB8AC3E}">
        <p14:creationId xmlns:p14="http://schemas.microsoft.com/office/powerpoint/2010/main" val="193874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a:buChar char="•"/>
            </a:pPr>
            <a:r>
              <a:rPr lang="en-US" sz="1800" dirty="0">
                <a:latin typeface="Tahoma"/>
                <a:cs typeface="Tahoma"/>
              </a:rPr>
              <a:t>The ASO Address Council is a 15 member body made up of 3 members from each of the 5 RIR regions. </a:t>
            </a:r>
          </a:p>
          <a:p>
            <a:pPr marL="173422" indent="-173422">
              <a:buFont typeface="Arial"/>
              <a:buChar char="•"/>
            </a:pPr>
            <a:r>
              <a:rPr lang="en-US" sz="1800" dirty="0">
                <a:latin typeface="Tahoma"/>
                <a:cs typeface="Tahoma"/>
              </a:rPr>
              <a:t>We are elected and appointed from within the stakeholders of each regional community.  </a:t>
            </a:r>
          </a:p>
          <a:p>
            <a:pPr marL="173422" indent="-173422">
              <a:buFont typeface="Arial"/>
              <a:buChar char="•"/>
            </a:pPr>
            <a:r>
              <a:rPr lang="en-US" sz="1800" dirty="0">
                <a:latin typeface="Tahoma"/>
                <a:cs typeface="Tahoma"/>
              </a:rPr>
              <a:t>The stars next to the names show who are the members who have been appointed. </a:t>
            </a:r>
          </a:p>
          <a:p>
            <a:pPr marL="173422" indent="-173422">
              <a:buFont typeface="Arial"/>
              <a:buChar char="•"/>
            </a:pPr>
            <a:r>
              <a:rPr lang="en-US" sz="1800" dirty="0">
                <a:latin typeface="Tahoma"/>
                <a:cs typeface="Tahoma"/>
              </a:rPr>
              <a:t>In the ARIN region, each of the 3 members serve a 3-year term.</a:t>
            </a:r>
          </a:p>
          <a:p>
            <a:pPr marL="173422" indent="-173422">
              <a:buFont typeface="Arial"/>
              <a:buChar char="•"/>
            </a:pPr>
            <a:r>
              <a:rPr lang="en-US" sz="1800" dirty="0">
                <a:latin typeface="Tahoma"/>
                <a:cs typeface="Tahoma"/>
              </a:rPr>
              <a:t>Jason is now on his 6th year on the ASO AC, and his term will be up at the end of this year.</a:t>
            </a:r>
          </a:p>
          <a:p>
            <a:pPr marL="173422" indent="-173422">
              <a:buFont typeface="Arial"/>
              <a:buChar char="•"/>
            </a:pPr>
            <a:endParaRPr lang="en-US" sz="1800" dirty="0">
              <a:latin typeface="Tahoma"/>
              <a:cs typeface="Tahoma"/>
            </a:endParaRPr>
          </a:p>
          <a:p>
            <a:pPr marL="173422" indent="-173422">
              <a:buFont typeface="Arial"/>
              <a:buChar char="•"/>
            </a:pPr>
            <a:r>
              <a:rPr lang="en-US" sz="1800" dirty="0">
                <a:latin typeface="Tahoma"/>
                <a:cs typeface="Tahoma"/>
              </a:rPr>
              <a:t>Last time, we reported that Alejandro from LACNIC had stepped down.</a:t>
            </a:r>
          </a:p>
          <a:p>
            <a:pPr marL="173422" indent="-173422">
              <a:buFont typeface="Arial"/>
              <a:buChar char="•"/>
            </a:pPr>
            <a:r>
              <a:rPr lang="en-US" sz="1800" dirty="0">
                <a:latin typeface="Tahoma"/>
                <a:cs typeface="Tahoma"/>
              </a:rPr>
              <a:t>He has been replaced by Jorge Villa.</a:t>
            </a:r>
          </a:p>
        </p:txBody>
      </p:sp>
      <p:sp>
        <p:nvSpPr>
          <p:cNvPr id="4" name="Slide Number Placeholder 3"/>
          <p:cNvSpPr>
            <a:spLocks noGrp="1"/>
          </p:cNvSpPr>
          <p:nvPr>
            <p:ph type="sldNum" sz="quarter" idx="10"/>
          </p:nvPr>
        </p:nvSpPr>
        <p:spPr/>
        <p:txBody>
          <a:bodyPr/>
          <a:lstStyle/>
          <a:p>
            <a:fld id="{6B1CCB38-091A-3A46-8F3C-F69CC7EBEF75}" type="slidenum">
              <a:rPr lang="en-US" smtClean="0"/>
              <a:t>9</a:t>
            </a:fld>
            <a:endParaRPr lang="en-US" dirty="0"/>
          </a:p>
        </p:txBody>
      </p:sp>
    </p:spTree>
    <p:extLst>
      <p:ext uri="{BB962C8B-B14F-4D97-AF65-F5344CB8AC3E}">
        <p14:creationId xmlns:p14="http://schemas.microsoft.com/office/powerpoint/2010/main" val="365646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2195736" y="1844824"/>
            <a:ext cx="6563072" cy="4248471"/>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a:xfrm>
            <a:off x="2195736" y="6525344"/>
            <a:ext cx="3960440" cy="227624"/>
          </a:xfrm>
        </p:spPr>
        <p:txBody>
          <a:bodyPr/>
          <a:lstStyle/>
          <a:p>
            <a:r>
              <a:rPr lang="en-AU" smtClean="0"/>
              <a:t>The ASO is a supporting organization of ICANN</a:t>
            </a:r>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7363659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quar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612774"/>
            <a:ext cx="8208912" cy="54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The ASO is a supporting organization of ICANN</a:t>
            </a:r>
            <a:endParaRPr lang="en-US" dirty="0"/>
          </a:p>
        </p:txBody>
      </p:sp>
      <p:sp>
        <p:nvSpPr>
          <p:cNvPr id="7" name="Slide Number Placeholder 6"/>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18376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quare Titl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40968"/>
            <a:ext cx="7772400" cy="14700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331640" y="4725144"/>
            <a:ext cx="6400800" cy="158417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The ASO is a supporting organization of ICANN</a:t>
            </a:r>
            <a:endParaRPr lang="en-US" dirty="0"/>
          </a:p>
        </p:txBody>
      </p:sp>
      <p:sp>
        <p:nvSpPr>
          <p:cNvPr id="6" name="Slide Number Placeholder 5"/>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123475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quar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The ASO is a supporting organization of ICANN</a:t>
            </a:r>
            <a:endParaRPr lang="en-US" dirty="0"/>
          </a:p>
        </p:txBody>
      </p:sp>
      <p:sp>
        <p:nvSpPr>
          <p:cNvPr id="6" name="Slide Number Placeholder 5"/>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1489886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quar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The ASO is a supporting organization of ICANN</a:t>
            </a:r>
            <a:endParaRPr lang="en-US" dirty="0"/>
          </a:p>
        </p:txBody>
      </p:sp>
      <p:sp>
        <p:nvSpPr>
          <p:cNvPr id="6" name="Slide Number Placeholder 5"/>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596997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quar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The ASO is a supporting organization of ICANN</a:t>
            </a:r>
            <a:endParaRPr lang="en-US" dirty="0"/>
          </a:p>
        </p:txBody>
      </p:sp>
      <p:sp>
        <p:nvSpPr>
          <p:cNvPr id="5" name="Slide Number Placeholder 4"/>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3506935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quar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612774"/>
            <a:ext cx="8208912" cy="54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The ASO is a supporting organization of ICANN</a:t>
            </a:r>
            <a:endParaRPr lang="en-US" dirty="0"/>
          </a:p>
        </p:txBody>
      </p:sp>
      <p:sp>
        <p:nvSpPr>
          <p:cNvPr id="7" name="Slide Number Placeholder 6"/>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349767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quare 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The ASO is a supporting organization of ICANN</a:t>
            </a:r>
            <a:endParaRPr lang="en-US" dirty="0"/>
          </a:p>
        </p:txBody>
      </p:sp>
      <p:sp>
        <p:nvSpPr>
          <p:cNvPr id="4" name="Slide Number Placeholder 3"/>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342837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463" y="0"/>
            <a:ext cx="7348537" cy="12239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4775"/>
            <a:ext cx="3975100" cy="497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56100" y="1374775"/>
            <a:ext cx="39751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56100" y="3940175"/>
            <a:ext cx="39751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atin typeface="Tahoma" pitchFamily="29" charset="0"/>
                <a:ea typeface="ＭＳ Ｐゴシック" pitchFamily="29" charset="-128"/>
                <a:cs typeface="ＭＳ Ｐゴシック" pitchFamily="29" charset="-128"/>
              </a:defRPr>
            </a:lvl1pPr>
          </a:lstStyle>
          <a:p>
            <a:endParaRPr lang="en-US" sz="1200" dirty="0">
              <a:latin typeface="Tahoma" charset="0"/>
              <a:cs typeface="Tahoma" charset="0"/>
            </a:endParaRPr>
          </a:p>
        </p:txBody>
      </p:sp>
      <p:sp>
        <p:nvSpPr>
          <p:cNvPr id="7" name="Rectangle 6"/>
          <p:cNvSpPr>
            <a:spLocks noGrp="1" noChangeArrowheads="1"/>
          </p:cNvSpPr>
          <p:nvPr>
            <p:ph type="ftr" sz="quarter" idx="11"/>
          </p:nvPr>
        </p:nvSpPr>
        <p:spPr/>
        <p:txBody>
          <a:bodyPr/>
          <a:lstStyle>
            <a:lvl1pPr>
              <a:defRPr/>
            </a:lvl1pPr>
          </a:lstStyle>
          <a:p>
            <a:pPr>
              <a:defRPr/>
            </a:pPr>
            <a:r>
              <a:rPr lang="en-US" smtClean="0"/>
              <a:t>The ASO is a supporting organization of ICANN</a:t>
            </a:r>
            <a:endParaRPr lang="en-US" dirty="0"/>
          </a:p>
        </p:txBody>
      </p:sp>
    </p:spTree>
    <p:extLst>
      <p:ext uri="{BB962C8B-B14F-4D97-AF65-F5344CB8AC3E}">
        <p14:creationId xmlns:p14="http://schemas.microsoft.com/office/powerpoint/2010/main" val="2197274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quare Titl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40968"/>
            <a:ext cx="7772400" cy="14700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331640" y="4725144"/>
            <a:ext cx="6400800" cy="158417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08010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quar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514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p:txBody>
          <a:bodyPr/>
          <a:lstStyle>
            <a:lvl1pPr>
              <a:defRPr>
                <a:solidFill>
                  <a:srgbClr val="0A406B"/>
                </a:solidFill>
              </a:defRPr>
            </a:lvl1pPr>
            <a:lvl2pPr>
              <a:defRPr>
                <a:solidFill>
                  <a:srgbClr val="0A406B"/>
                </a:solidFill>
              </a:defRPr>
            </a:lvl2pPr>
            <a:lvl3pPr>
              <a:defRPr>
                <a:solidFill>
                  <a:srgbClr val="0A406B"/>
                </a:solidFill>
              </a:defRPr>
            </a:lvl3pPr>
            <a:lvl4pPr>
              <a:defRPr sz="1500">
                <a:solidFill>
                  <a:srgbClr val="0A406B"/>
                </a:solidFill>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3"/>
            <a:endParaRPr lang="en-AU" dirty="0" smtClean="0"/>
          </a:p>
        </p:txBody>
      </p:sp>
      <p:sp>
        <p:nvSpPr>
          <p:cNvPr id="5" name="Footer Placeholder 4"/>
          <p:cNvSpPr>
            <a:spLocks noGrp="1"/>
          </p:cNvSpPr>
          <p:nvPr>
            <p:ph type="ftr" sz="quarter" idx="11"/>
          </p:nvPr>
        </p:nvSpPr>
        <p:spPr/>
        <p:txBody>
          <a:bodyPr/>
          <a:lstStyle>
            <a:lvl1pPr>
              <a:defRPr>
                <a:solidFill>
                  <a:srgbClr val="003B8B"/>
                </a:solidFill>
              </a:defRPr>
            </a:lvl1pPr>
          </a:lstStyle>
          <a:p>
            <a:r>
              <a:rPr lang="en-AU" smtClean="0"/>
              <a:t>The ASO is a supporting organization of ICANN</a:t>
            </a:r>
            <a:endParaRPr lang="en-AU" dirty="0"/>
          </a:p>
        </p:txBody>
      </p:sp>
      <p:sp>
        <p:nvSpPr>
          <p:cNvPr id="6" name="Slide Number Placeholder 5"/>
          <p:cNvSpPr>
            <a:spLocks noGrp="1"/>
          </p:cNvSpPr>
          <p:nvPr>
            <p:ph type="sldNum" sz="quarter" idx="12"/>
          </p:nvPr>
        </p:nvSpPr>
        <p:spPr/>
        <p:txBody>
          <a:bodyPr/>
          <a:lstStyle>
            <a:lvl1pPr>
              <a:defRPr>
                <a:solidFill>
                  <a:srgbClr val="003B8B"/>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13690640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quar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553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quar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08281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quar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612774"/>
            <a:ext cx="8208912" cy="54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71169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quare 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38917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463" y="0"/>
            <a:ext cx="7348537" cy="12239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4775"/>
            <a:ext cx="3975100" cy="497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56100" y="1374775"/>
            <a:ext cx="39751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56100" y="3940175"/>
            <a:ext cx="39751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atin typeface="Tahoma" pitchFamily="29" charset="0"/>
                <a:ea typeface="ＭＳ Ｐゴシック" pitchFamily="29" charset="-128"/>
                <a:cs typeface="ＭＳ Ｐゴシック" pitchFamily="29" charset="-128"/>
              </a:defRPr>
            </a:lvl1pPr>
          </a:lstStyle>
          <a:p>
            <a:endParaRPr lang="en-US" dirty="0">
              <a:solidFill>
                <a:prstClr val="black">
                  <a:tint val="75000"/>
                </a:prstClr>
              </a:solidFill>
              <a:latin typeface="Tahoma" charset="0"/>
              <a:cs typeface="Tahoma" charset="0"/>
            </a:endParaRPr>
          </a:p>
        </p:txBody>
      </p:sp>
      <p:sp>
        <p:nvSpPr>
          <p:cNvPr id="7" name="Rectangle 6"/>
          <p:cNvSpPr>
            <a:spLocks noGrp="1" noChangeArrowheads="1"/>
          </p:cNvSpPr>
          <p:nvPr>
            <p:ph type="ftr" sz="quarter" idx="11"/>
          </p:nvPr>
        </p:nvSpPr>
        <p:spPr/>
        <p:txBody>
          <a:bodyPr/>
          <a:lstStyle>
            <a:lvl1pPr>
              <a:defRPr/>
            </a:lvl1pPr>
          </a:lstStyle>
          <a:p>
            <a:pPr>
              <a:defRPr/>
            </a:pPr>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Tree>
    <p:extLst>
      <p:ext uri="{BB962C8B-B14F-4D97-AF65-F5344CB8AC3E}">
        <p14:creationId xmlns:p14="http://schemas.microsoft.com/office/powerpoint/2010/main" val="622419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1268760"/>
            <a:ext cx="6768288" cy="1656184"/>
          </a:xfrm>
        </p:spPr>
        <p:txBody>
          <a:bodyPr>
            <a:normAutofit/>
          </a:bodyPr>
          <a:lstStyle>
            <a:lvl1pPr algn="l">
              <a:defRPr sz="5400">
                <a:solidFill>
                  <a:srgbClr val="0A406B"/>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1979712" y="3068960"/>
            <a:ext cx="6768288" cy="1680592"/>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AU" dirty="0"/>
          </a:p>
        </p:txBody>
      </p:sp>
    </p:spTree>
    <p:extLst>
      <p:ext uri="{BB962C8B-B14F-4D97-AF65-F5344CB8AC3E}">
        <p14:creationId xmlns:p14="http://schemas.microsoft.com/office/powerpoint/2010/main" val="7738590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2195736" y="1844824"/>
            <a:ext cx="6563072" cy="4248471"/>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a:xfrm>
            <a:off x="2195736" y="6525344"/>
            <a:ext cx="3960440" cy="227624"/>
          </a:xfrm>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6" name="Slide Number Placeholder 5"/>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11756036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p:txBody>
          <a:bodyPr/>
          <a:lstStyle>
            <a:lvl1pPr>
              <a:defRPr>
                <a:solidFill>
                  <a:srgbClr val="003B8B"/>
                </a:solidFill>
              </a:defRPr>
            </a:lvl1pPr>
            <a:lvl2pPr>
              <a:defRPr>
                <a:solidFill>
                  <a:srgbClr val="003B8B"/>
                </a:solidFill>
              </a:defRPr>
            </a:lvl2pPr>
            <a:lvl3pPr>
              <a:defRPr>
                <a:solidFill>
                  <a:srgbClr val="003B8B"/>
                </a:solidFill>
              </a:defRPr>
            </a:lvl3p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p:txBody>
          <a:bodyPr/>
          <a:lstStyle>
            <a:lvl1pPr>
              <a:defRPr>
                <a:solidFill>
                  <a:srgbClr val="003B8B"/>
                </a:solidFill>
              </a:defRPr>
            </a:lvl1pPr>
          </a:lstStyle>
          <a:p>
            <a:r>
              <a:rPr lang="en-AU" smtClean="0">
                <a:latin typeface="Arial"/>
              </a:rPr>
              <a:t>The ASO is a supporting organization of ICANN</a:t>
            </a:r>
            <a:endParaRPr lang="en-AU" dirty="0">
              <a:latin typeface="Arial"/>
            </a:endParaRPr>
          </a:p>
        </p:txBody>
      </p:sp>
      <p:sp>
        <p:nvSpPr>
          <p:cNvPr id="6" name="Slide Number Placeholder 5"/>
          <p:cNvSpPr>
            <a:spLocks noGrp="1"/>
          </p:cNvSpPr>
          <p:nvPr>
            <p:ph type="sldNum" sz="quarter" idx="12"/>
          </p:nvPr>
        </p:nvSpPr>
        <p:spPr/>
        <p:txBody>
          <a:bodyPr/>
          <a:lstStyle>
            <a:lvl1pPr>
              <a:defRPr>
                <a:solidFill>
                  <a:srgbClr val="003B8B"/>
                </a:solidFill>
              </a:defRPr>
            </a:lvl1pPr>
          </a:lstStyle>
          <a:p>
            <a:fld id="{38B2A337-2C29-4402-A0A2-E290C184D5D3}" type="slidenum">
              <a:rPr lang="en-AU" smtClean="0">
                <a:latin typeface="Arial"/>
              </a:rPr>
              <a:pPr/>
              <a:t>‹#›</a:t>
            </a:fld>
            <a:endParaRPr lang="en-AU" dirty="0">
              <a:latin typeface="Arial"/>
            </a:endParaRPr>
          </a:p>
        </p:txBody>
      </p:sp>
    </p:spTree>
    <p:extLst>
      <p:ext uri="{BB962C8B-B14F-4D97-AF65-F5344CB8AC3E}">
        <p14:creationId xmlns:p14="http://schemas.microsoft.com/office/powerpoint/2010/main" val="6357919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3B8B"/>
              </a:solidFill>
              <a:latin typeface="Arial"/>
            </a:endParaRPr>
          </a:p>
        </p:txBody>
      </p:sp>
      <p:sp>
        <p:nvSpPr>
          <p:cNvPr id="2" name="Title 1"/>
          <p:cNvSpPr>
            <a:spLocks noGrp="1"/>
          </p:cNvSpPr>
          <p:nvPr>
            <p:ph type="title"/>
          </p:nvPr>
        </p:nvSpPr>
        <p:spPr>
          <a:xfrm>
            <a:off x="395536" y="1052736"/>
            <a:ext cx="8352928" cy="778098"/>
          </a:xfrm>
        </p:spPr>
        <p:txBody>
          <a:bodyPr>
            <a:normAutofit/>
          </a:bodyPr>
          <a:lstStyle>
            <a:lvl1pPr algn="l">
              <a:defRPr sz="4400">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405880" y="2708920"/>
            <a:ext cx="8352928" cy="3109050"/>
          </a:xfrm>
        </p:spPr>
        <p:txBody>
          <a:bodyPr>
            <a:normAutofit/>
          </a:bodyPr>
          <a:lstStyle>
            <a:lvl1pPr marL="0" indent="0">
              <a:buNone/>
              <a:defRPr sz="1600">
                <a:solidFill>
                  <a:srgbClr val="0A406B"/>
                </a:solidFill>
              </a:defRPr>
            </a:lvl1pPr>
            <a:lvl2pPr>
              <a:defRPr>
                <a:solidFill>
                  <a:schemeClr val="bg1"/>
                </a:solidFill>
              </a:defRPr>
            </a:lvl2pPr>
            <a:lvl3pPr>
              <a:defRPr>
                <a:solidFill>
                  <a:schemeClr val="bg1"/>
                </a:solidFill>
              </a:defRPr>
            </a:lvl3pPr>
          </a:lstStyle>
          <a:p>
            <a:pPr lvl="0"/>
            <a:r>
              <a:rPr lang="en-AU" smtClean="0"/>
              <a:t>Click to edit Master text styles</a:t>
            </a:r>
          </a:p>
        </p:txBody>
      </p:sp>
      <p:sp>
        <p:nvSpPr>
          <p:cNvPr id="8" name="Text Placeholder 7"/>
          <p:cNvSpPr>
            <a:spLocks noGrp="1"/>
          </p:cNvSpPr>
          <p:nvPr>
            <p:ph type="body" sz="quarter" idx="13"/>
          </p:nvPr>
        </p:nvSpPr>
        <p:spPr>
          <a:xfrm>
            <a:off x="395536" y="1988840"/>
            <a:ext cx="8353425" cy="504602"/>
          </a:xfrm>
        </p:spPr>
        <p:txBody>
          <a:bodyPr/>
          <a:lstStyle>
            <a:lvl1pPr marL="0" indent="0">
              <a:buNone/>
              <a:defRPr>
                <a:solidFill>
                  <a:srgbClr val="0A406B"/>
                </a:solidFill>
              </a:defRPr>
            </a:lvl1pPr>
          </a:lstStyle>
          <a:p>
            <a:pPr lvl="0"/>
            <a:r>
              <a:rPr lang="en-AU" smtClean="0"/>
              <a:t>Click to edit Master text styles</a:t>
            </a:r>
          </a:p>
        </p:txBody>
      </p:sp>
      <p:sp>
        <p:nvSpPr>
          <p:cNvPr id="10" name="Footer Placeholder 4"/>
          <p:cNvSpPr>
            <a:spLocks noGrp="1"/>
          </p:cNvSpPr>
          <p:nvPr>
            <p:ph type="ftr" sz="quarter" idx="11"/>
          </p:nvPr>
        </p:nvSpPr>
        <p:spPr>
          <a:xfrm>
            <a:off x="2699792" y="6548966"/>
            <a:ext cx="3960440" cy="227624"/>
          </a:xfrm>
        </p:spPr>
        <p:txBody>
          <a:bodyPr/>
          <a:lstStyle>
            <a:lvl1pPr>
              <a:defRPr>
                <a:solidFill>
                  <a:srgbClr val="003B8B"/>
                </a:solidFill>
              </a:defRPr>
            </a:lvl1pPr>
          </a:lstStyle>
          <a:p>
            <a:r>
              <a:rPr lang="en-AU" smtClean="0">
                <a:latin typeface="Arial"/>
              </a:rPr>
              <a:t>The ASO is a supporting organization of ICANN</a:t>
            </a:r>
            <a:endParaRPr lang="en-AU" dirty="0">
              <a:latin typeface="Arial"/>
            </a:endParaRPr>
          </a:p>
        </p:txBody>
      </p:sp>
      <p:sp>
        <p:nvSpPr>
          <p:cNvPr id="11" name="Slide Number Placeholder 5"/>
          <p:cNvSpPr>
            <a:spLocks noGrp="1"/>
          </p:cNvSpPr>
          <p:nvPr>
            <p:ph type="sldNum" sz="quarter" idx="12"/>
          </p:nvPr>
        </p:nvSpPr>
        <p:spPr>
          <a:xfrm>
            <a:off x="8748464" y="6548965"/>
            <a:ext cx="288032" cy="216024"/>
          </a:xfrm>
        </p:spPr>
        <p:txBody>
          <a:bodyPr/>
          <a:lstStyle>
            <a:lvl1pPr>
              <a:defRPr>
                <a:solidFill>
                  <a:srgbClr val="003B8B"/>
                </a:solidFill>
              </a:defRPr>
            </a:lvl1pPr>
          </a:lstStyle>
          <a:p>
            <a:fld id="{38B2A337-2C29-4402-A0A2-E290C184D5D3}" type="slidenum">
              <a:rPr lang="en-AU" smtClean="0">
                <a:latin typeface="Arial"/>
              </a:rPr>
              <a:pPr/>
              <a:t>‹#›</a:t>
            </a:fld>
            <a:endParaRPr lang="en-AU" dirty="0">
              <a:latin typeface="Arial"/>
            </a:endParaRPr>
          </a:p>
        </p:txBody>
      </p:sp>
    </p:spTree>
    <p:extLst>
      <p:ext uri="{BB962C8B-B14F-4D97-AF65-F5344CB8AC3E}">
        <p14:creationId xmlns:p14="http://schemas.microsoft.com/office/powerpoint/2010/main" val="30928095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AU" smtClean="0"/>
              <a:t>Click to edit Master title style</a:t>
            </a:r>
            <a:endParaRPr lang="en-AU" dirty="0"/>
          </a:p>
        </p:txBody>
      </p:sp>
      <p:sp>
        <p:nvSpPr>
          <p:cNvPr id="5" name="Footer Placeholder 4"/>
          <p:cNvSpPr>
            <a:spLocks noGrp="1"/>
          </p:cNvSpPr>
          <p:nvPr>
            <p:ph type="ftr" sz="quarter" idx="11"/>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6" name="Slide Number Placeholder 5"/>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AU" smtClean="0"/>
              <a:t>Click to edit Master text styles</a:t>
            </a:r>
          </a:p>
        </p:txBody>
      </p:sp>
    </p:spTree>
    <p:extLst>
      <p:ext uri="{BB962C8B-B14F-4D97-AF65-F5344CB8AC3E}">
        <p14:creationId xmlns:p14="http://schemas.microsoft.com/office/powerpoint/2010/main" val="3053250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3B8B"/>
              </a:solidFill>
            </a:endParaRPr>
          </a:p>
        </p:txBody>
      </p:sp>
      <p:sp>
        <p:nvSpPr>
          <p:cNvPr id="2" name="Title 1"/>
          <p:cNvSpPr>
            <a:spLocks noGrp="1"/>
          </p:cNvSpPr>
          <p:nvPr>
            <p:ph type="title"/>
          </p:nvPr>
        </p:nvSpPr>
        <p:spPr>
          <a:xfrm>
            <a:off x="395536" y="1052736"/>
            <a:ext cx="8352928" cy="778098"/>
          </a:xfrm>
        </p:spPr>
        <p:txBody>
          <a:bodyPr>
            <a:normAutofit/>
          </a:bodyPr>
          <a:lstStyle>
            <a:lvl1pPr algn="l">
              <a:defRPr sz="4400">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405880" y="2708920"/>
            <a:ext cx="8352928" cy="3109050"/>
          </a:xfrm>
        </p:spPr>
        <p:txBody>
          <a:bodyPr>
            <a:normAutofit/>
          </a:bodyPr>
          <a:lstStyle>
            <a:lvl1pPr marL="0" indent="0">
              <a:buNone/>
              <a:defRPr sz="1600">
                <a:solidFill>
                  <a:srgbClr val="0A406B"/>
                </a:solidFill>
              </a:defRPr>
            </a:lvl1pPr>
            <a:lvl2pPr>
              <a:defRPr>
                <a:solidFill>
                  <a:schemeClr val="bg1"/>
                </a:solidFill>
              </a:defRPr>
            </a:lvl2pPr>
            <a:lvl3pPr>
              <a:defRPr>
                <a:solidFill>
                  <a:schemeClr val="bg1"/>
                </a:solidFill>
              </a:defRPr>
            </a:lvl3pPr>
          </a:lstStyle>
          <a:p>
            <a:pPr lvl="0"/>
            <a:r>
              <a:rPr lang="en-AU" smtClean="0"/>
              <a:t>Click to edit Master text styles</a:t>
            </a:r>
          </a:p>
        </p:txBody>
      </p:sp>
      <p:sp>
        <p:nvSpPr>
          <p:cNvPr id="8" name="Text Placeholder 7"/>
          <p:cNvSpPr>
            <a:spLocks noGrp="1"/>
          </p:cNvSpPr>
          <p:nvPr>
            <p:ph type="body" sz="quarter" idx="13"/>
          </p:nvPr>
        </p:nvSpPr>
        <p:spPr>
          <a:xfrm>
            <a:off x="395536" y="1988840"/>
            <a:ext cx="8353425" cy="504602"/>
          </a:xfrm>
        </p:spPr>
        <p:txBody>
          <a:bodyPr/>
          <a:lstStyle>
            <a:lvl1pPr marL="0" indent="0">
              <a:buNone/>
              <a:defRPr>
                <a:solidFill>
                  <a:srgbClr val="0A406B"/>
                </a:solidFill>
              </a:defRPr>
            </a:lvl1pPr>
          </a:lstStyle>
          <a:p>
            <a:pPr lvl="0"/>
            <a:r>
              <a:rPr lang="en-AU" smtClean="0"/>
              <a:t>Click to edit Master text styles</a:t>
            </a:r>
          </a:p>
        </p:txBody>
      </p:sp>
      <p:sp>
        <p:nvSpPr>
          <p:cNvPr id="10" name="Footer Placeholder 4"/>
          <p:cNvSpPr>
            <a:spLocks noGrp="1"/>
          </p:cNvSpPr>
          <p:nvPr>
            <p:ph type="ftr" sz="quarter" idx="11"/>
          </p:nvPr>
        </p:nvSpPr>
        <p:spPr>
          <a:xfrm>
            <a:off x="2699792" y="6548966"/>
            <a:ext cx="3960440" cy="227624"/>
          </a:xfrm>
        </p:spPr>
        <p:txBody>
          <a:bodyPr/>
          <a:lstStyle>
            <a:lvl1pPr>
              <a:defRPr>
                <a:solidFill>
                  <a:srgbClr val="003B8B"/>
                </a:solidFill>
              </a:defRPr>
            </a:lvl1pPr>
          </a:lstStyle>
          <a:p>
            <a:r>
              <a:rPr lang="en-AU" smtClean="0"/>
              <a:t>The ASO is a supporting organization of ICANN</a:t>
            </a:r>
            <a:endParaRPr lang="en-AU" dirty="0"/>
          </a:p>
        </p:txBody>
      </p:sp>
      <p:sp>
        <p:nvSpPr>
          <p:cNvPr id="11" name="Slide Number Placeholder 5"/>
          <p:cNvSpPr>
            <a:spLocks noGrp="1"/>
          </p:cNvSpPr>
          <p:nvPr>
            <p:ph type="sldNum" sz="quarter" idx="12"/>
          </p:nvPr>
        </p:nvSpPr>
        <p:spPr>
          <a:xfrm>
            <a:off x="8748464" y="6548965"/>
            <a:ext cx="288032" cy="216024"/>
          </a:xfrm>
        </p:spPr>
        <p:txBody>
          <a:bodyPr/>
          <a:lstStyle>
            <a:lvl1pPr>
              <a:defRPr>
                <a:solidFill>
                  <a:srgbClr val="003B8B"/>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295486124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6" name="Footer Placeholder 5"/>
          <p:cNvSpPr>
            <a:spLocks noGrp="1"/>
          </p:cNvSpPr>
          <p:nvPr>
            <p:ph type="ftr" sz="quarter" idx="11"/>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7" name="Slide Number Placeholder 6"/>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5443821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8" name="Footer Placeholder 7"/>
          <p:cNvSpPr>
            <a:spLocks noGrp="1"/>
          </p:cNvSpPr>
          <p:nvPr>
            <p:ph type="ftr" sz="quarter" idx="11"/>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9" name="Slide Number Placeholder 8"/>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31654681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5" name="Slide Number Placeholder 4"/>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42395547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4" name="Slide Number Placeholder 3"/>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337761960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
          <p:cNvPicPr>
            <a:picLocks noChangeArrowheads="1"/>
          </p:cNvPicPr>
          <p:nvPr userDrawn="1"/>
        </p:nvPicPr>
        <p:blipFill>
          <a:blip r:embed="rId2"/>
          <a:srcRect/>
          <a:stretch>
            <a:fillRect/>
          </a:stretch>
        </p:blipFill>
        <p:spPr bwMode="auto">
          <a:xfrm>
            <a:off x="-6636" y="0"/>
            <a:ext cx="9182100" cy="6886576"/>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4" name="Slide Number Placeholder 3"/>
          <p:cNvSpPr>
            <a:spLocks noGrp="1"/>
          </p:cNvSpPr>
          <p:nvPr>
            <p:ph type="sldNum" sz="quarter" idx="11"/>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
        <p:nvSpPr>
          <p:cNvPr id="6" name="Rectangle 3"/>
          <p:cNvSpPr txBox="1">
            <a:spLocks noChangeArrowheads="1"/>
          </p:cNvSpPr>
          <p:nvPr userDrawn="1"/>
        </p:nvSpPr>
        <p:spPr>
          <a:xfrm>
            <a:off x="228600" y="3276600"/>
            <a:ext cx="8686800" cy="838200"/>
          </a:xfrm>
          <a:prstGeom prst="rect">
            <a:avLst/>
          </a:prstGeom>
        </p:spPr>
        <p:txBody>
          <a:bodyPr vert="horz" lIns="0" tIns="0" rIns="132080" bIns="0" rtlCol="0" anchor="ctr">
            <a:normAutofit lnSpcReduction="10000"/>
          </a:bodyPr>
          <a:lstStyle>
            <a:lvl1pPr algn="ctr" defTabSz="914400" rtl="0" eaLnBrk="1" latinLnBrk="0" hangingPunct="1">
              <a:spcBef>
                <a:spcPct val="0"/>
              </a:spcBef>
              <a:buNone/>
              <a:defRPr sz="3600" b="1" kern="1200">
                <a:solidFill>
                  <a:srgbClr val="0A406B"/>
                </a:solidFill>
                <a:latin typeface="+mj-lt"/>
                <a:ea typeface="+mj-ea"/>
                <a:cs typeface="+mj-cs"/>
              </a:defRPr>
            </a:lvl1pPr>
          </a:lstStyle>
          <a:p>
            <a:r>
              <a:rPr lang="en-US" sz="3000" dirty="0" smtClean="0">
                <a:latin typeface="Century Gothic"/>
                <a:cs typeface="Century Gothic"/>
              </a:rPr>
              <a:t>Thank you.</a:t>
            </a:r>
            <a:br>
              <a:rPr lang="en-US" sz="3000" dirty="0" smtClean="0">
                <a:latin typeface="Century Gothic"/>
                <a:cs typeface="Century Gothic"/>
              </a:rPr>
            </a:br>
            <a:r>
              <a:rPr lang="en-US" sz="3000" dirty="0" smtClean="0">
                <a:latin typeface="Century Gothic"/>
                <a:cs typeface="Century Gothic"/>
              </a:rPr>
              <a:t>Questions?</a:t>
            </a:r>
          </a:p>
        </p:txBody>
      </p:sp>
      <p:sp>
        <p:nvSpPr>
          <p:cNvPr id="7" name="Rectangle 4"/>
          <p:cNvSpPr>
            <a:spLocks noGrp="1" noChangeArrowheads="1"/>
          </p:cNvSpPr>
          <p:nvPr>
            <p:ph type="body" idx="1" hasCustomPrompt="1"/>
          </p:nvPr>
        </p:nvSpPr>
        <p:spPr>
          <a:xfrm>
            <a:off x="228600" y="4869160"/>
            <a:ext cx="8686800" cy="1645940"/>
          </a:xfrm>
        </p:spPr>
        <p:txBody>
          <a:bodyPr rIns="132080"/>
          <a:lstStyle>
            <a:lvl1pPr algn="ctr">
              <a:buNone/>
              <a:defRPr/>
            </a:lvl1pPr>
          </a:lstStyle>
          <a:p>
            <a:pPr indent="0" eaLnBrk="1" hangingPunct="1"/>
            <a:r>
              <a:rPr lang="en-US" sz="1800" b="1" dirty="0" smtClean="0">
                <a:latin typeface="Century Gothic"/>
                <a:cs typeface="Century Gothic"/>
              </a:rPr>
              <a:t>Name</a:t>
            </a:r>
          </a:p>
          <a:p>
            <a:pPr indent="0" eaLnBrk="1" hangingPunct="1"/>
            <a:r>
              <a:rPr lang="en-US" sz="1800" b="1" dirty="0" smtClean="0">
                <a:latin typeface="Century Gothic"/>
                <a:cs typeface="Century Gothic"/>
              </a:rPr>
              <a:t>Contact</a:t>
            </a:r>
          </a:p>
          <a:p>
            <a:pPr indent="0" eaLnBrk="1" hangingPunct="1"/>
            <a:r>
              <a:rPr lang="en-US" dirty="0" smtClean="0">
                <a:latin typeface="Century Gothic"/>
                <a:cs typeface="Century Gothic"/>
              </a:rPr>
              <a:t>Title</a:t>
            </a:r>
          </a:p>
        </p:txBody>
      </p:sp>
    </p:spTree>
    <p:extLst>
      <p:ext uri="{BB962C8B-B14F-4D97-AF65-F5344CB8AC3E}">
        <p14:creationId xmlns:p14="http://schemas.microsoft.com/office/powerpoint/2010/main" val="57587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AU" smtClean="0"/>
              <a:t>Click to edit Master title style</a:t>
            </a:r>
            <a:endParaRPr lang="en-AU" dirty="0"/>
          </a:p>
        </p:txBody>
      </p:sp>
      <p:sp>
        <p:nvSpPr>
          <p:cNvPr id="5" name="Footer Placeholder 4"/>
          <p:cNvSpPr>
            <a:spLocks noGrp="1"/>
          </p:cNvSpPr>
          <p:nvPr>
            <p:ph type="ftr" sz="quarter" idx="11"/>
          </p:nvPr>
        </p:nvSpPr>
        <p:spPr/>
        <p:txBody>
          <a:bodyPr/>
          <a:lstStyle/>
          <a:p>
            <a:r>
              <a:rPr lang="en-AU" smtClean="0"/>
              <a:t>The ASO is a supporting organization of ICANN</a:t>
            </a:r>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AU" smtClean="0"/>
              <a:t>Click to edit Master text styles</a:t>
            </a:r>
          </a:p>
        </p:txBody>
      </p:sp>
    </p:spTree>
    <p:extLst>
      <p:ext uri="{BB962C8B-B14F-4D97-AF65-F5344CB8AC3E}">
        <p14:creationId xmlns:p14="http://schemas.microsoft.com/office/powerpoint/2010/main" val="35263628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6" name="Footer Placeholder 5"/>
          <p:cNvSpPr>
            <a:spLocks noGrp="1"/>
          </p:cNvSpPr>
          <p:nvPr>
            <p:ph type="ftr" sz="quarter" idx="11"/>
          </p:nvPr>
        </p:nvSpPr>
        <p:spPr/>
        <p:txBody>
          <a:bodyPr/>
          <a:lstStyle/>
          <a:p>
            <a:r>
              <a:rPr lang="en-AU" smtClean="0"/>
              <a:t>The ASO is a supporting organization of ICANN</a:t>
            </a:r>
            <a:endParaRPr lang="en-AU" dirty="0"/>
          </a:p>
        </p:txBody>
      </p:sp>
      <p:sp>
        <p:nvSpPr>
          <p:cNvPr id="7" name="Slide Number Placeholder 6"/>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24254167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8" name="Footer Placeholder 7"/>
          <p:cNvSpPr>
            <a:spLocks noGrp="1"/>
          </p:cNvSpPr>
          <p:nvPr>
            <p:ph type="ftr" sz="quarter" idx="11"/>
          </p:nvPr>
        </p:nvSpPr>
        <p:spPr/>
        <p:txBody>
          <a:bodyPr/>
          <a:lstStyle/>
          <a:p>
            <a:r>
              <a:rPr lang="en-AU" smtClean="0"/>
              <a:t>The ASO is a supporting organization of ICANN</a:t>
            </a:r>
            <a:endParaRPr lang="en-AU" dirty="0"/>
          </a:p>
        </p:txBody>
      </p:sp>
      <p:sp>
        <p:nvSpPr>
          <p:cNvPr id="9" name="Slide Number Placeholder 8"/>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33431520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The ASO is a supporting organization of ICANN</a:t>
            </a:r>
            <a:endParaRPr lang="en-AU" dirty="0"/>
          </a:p>
        </p:txBody>
      </p:sp>
      <p:sp>
        <p:nvSpPr>
          <p:cNvPr id="5" name="Slide Number Placeholder 4"/>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13498609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The ASO is a supporting organization of ICANN</a:t>
            </a:r>
            <a:endParaRPr lang="en-AU" dirty="0"/>
          </a:p>
        </p:txBody>
      </p:sp>
      <p:sp>
        <p:nvSpPr>
          <p:cNvPr id="4" name="Slide Number Placeholder 3"/>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20411312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
          <p:cNvPicPr>
            <a:picLocks noChangeArrowheads="1"/>
          </p:cNvPicPr>
          <p:nvPr userDrawn="1"/>
        </p:nvPicPr>
        <p:blipFill>
          <a:blip r:embed="rId2"/>
          <a:srcRect/>
          <a:stretch>
            <a:fillRect/>
          </a:stretch>
        </p:blipFill>
        <p:spPr bwMode="auto">
          <a:xfrm>
            <a:off x="-6636" y="0"/>
            <a:ext cx="9182100" cy="6886576"/>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AU" smtClean="0"/>
              <a:t>The ASO is a supporting organization of ICANN</a:t>
            </a:r>
            <a:endParaRPr lang="en-AU" dirty="0"/>
          </a:p>
        </p:txBody>
      </p:sp>
      <p:sp>
        <p:nvSpPr>
          <p:cNvPr id="4" name="Slide Number Placeholder 3"/>
          <p:cNvSpPr>
            <a:spLocks noGrp="1"/>
          </p:cNvSpPr>
          <p:nvPr>
            <p:ph type="sldNum" sz="quarter" idx="11"/>
          </p:nvPr>
        </p:nvSpPr>
        <p:spPr/>
        <p:txBody>
          <a:bodyPr/>
          <a:lstStyle/>
          <a:p>
            <a:fld id="{38B2A337-2C29-4402-A0A2-E290C184D5D3}" type="slidenum">
              <a:rPr lang="en-AU" smtClean="0"/>
              <a:pPr/>
              <a:t>‹#›</a:t>
            </a:fld>
            <a:endParaRPr lang="en-AU" dirty="0"/>
          </a:p>
        </p:txBody>
      </p:sp>
      <p:sp>
        <p:nvSpPr>
          <p:cNvPr id="6" name="Rectangle 3"/>
          <p:cNvSpPr txBox="1">
            <a:spLocks noChangeArrowheads="1"/>
          </p:cNvSpPr>
          <p:nvPr userDrawn="1"/>
        </p:nvSpPr>
        <p:spPr>
          <a:xfrm>
            <a:off x="228600" y="3276600"/>
            <a:ext cx="8686800" cy="838200"/>
          </a:xfrm>
          <a:prstGeom prst="rect">
            <a:avLst/>
          </a:prstGeom>
        </p:spPr>
        <p:txBody>
          <a:bodyPr vert="horz" lIns="0" tIns="0" rIns="132080" bIns="0" rtlCol="0" anchor="ctr">
            <a:normAutofit lnSpcReduction="10000"/>
          </a:bodyPr>
          <a:lstStyle>
            <a:lvl1pPr algn="ctr" defTabSz="914400" rtl="0" eaLnBrk="1" latinLnBrk="0" hangingPunct="1">
              <a:spcBef>
                <a:spcPct val="0"/>
              </a:spcBef>
              <a:buNone/>
              <a:defRPr sz="3600" b="1" kern="1200">
                <a:solidFill>
                  <a:srgbClr val="0A406B"/>
                </a:solidFill>
                <a:latin typeface="+mj-lt"/>
                <a:ea typeface="+mj-ea"/>
                <a:cs typeface="+mj-cs"/>
              </a:defRPr>
            </a:lvl1pPr>
          </a:lstStyle>
          <a:p>
            <a:r>
              <a:rPr lang="en-US" sz="3000" dirty="0" smtClean="0">
                <a:latin typeface="Century Gothic"/>
                <a:cs typeface="Century Gothic"/>
              </a:rPr>
              <a:t>Thank you.</a:t>
            </a:r>
            <a:br>
              <a:rPr lang="en-US" sz="3000" dirty="0" smtClean="0">
                <a:latin typeface="Century Gothic"/>
                <a:cs typeface="Century Gothic"/>
              </a:rPr>
            </a:br>
            <a:r>
              <a:rPr lang="en-US" sz="3000" dirty="0" smtClean="0">
                <a:latin typeface="Century Gothic"/>
                <a:cs typeface="Century Gothic"/>
              </a:rPr>
              <a:t>Questions?</a:t>
            </a:r>
          </a:p>
        </p:txBody>
      </p:sp>
      <p:sp>
        <p:nvSpPr>
          <p:cNvPr id="7" name="Rectangle 4"/>
          <p:cNvSpPr>
            <a:spLocks noGrp="1" noChangeArrowheads="1"/>
          </p:cNvSpPr>
          <p:nvPr>
            <p:ph type="body" idx="1" hasCustomPrompt="1"/>
          </p:nvPr>
        </p:nvSpPr>
        <p:spPr>
          <a:xfrm>
            <a:off x="228600" y="4869160"/>
            <a:ext cx="8686800" cy="1645940"/>
          </a:xfrm>
        </p:spPr>
        <p:txBody>
          <a:bodyPr rIns="132080"/>
          <a:lstStyle>
            <a:lvl1pPr algn="ctr">
              <a:buNone/>
              <a:defRPr/>
            </a:lvl1pPr>
          </a:lstStyle>
          <a:p>
            <a:pPr indent="0" eaLnBrk="1" hangingPunct="1"/>
            <a:r>
              <a:rPr lang="en-US" sz="1800" b="1" dirty="0" smtClean="0">
                <a:latin typeface="Century Gothic"/>
                <a:cs typeface="Century Gothic"/>
              </a:rPr>
              <a:t>Name</a:t>
            </a:r>
          </a:p>
          <a:p>
            <a:pPr indent="0" eaLnBrk="1" hangingPunct="1"/>
            <a:r>
              <a:rPr lang="en-US" sz="1800" b="1" dirty="0" smtClean="0">
                <a:latin typeface="Century Gothic"/>
                <a:cs typeface="Century Gothic"/>
              </a:rPr>
              <a:t>Contact</a:t>
            </a:r>
          </a:p>
          <a:p>
            <a:pPr indent="0" eaLnBrk="1" hangingPunct="1"/>
            <a:r>
              <a:rPr lang="en-US" dirty="0" smtClean="0">
                <a:latin typeface="Century Gothic"/>
                <a:cs typeface="Century Gothic"/>
              </a:rPr>
              <a:t>Title</a:t>
            </a:r>
          </a:p>
        </p:txBody>
      </p:sp>
    </p:spTree>
    <p:extLst>
      <p:ext uri="{BB962C8B-B14F-4D97-AF65-F5344CB8AC3E}">
        <p14:creationId xmlns:p14="http://schemas.microsoft.com/office/powerpoint/2010/main" val="119598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5736" y="274638"/>
            <a:ext cx="6552728" cy="1143000"/>
          </a:xfrm>
          <a:prstGeom prst="rect">
            <a:avLst/>
          </a:prstGeom>
        </p:spPr>
        <p:txBody>
          <a:bodyPr vert="horz" lIns="0" tIns="0" rIns="0" bIns="0" rtlCol="0" anchor="ctr">
            <a:normAutofit/>
          </a:bodyPr>
          <a:lstStyle/>
          <a:p>
            <a:r>
              <a:rPr lang="en-AU" smtClean="0"/>
              <a:t>Click to edit Master title style</a:t>
            </a:r>
            <a:endParaRPr lang="en-AU" dirty="0"/>
          </a:p>
        </p:txBody>
      </p:sp>
      <p:sp>
        <p:nvSpPr>
          <p:cNvPr id="3" name="Text Placeholder 2"/>
          <p:cNvSpPr>
            <a:spLocks noGrp="1"/>
          </p:cNvSpPr>
          <p:nvPr>
            <p:ph type="body" idx="1"/>
          </p:nvPr>
        </p:nvSpPr>
        <p:spPr>
          <a:xfrm>
            <a:off x="2195736" y="1916832"/>
            <a:ext cx="6563072" cy="424847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2699792" y="6548966"/>
            <a:ext cx="3960440" cy="227624"/>
          </a:xfrm>
          <a:prstGeom prst="rect">
            <a:avLst/>
          </a:prstGeom>
        </p:spPr>
        <p:txBody>
          <a:bodyPr vert="horz" lIns="0" tIns="0" rIns="0" bIns="0" rtlCol="0" anchor="b" anchorCtr="0"/>
          <a:lstStyle>
            <a:lvl1pPr algn="l">
              <a:defRPr sz="1000">
                <a:solidFill>
                  <a:schemeClr val="bg1"/>
                </a:solidFill>
              </a:defRPr>
            </a:lvl1pPr>
          </a:lstStyle>
          <a:p>
            <a:r>
              <a:rPr lang="en-US" dirty="0" smtClean="0">
                <a:solidFill>
                  <a:srgbClr val="005480"/>
                </a:solidFill>
                <a:latin typeface="Tahoma" charset="0"/>
                <a:cs typeface="Tahoma" charset="0"/>
                <a:sym typeface="Tahoma" charset="0"/>
              </a:rPr>
              <a:t>The ASO is a supporting organization of ICANN</a:t>
            </a:r>
          </a:p>
        </p:txBody>
      </p:sp>
      <p:sp>
        <p:nvSpPr>
          <p:cNvPr id="6" name="Slide Number Placeholder 5"/>
          <p:cNvSpPr>
            <a:spLocks noGrp="1"/>
          </p:cNvSpPr>
          <p:nvPr>
            <p:ph type="sldNum" sz="quarter" idx="4"/>
          </p:nvPr>
        </p:nvSpPr>
        <p:spPr>
          <a:xfrm>
            <a:off x="8748464" y="6548965"/>
            <a:ext cx="288032" cy="216024"/>
          </a:xfrm>
          <a:prstGeom prst="rect">
            <a:avLst/>
          </a:prstGeom>
        </p:spPr>
        <p:txBody>
          <a:bodyPr vert="horz" lIns="0" tIns="0" rIns="0" bIns="0" rtlCol="0" anchor="b" anchorCtr="0"/>
          <a:lstStyle>
            <a:lvl1pPr algn="r">
              <a:defRPr sz="1800" b="1">
                <a:solidFill>
                  <a:schemeClr val="tx1"/>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3173176046"/>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705" r:id="rId3"/>
    <p:sldLayoutId id="2147483651" r:id="rId4"/>
    <p:sldLayoutId id="2147483652" r:id="rId5"/>
    <p:sldLayoutId id="2147483653" r:id="rId6"/>
    <p:sldLayoutId id="2147483654" r:id="rId7"/>
    <p:sldLayoutId id="2147483655" r:id="rId8"/>
    <p:sldLayoutId id="2147483706" r:id="rId9"/>
    <p:sldLayoutId id="2147483737"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0A406B"/>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56992"/>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67544" y="4653136"/>
            <a:ext cx="8229600" cy="1717651"/>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ASO is a supporting organization of ICANN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B747C-7108-1942-B4F5-628D14144FF7}" type="slidenum">
              <a:rPr lang="en-US" smtClean="0"/>
              <a:t>‹#›</a:t>
            </a:fld>
            <a:endParaRPr lang="en-US" dirty="0"/>
          </a:p>
        </p:txBody>
      </p:sp>
    </p:spTree>
    <p:extLst>
      <p:ext uri="{BB962C8B-B14F-4D97-AF65-F5344CB8AC3E}">
        <p14:creationId xmlns:p14="http://schemas.microsoft.com/office/powerpoint/2010/main" val="8519122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3" r:id="rId4"/>
    <p:sldLayoutId id="2147483716" r:id="rId5"/>
    <p:sldLayoutId id="2147483714" r:id="rId6"/>
    <p:sldLayoutId id="2147483717"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56992"/>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67544" y="4653136"/>
            <a:ext cx="8229600" cy="1717651"/>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013820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5736" y="274638"/>
            <a:ext cx="6552728" cy="1143000"/>
          </a:xfrm>
          <a:prstGeom prst="rect">
            <a:avLst/>
          </a:prstGeom>
        </p:spPr>
        <p:txBody>
          <a:bodyPr vert="horz" lIns="0" tIns="0" rIns="0" bIns="0" rtlCol="0" anchor="ctr">
            <a:normAutofit/>
          </a:bodyPr>
          <a:lstStyle/>
          <a:p>
            <a:r>
              <a:rPr lang="en-AU" smtClean="0"/>
              <a:t>Click to edit Master title style</a:t>
            </a:r>
            <a:endParaRPr lang="en-AU" dirty="0"/>
          </a:p>
        </p:txBody>
      </p:sp>
      <p:sp>
        <p:nvSpPr>
          <p:cNvPr id="3" name="Text Placeholder 2"/>
          <p:cNvSpPr>
            <a:spLocks noGrp="1"/>
          </p:cNvSpPr>
          <p:nvPr>
            <p:ph type="body" idx="1"/>
          </p:nvPr>
        </p:nvSpPr>
        <p:spPr>
          <a:xfrm>
            <a:off x="2195736" y="1916832"/>
            <a:ext cx="6563072" cy="424847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2699792" y="6548966"/>
            <a:ext cx="3960440" cy="227624"/>
          </a:xfrm>
          <a:prstGeom prst="rect">
            <a:avLst/>
          </a:prstGeom>
        </p:spPr>
        <p:txBody>
          <a:bodyPr vert="horz" lIns="0" tIns="0" rIns="0" bIns="0" rtlCol="0" anchor="b" anchorCtr="0"/>
          <a:lstStyle>
            <a:lvl1pPr algn="l">
              <a:defRPr sz="1000">
                <a:solidFill>
                  <a:schemeClr val="bg1"/>
                </a:solidFill>
              </a:defRPr>
            </a:lvl1p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6" name="Slide Number Placeholder 5"/>
          <p:cNvSpPr>
            <a:spLocks noGrp="1"/>
          </p:cNvSpPr>
          <p:nvPr>
            <p:ph type="sldNum" sz="quarter" idx="4"/>
          </p:nvPr>
        </p:nvSpPr>
        <p:spPr>
          <a:xfrm>
            <a:off x="8748464" y="6548965"/>
            <a:ext cx="288032" cy="216024"/>
          </a:xfrm>
          <a:prstGeom prst="rect">
            <a:avLst/>
          </a:prstGeom>
        </p:spPr>
        <p:txBody>
          <a:bodyPr vert="horz" lIns="0" tIns="0" rIns="0" bIns="0" rtlCol="0" anchor="b" anchorCtr="0"/>
          <a:lstStyle>
            <a:lvl1pPr algn="r">
              <a:defRPr sz="1000">
                <a:solidFill>
                  <a:schemeClr val="bg1"/>
                </a:solidFill>
              </a:defRPr>
            </a:lvl1p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15304080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0A406B"/>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ro.net/documents/nro-memorandum-of-understand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ctrTitle"/>
          </p:nvPr>
        </p:nvSpPr>
        <p:spPr/>
        <p:txBody>
          <a:bodyPr/>
          <a:lstStyle/>
          <a:p>
            <a:r>
              <a:rPr lang="en-US" dirty="0" smtClean="0">
                <a:solidFill>
                  <a:srgbClr val="0A406B"/>
                </a:solidFill>
              </a:rPr>
              <a:t>NRO NC Report:</a:t>
            </a:r>
            <a:br>
              <a:rPr lang="en-US" dirty="0" smtClean="0">
                <a:solidFill>
                  <a:srgbClr val="0A406B"/>
                </a:solidFill>
              </a:rPr>
            </a:br>
            <a:r>
              <a:rPr lang="en-US" dirty="0" smtClean="0">
                <a:solidFill>
                  <a:srgbClr val="0A406B"/>
                </a:solidFill>
              </a:rPr>
              <a:t>Activities of the ASO AC</a:t>
            </a:r>
          </a:p>
        </p:txBody>
      </p:sp>
      <p:sp>
        <p:nvSpPr>
          <p:cNvPr id="29701" name="Rectangle 4"/>
          <p:cNvSpPr>
            <a:spLocks noGrp="1" noChangeArrowheads="1"/>
          </p:cNvSpPr>
          <p:nvPr>
            <p:ph type="subTitle" idx="1"/>
          </p:nvPr>
        </p:nvSpPr>
        <p:spPr/>
        <p:txBody>
          <a:bodyPr>
            <a:normAutofit fontScale="62500" lnSpcReduction="20000"/>
          </a:bodyPr>
          <a:lstStyle/>
          <a:p>
            <a:r>
              <a:rPr lang="en-US" dirty="0" smtClean="0"/>
              <a:t>Louie Lee</a:t>
            </a:r>
            <a:endParaRPr lang="en-US" dirty="0"/>
          </a:p>
          <a:p>
            <a:r>
              <a:rPr lang="en-US" dirty="0" smtClean="0"/>
              <a:t>ASO Address Council</a:t>
            </a:r>
            <a:endParaRPr lang="en-US" dirty="0"/>
          </a:p>
          <a:p>
            <a:r>
              <a:rPr lang="en-US" dirty="0" smtClean="0"/>
              <a:t>ARIN 32</a:t>
            </a:r>
          </a:p>
          <a:p>
            <a:r>
              <a:rPr lang="en-US" dirty="0" smtClean="0"/>
              <a:t>Phoenix, AZ</a:t>
            </a:r>
          </a:p>
          <a:p>
            <a:r>
              <a:rPr lang="en-US" dirty="0" smtClean="0"/>
              <a:t>10 October 2013</a:t>
            </a:r>
          </a:p>
        </p:txBody>
      </p:sp>
    </p:spTree>
    <p:extLst>
      <p:ext uri="{BB962C8B-B14F-4D97-AF65-F5344CB8AC3E}">
        <p14:creationId xmlns:p14="http://schemas.microsoft.com/office/powerpoint/2010/main" val="1017223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Policy </a:t>
            </a:r>
            <a:endParaRPr lang="en-US" dirty="0"/>
          </a:p>
        </p:txBody>
      </p:sp>
      <p:sp>
        <p:nvSpPr>
          <p:cNvPr id="3" name="Content Placeholder 2"/>
          <p:cNvSpPr>
            <a:spLocks noGrp="1"/>
          </p:cNvSpPr>
          <p:nvPr>
            <p:ph idx="1"/>
          </p:nvPr>
        </p:nvSpPr>
        <p:spPr>
          <a:xfrm>
            <a:off x="2195736" y="1628800"/>
            <a:ext cx="6563072" cy="4968552"/>
          </a:xfrm>
        </p:spPr>
        <p:txBody>
          <a:bodyPr>
            <a:normAutofit fontScale="92500" lnSpcReduction="10000"/>
          </a:bodyPr>
          <a:lstStyle/>
          <a:p>
            <a:pPr>
              <a:spcBef>
                <a:spcPts val="1800"/>
              </a:spcBef>
            </a:pPr>
            <a:r>
              <a:rPr lang="en-US" dirty="0" smtClean="0"/>
              <a:t>There are currently no Global Policy Proposals</a:t>
            </a:r>
          </a:p>
          <a:p>
            <a:pPr>
              <a:spcBef>
                <a:spcPts val="1800"/>
              </a:spcBef>
            </a:pPr>
            <a:r>
              <a:rPr lang="en-US" dirty="0" smtClean="0"/>
              <a:t>A Global Policy</a:t>
            </a:r>
          </a:p>
          <a:p>
            <a:pPr lvl="1">
              <a:spcBef>
                <a:spcPts val="1800"/>
              </a:spcBef>
            </a:pPr>
            <a:r>
              <a:rPr lang="en-US" sz="2200" dirty="0"/>
              <a:t>“Global policies are defined within the scope of this agreement as Internet number resource policies </a:t>
            </a:r>
            <a:r>
              <a:rPr lang="en-US" sz="2200" dirty="0" smtClean="0"/>
              <a:t>that </a:t>
            </a:r>
            <a:r>
              <a:rPr lang="en-US" sz="2200" dirty="0"/>
              <a:t>have the agreement of all RIRs [Regional </a:t>
            </a:r>
            <a:r>
              <a:rPr lang="en-US" sz="2200" dirty="0" smtClean="0"/>
              <a:t>Internet </a:t>
            </a:r>
            <a:r>
              <a:rPr lang="en-US" sz="2200" dirty="0"/>
              <a:t>Registries] according to their policy development processes and ICANN, and require specific actions or outcomes on the part of IANA or any other external ICANN-related body in order to be implemented.</a:t>
            </a:r>
            <a:r>
              <a:rPr lang="en-US" sz="2200" dirty="0" smtClean="0"/>
              <a:t>”</a:t>
            </a:r>
            <a:endParaRPr lang="en-US" sz="2200" dirty="0"/>
          </a:p>
          <a:p>
            <a:pPr lvl="1">
              <a:spcBef>
                <a:spcPts val="1800"/>
              </a:spcBef>
            </a:pPr>
            <a:r>
              <a:rPr lang="en-US" sz="2200" dirty="0"/>
              <a:t>G</a:t>
            </a:r>
            <a:r>
              <a:rPr lang="en-US" sz="2200" dirty="0" smtClean="0"/>
              <a:t>lobal policies </a:t>
            </a:r>
            <a:r>
              <a:rPr lang="en-US" sz="2200" dirty="0"/>
              <a:t>determine number allocation policy for requests </a:t>
            </a:r>
            <a:r>
              <a:rPr lang="en-US" sz="2200" dirty="0" smtClean="0"/>
              <a:t>that involve IANA </a:t>
            </a:r>
            <a:endParaRPr lang="en-US" sz="2200" dirty="0"/>
          </a:p>
          <a:p>
            <a:pPr lvl="1">
              <a:spcBef>
                <a:spcPts val="1800"/>
              </a:spcBef>
            </a:pPr>
            <a:r>
              <a:rPr lang="en-US" sz="2200" dirty="0" smtClean="0"/>
              <a:t>Global policies may also specify regional number allocation policy</a:t>
            </a:r>
            <a:endParaRPr lang="en-US" sz="2200" dirty="0"/>
          </a:p>
        </p:txBody>
      </p:sp>
      <p:sp>
        <p:nvSpPr>
          <p:cNvPr id="5" name="Slide Number Placeholder 4"/>
          <p:cNvSpPr>
            <a:spLocks noGrp="1"/>
          </p:cNvSpPr>
          <p:nvPr>
            <p:ph type="sldNum" sz="quarter" idx="12"/>
          </p:nvPr>
        </p:nvSpPr>
        <p:spPr/>
        <p:txBody>
          <a:bodyPr/>
          <a:lstStyle/>
          <a:p>
            <a:fld id="{38B2A337-2C29-4402-A0A2-E290C184D5D3}" type="slidenum">
              <a:rPr lang="en-AU" smtClean="0">
                <a:latin typeface="Arial"/>
              </a:rPr>
              <a:pPr/>
              <a:t>10</a:t>
            </a:fld>
            <a:endParaRPr lang="en-AU" dirty="0">
              <a:latin typeface="Arial"/>
            </a:endParaRPr>
          </a:p>
        </p:txBody>
      </p:sp>
    </p:spTree>
    <p:extLst>
      <p:ext uri="{BB962C8B-B14F-4D97-AF65-F5344CB8AC3E}">
        <p14:creationId xmlns:p14="http://schemas.microsoft.com/office/powerpoint/2010/main" val="37656225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Policy Development</a:t>
            </a:r>
            <a:endParaRPr lang="en-US" dirty="0"/>
          </a:p>
        </p:txBody>
      </p:sp>
      <p:sp>
        <p:nvSpPr>
          <p:cNvPr id="3" name="Content Placeholder 2"/>
          <p:cNvSpPr>
            <a:spLocks noGrp="1"/>
          </p:cNvSpPr>
          <p:nvPr>
            <p:ph idx="1"/>
          </p:nvPr>
        </p:nvSpPr>
        <p:spPr>
          <a:xfrm>
            <a:off x="1393304" y="3717032"/>
            <a:ext cx="7643192" cy="2880320"/>
          </a:xfrm>
        </p:spPr>
        <p:txBody>
          <a:bodyPr>
            <a:normAutofit fontScale="92500" lnSpcReduction="20000"/>
          </a:bodyPr>
          <a:lstStyle/>
          <a:p>
            <a:pPr>
              <a:spcBef>
                <a:spcPts val="1800"/>
              </a:spcBef>
            </a:pPr>
            <a:r>
              <a:rPr lang="en-US" dirty="0" smtClean="0"/>
              <a:t>Each region has its own policy development process</a:t>
            </a:r>
          </a:p>
          <a:p>
            <a:pPr lvl="1">
              <a:spcBef>
                <a:spcPts val="1800"/>
              </a:spcBef>
            </a:pPr>
            <a:r>
              <a:rPr lang="en-US" dirty="0" smtClean="0"/>
              <a:t>All open, transparent, and bottom-up</a:t>
            </a:r>
          </a:p>
          <a:p>
            <a:pPr>
              <a:spcBef>
                <a:spcPts val="1800"/>
              </a:spcBef>
            </a:pPr>
            <a:r>
              <a:rPr lang="en-US" dirty="0"/>
              <a:t>G</a:t>
            </a:r>
            <a:r>
              <a:rPr lang="en-US" dirty="0" smtClean="0"/>
              <a:t>lobal policy proposals are submitted in all 5 regions</a:t>
            </a:r>
          </a:p>
          <a:p>
            <a:pPr>
              <a:spcBef>
                <a:spcPts val="1800"/>
              </a:spcBef>
            </a:pPr>
            <a:r>
              <a:rPr lang="en-US" dirty="0" smtClean="0"/>
              <a:t>Each region follows its own process</a:t>
            </a:r>
          </a:p>
          <a:p>
            <a:pPr>
              <a:spcBef>
                <a:spcPts val="1800"/>
              </a:spcBef>
            </a:pPr>
            <a:r>
              <a:rPr lang="en-US" dirty="0" smtClean="0"/>
              <a:t>It then gets passed to the NRO for review</a:t>
            </a:r>
          </a:p>
          <a:p>
            <a:pPr>
              <a:spcBef>
                <a:spcPts val="1800"/>
              </a:spcBef>
            </a:pPr>
            <a:r>
              <a:rPr lang="en-US" dirty="0" smtClean="0"/>
              <a:t>And forwarded to the ICANN board</a:t>
            </a:r>
          </a:p>
          <a:p>
            <a:pPr>
              <a:spcBef>
                <a:spcPts val="1800"/>
              </a:spcBef>
            </a:pPr>
            <a:endParaRPr lang="en-US" dirty="0" smtClean="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6346825"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Slide Number Placeholder 4"/>
          <p:cNvSpPr>
            <a:spLocks noGrp="1"/>
          </p:cNvSpPr>
          <p:nvPr>
            <p:ph type="sldNum" sz="quarter" idx="12"/>
          </p:nvPr>
        </p:nvSpPr>
        <p:spPr/>
        <p:txBody>
          <a:bodyPr/>
          <a:lstStyle/>
          <a:p>
            <a:fld id="{38B2A337-2C29-4402-A0A2-E290C184D5D3}" type="slidenum">
              <a:rPr lang="en-AU" smtClean="0">
                <a:latin typeface="Arial"/>
              </a:rPr>
              <a:pPr/>
              <a:t>11</a:t>
            </a:fld>
            <a:endParaRPr lang="en-AU" dirty="0">
              <a:latin typeface="Arial"/>
            </a:endParaRPr>
          </a:p>
        </p:txBody>
      </p:sp>
    </p:spTree>
    <p:extLst>
      <p:ext uri="{BB962C8B-B14F-4D97-AF65-F5344CB8AC3E}">
        <p14:creationId xmlns:p14="http://schemas.microsoft.com/office/powerpoint/2010/main" val="41739048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Policy Development</a:t>
            </a:r>
            <a:endParaRPr lang="en-US" dirty="0"/>
          </a:p>
        </p:txBody>
      </p:sp>
      <p:sp>
        <p:nvSpPr>
          <p:cNvPr id="3" name="Content Placeholder 2"/>
          <p:cNvSpPr>
            <a:spLocks noGrp="1"/>
          </p:cNvSpPr>
          <p:nvPr>
            <p:ph idx="1"/>
          </p:nvPr>
        </p:nvSpPr>
        <p:spPr>
          <a:xfrm>
            <a:off x="2195736" y="1628800"/>
            <a:ext cx="6563072" cy="4968552"/>
          </a:xfrm>
        </p:spPr>
        <p:txBody>
          <a:bodyPr>
            <a:normAutofit fontScale="92500" lnSpcReduction="20000"/>
          </a:bodyPr>
          <a:lstStyle/>
          <a:p>
            <a:pPr>
              <a:spcBef>
                <a:spcPts val="1800"/>
              </a:spcBef>
            </a:pPr>
            <a:r>
              <a:rPr lang="en-US" dirty="0" smtClean="0"/>
              <a:t>The NRO NC must </a:t>
            </a:r>
          </a:p>
          <a:p>
            <a:pPr lvl="1">
              <a:spcBef>
                <a:spcPts val="1800"/>
              </a:spcBef>
            </a:pPr>
            <a:r>
              <a:rPr lang="en-US" dirty="0"/>
              <a:t>V</a:t>
            </a:r>
            <a:r>
              <a:rPr lang="en-US" dirty="0" smtClean="0"/>
              <a:t>alidate the proposal went through the policy development process of each region</a:t>
            </a:r>
          </a:p>
          <a:p>
            <a:pPr lvl="1">
              <a:spcBef>
                <a:spcPts val="1800"/>
              </a:spcBef>
            </a:pPr>
            <a:r>
              <a:rPr lang="en-US" dirty="0" smtClean="0"/>
              <a:t>Adequate consideration of viewpoints </a:t>
            </a:r>
          </a:p>
          <a:p>
            <a:pPr lvl="1">
              <a:spcBef>
                <a:spcPts val="1800"/>
              </a:spcBef>
            </a:pPr>
            <a:r>
              <a:rPr lang="en-US" dirty="0" smtClean="0"/>
              <a:t>The same text passed in all regions</a:t>
            </a:r>
          </a:p>
          <a:p>
            <a:pPr lvl="1">
              <a:spcBef>
                <a:spcPts val="1800"/>
              </a:spcBef>
            </a:pPr>
            <a:r>
              <a:rPr lang="en-US" dirty="0" smtClean="0"/>
              <a:t>Or any rewrite from the NRO EC is not a substantive change compared to what the individual region passed</a:t>
            </a:r>
          </a:p>
          <a:p>
            <a:pPr>
              <a:spcBef>
                <a:spcPts val="1800"/>
              </a:spcBef>
            </a:pPr>
            <a:r>
              <a:rPr lang="en-US" dirty="0" smtClean="0"/>
              <a:t>The NRO NC that recommends to the ICANN board to ratify</a:t>
            </a:r>
          </a:p>
          <a:p>
            <a:pPr>
              <a:spcBef>
                <a:spcPts val="1800"/>
              </a:spcBef>
            </a:pPr>
            <a:r>
              <a:rPr lang="en-US" dirty="0" smtClean="0"/>
              <a:t>ICANN Board can ratify, ask for clarification, or send it back for specific reconsideration of concerns</a:t>
            </a:r>
          </a:p>
        </p:txBody>
      </p:sp>
      <p:sp>
        <p:nvSpPr>
          <p:cNvPr id="4" name="Slide Number Placeholder 3"/>
          <p:cNvSpPr>
            <a:spLocks noGrp="1"/>
          </p:cNvSpPr>
          <p:nvPr>
            <p:ph type="sldNum" sz="quarter" idx="12"/>
          </p:nvPr>
        </p:nvSpPr>
        <p:spPr/>
        <p:txBody>
          <a:bodyPr/>
          <a:lstStyle/>
          <a:p>
            <a:fld id="{38B2A337-2C29-4402-A0A2-E290C184D5D3}" type="slidenum">
              <a:rPr lang="en-AU" smtClean="0">
                <a:latin typeface="Arial"/>
              </a:rPr>
              <a:pPr/>
              <a:t>12</a:t>
            </a:fld>
            <a:endParaRPr lang="en-AU" dirty="0">
              <a:latin typeface="Arial"/>
            </a:endParaRPr>
          </a:p>
        </p:txBody>
      </p:sp>
    </p:spTree>
    <p:extLst>
      <p:ext uri="{BB962C8B-B14F-4D97-AF65-F5344CB8AC3E}">
        <p14:creationId xmlns:p14="http://schemas.microsoft.com/office/powerpoint/2010/main" val="4301653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ASO AC Activities: </a:t>
            </a:r>
            <a:br>
              <a:rPr lang="en-US" dirty="0" smtClean="0"/>
            </a:br>
            <a:r>
              <a:rPr lang="en-US" dirty="0" smtClean="0"/>
              <a:t>Procedure Updates</a:t>
            </a:r>
            <a:endParaRPr lang="en-US" dirty="0"/>
          </a:p>
        </p:txBody>
      </p:sp>
      <p:sp>
        <p:nvSpPr>
          <p:cNvPr id="3" name="Content Placeholder 2"/>
          <p:cNvSpPr>
            <a:spLocks noGrp="1"/>
          </p:cNvSpPr>
          <p:nvPr>
            <p:ph idx="1"/>
          </p:nvPr>
        </p:nvSpPr>
        <p:spPr>
          <a:xfrm>
            <a:off x="2195736" y="1628800"/>
            <a:ext cx="6563072" cy="4968552"/>
          </a:xfrm>
        </p:spPr>
        <p:txBody>
          <a:bodyPr>
            <a:normAutofit/>
          </a:bodyPr>
          <a:lstStyle/>
          <a:p>
            <a:pPr>
              <a:spcBef>
                <a:spcPts val="1800"/>
              </a:spcBef>
            </a:pPr>
            <a:r>
              <a:rPr lang="en-US" dirty="0" smtClean="0"/>
              <a:t>Current discussion on changes to operating procedures</a:t>
            </a:r>
          </a:p>
          <a:p>
            <a:pPr lvl="1">
              <a:spcBef>
                <a:spcPts val="1800"/>
              </a:spcBef>
            </a:pPr>
            <a:r>
              <a:rPr lang="en-US" dirty="0" smtClean="0"/>
              <a:t>ICANN Board selection</a:t>
            </a:r>
          </a:p>
          <a:p>
            <a:pPr lvl="1">
              <a:spcBef>
                <a:spcPts val="1800"/>
              </a:spcBef>
            </a:pPr>
            <a:r>
              <a:rPr lang="en-US" dirty="0" smtClean="0"/>
              <a:t>Document destruction procedure</a:t>
            </a:r>
          </a:p>
          <a:p>
            <a:pPr lvl="2">
              <a:spcBef>
                <a:spcPts val="1800"/>
              </a:spcBef>
            </a:pPr>
            <a:r>
              <a:rPr lang="en-US" dirty="0" smtClean="0"/>
              <a:t>Privacy-related information of ICANN Board selection candidate</a:t>
            </a:r>
            <a:endParaRPr lang="en-US" dirty="0"/>
          </a:p>
          <a:p>
            <a:pPr lvl="1">
              <a:spcBef>
                <a:spcPts val="1800"/>
              </a:spcBef>
            </a:pPr>
            <a:r>
              <a:rPr lang="en-US" dirty="0" smtClean="0"/>
              <a:t>How to appoint members to various bodies</a:t>
            </a:r>
          </a:p>
          <a:p>
            <a:pPr lvl="2">
              <a:spcBef>
                <a:spcPts val="1800"/>
              </a:spcBef>
            </a:pPr>
            <a:r>
              <a:rPr lang="en-US" dirty="0" smtClean="0"/>
              <a:t>ICANN </a:t>
            </a:r>
            <a:r>
              <a:rPr lang="en-US" dirty="0" err="1" smtClean="0"/>
              <a:t>NomCom</a:t>
            </a:r>
            <a:r>
              <a:rPr lang="en-US" dirty="0" smtClean="0"/>
              <a:t>, ATRT2, etc.</a:t>
            </a:r>
          </a:p>
        </p:txBody>
      </p:sp>
      <p:sp>
        <p:nvSpPr>
          <p:cNvPr id="4" name="Slide Number Placeholder 3"/>
          <p:cNvSpPr>
            <a:spLocks noGrp="1"/>
          </p:cNvSpPr>
          <p:nvPr>
            <p:ph type="sldNum" sz="quarter" idx="12"/>
          </p:nvPr>
        </p:nvSpPr>
        <p:spPr/>
        <p:txBody>
          <a:bodyPr/>
          <a:lstStyle/>
          <a:p>
            <a:fld id="{38B2A337-2C29-4402-A0A2-E290C184D5D3}" type="slidenum">
              <a:rPr lang="en-AU" smtClean="0">
                <a:latin typeface="Arial"/>
              </a:rPr>
              <a:pPr/>
              <a:t>13</a:t>
            </a:fld>
            <a:endParaRPr lang="en-AU" dirty="0">
              <a:latin typeface="Arial"/>
            </a:endParaRPr>
          </a:p>
        </p:txBody>
      </p:sp>
    </p:spTree>
    <p:extLst>
      <p:ext uri="{BB962C8B-B14F-4D97-AF65-F5344CB8AC3E}">
        <p14:creationId xmlns:p14="http://schemas.microsoft.com/office/powerpoint/2010/main" val="23133031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ASO AC Activities: </a:t>
            </a:r>
            <a:br>
              <a:rPr lang="en-US" dirty="0" smtClean="0"/>
            </a:br>
            <a:r>
              <a:rPr lang="en-US" dirty="0" smtClean="0"/>
              <a:t>ICANN Participation</a:t>
            </a:r>
            <a:endParaRPr lang="en-US" dirty="0"/>
          </a:p>
        </p:txBody>
      </p:sp>
      <p:sp>
        <p:nvSpPr>
          <p:cNvPr id="3" name="Content Placeholder 2"/>
          <p:cNvSpPr>
            <a:spLocks noGrp="1"/>
          </p:cNvSpPr>
          <p:nvPr>
            <p:ph idx="1"/>
          </p:nvPr>
        </p:nvSpPr>
        <p:spPr>
          <a:xfrm>
            <a:off x="2195736" y="1628800"/>
            <a:ext cx="6563072" cy="4968552"/>
          </a:xfrm>
        </p:spPr>
        <p:txBody>
          <a:bodyPr>
            <a:normAutofit fontScale="92500" lnSpcReduction="10000"/>
          </a:bodyPr>
          <a:lstStyle/>
          <a:p>
            <a:pPr>
              <a:spcBef>
                <a:spcPts val="1800"/>
              </a:spcBef>
            </a:pPr>
            <a:r>
              <a:rPr lang="en-US" dirty="0"/>
              <a:t>ICANN </a:t>
            </a:r>
            <a:r>
              <a:rPr lang="en-US" dirty="0" smtClean="0"/>
              <a:t>47, Durban</a:t>
            </a:r>
            <a:r>
              <a:rPr lang="en-US" dirty="0"/>
              <a:t>, South Africa, 14-18 July </a:t>
            </a:r>
            <a:r>
              <a:rPr lang="en-US" dirty="0" smtClean="0"/>
              <a:t>2013</a:t>
            </a:r>
            <a:endParaRPr lang="en-US" dirty="0"/>
          </a:p>
          <a:p>
            <a:pPr lvl="1">
              <a:spcBef>
                <a:spcPts val="1200"/>
              </a:spcBef>
            </a:pPr>
            <a:r>
              <a:rPr lang="en-US" dirty="0" smtClean="0"/>
              <a:t>IPv6 Workshop</a:t>
            </a:r>
          </a:p>
          <a:p>
            <a:pPr lvl="2">
              <a:spcBef>
                <a:spcPts val="600"/>
              </a:spcBef>
            </a:pPr>
            <a:r>
              <a:rPr lang="en-US" dirty="0" smtClean="0"/>
              <a:t>ASO AC PDP presentation</a:t>
            </a:r>
          </a:p>
          <a:p>
            <a:pPr lvl="2">
              <a:spcBef>
                <a:spcPts val="600"/>
              </a:spcBef>
            </a:pPr>
            <a:r>
              <a:rPr lang="en-US" dirty="0" smtClean="0"/>
              <a:t>IPv6 presentations from African region</a:t>
            </a:r>
          </a:p>
          <a:p>
            <a:pPr lvl="1">
              <a:spcBef>
                <a:spcPts val="1200"/>
              </a:spcBef>
            </a:pPr>
            <a:r>
              <a:rPr lang="en-US" dirty="0" smtClean="0"/>
              <a:t>Meetings with ICANN Board, ALAC, ATRT2, </a:t>
            </a:r>
            <a:r>
              <a:rPr lang="en-US" dirty="0" err="1" smtClean="0"/>
              <a:t>NomCom</a:t>
            </a:r>
            <a:r>
              <a:rPr lang="en-US" dirty="0" smtClean="0"/>
              <a:t> </a:t>
            </a:r>
          </a:p>
          <a:p>
            <a:pPr>
              <a:spcBef>
                <a:spcPts val="1800"/>
              </a:spcBef>
            </a:pPr>
            <a:r>
              <a:rPr lang="en-US" dirty="0" smtClean="0"/>
              <a:t>Appointed individuals to ICANN bodies:</a:t>
            </a:r>
          </a:p>
          <a:p>
            <a:pPr lvl="1">
              <a:spcBef>
                <a:spcPts val="1200"/>
              </a:spcBef>
            </a:pPr>
            <a:r>
              <a:rPr lang="en-US" dirty="0" err="1" smtClean="0"/>
              <a:t>Kuo</a:t>
            </a:r>
            <a:r>
              <a:rPr lang="en-US" dirty="0" smtClean="0"/>
              <a:t>-Wei Wu to ICANN Board of Directors (2013-2016)</a:t>
            </a:r>
          </a:p>
          <a:p>
            <a:pPr lvl="1">
              <a:spcBef>
                <a:spcPts val="1200"/>
              </a:spcBef>
            </a:pPr>
            <a:r>
              <a:rPr lang="en-US" dirty="0" smtClean="0"/>
              <a:t>Hans </a:t>
            </a:r>
            <a:r>
              <a:rPr lang="en-US" dirty="0" err="1" smtClean="0"/>
              <a:t>Petter</a:t>
            </a:r>
            <a:r>
              <a:rPr lang="en-US" dirty="0" smtClean="0"/>
              <a:t> </a:t>
            </a:r>
            <a:r>
              <a:rPr lang="en-US" dirty="0" err="1" smtClean="0"/>
              <a:t>Hollen</a:t>
            </a:r>
            <a:r>
              <a:rPr lang="en-US" dirty="0" smtClean="0"/>
              <a:t> to 2014 ICANN </a:t>
            </a:r>
            <a:r>
              <a:rPr lang="en-US" dirty="0" err="1" smtClean="0"/>
              <a:t>NomCom</a:t>
            </a:r>
            <a:endParaRPr lang="en-US" dirty="0" smtClean="0"/>
          </a:p>
          <a:p>
            <a:pPr lvl="1">
              <a:spcBef>
                <a:spcPts val="1200"/>
              </a:spcBef>
            </a:pPr>
            <a:r>
              <a:rPr lang="en-US" dirty="0" smtClean="0"/>
              <a:t>Fiona </a:t>
            </a:r>
            <a:r>
              <a:rPr lang="en-US" dirty="0" err="1" smtClean="0"/>
              <a:t>Asonga</a:t>
            </a:r>
            <a:r>
              <a:rPr lang="en-US" dirty="0" smtClean="0"/>
              <a:t> to ICANN ATRT2 (2013)</a:t>
            </a:r>
          </a:p>
          <a:p>
            <a:pPr>
              <a:spcBef>
                <a:spcPts val="1800"/>
              </a:spcBef>
            </a:pPr>
            <a:r>
              <a:rPr lang="en-US" dirty="0" smtClean="0"/>
              <a:t>Participate in ICANN outreach</a:t>
            </a:r>
          </a:p>
          <a:p>
            <a:pPr lvl="1">
              <a:spcBef>
                <a:spcPts val="1200"/>
              </a:spcBef>
            </a:pPr>
            <a:r>
              <a:rPr lang="en-US" dirty="0" smtClean="0"/>
              <a:t>Webinar</a:t>
            </a:r>
          </a:p>
          <a:p>
            <a:pPr lvl="1">
              <a:spcBef>
                <a:spcPts val="1200"/>
              </a:spcBef>
            </a:pPr>
            <a:r>
              <a:rPr lang="en-US" dirty="0" smtClean="0"/>
              <a:t>ICANN 48, Buenos Aires, Argentina, 17-21 Nov 2013</a:t>
            </a:r>
            <a:endParaRPr lang="en-US" dirty="0"/>
          </a:p>
          <a:p>
            <a:pPr lvl="1">
              <a:spcBef>
                <a:spcPts val="1200"/>
              </a:spcBef>
            </a:pPr>
            <a:endParaRPr lang="en-US" dirty="0" smtClean="0"/>
          </a:p>
        </p:txBody>
      </p:sp>
      <p:sp>
        <p:nvSpPr>
          <p:cNvPr id="4" name="Slide Number Placeholder 3"/>
          <p:cNvSpPr>
            <a:spLocks noGrp="1"/>
          </p:cNvSpPr>
          <p:nvPr>
            <p:ph type="sldNum" sz="quarter" idx="12"/>
          </p:nvPr>
        </p:nvSpPr>
        <p:spPr/>
        <p:txBody>
          <a:bodyPr/>
          <a:lstStyle/>
          <a:p>
            <a:fld id="{38B2A337-2C29-4402-A0A2-E290C184D5D3}" type="slidenum">
              <a:rPr lang="en-AU" smtClean="0">
                <a:latin typeface="Arial"/>
              </a:rPr>
              <a:pPr/>
              <a:t>14</a:t>
            </a:fld>
            <a:endParaRPr lang="en-AU" dirty="0">
              <a:latin typeface="Arial"/>
            </a:endParaRPr>
          </a:p>
        </p:txBody>
      </p:sp>
    </p:spTree>
    <p:extLst>
      <p:ext uri="{BB962C8B-B14F-4D97-AF65-F5344CB8AC3E}">
        <p14:creationId xmlns:p14="http://schemas.microsoft.com/office/powerpoint/2010/main" val="37796899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ASO AC Activities: </a:t>
            </a:r>
            <a:br>
              <a:rPr lang="en-US" dirty="0" smtClean="0"/>
            </a:br>
            <a:r>
              <a:rPr lang="en-US" dirty="0" smtClean="0"/>
              <a:t>ICANN Participation</a:t>
            </a:r>
            <a:endParaRPr lang="en-US" dirty="0"/>
          </a:p>
        </p:txBody>
      </p:sp>
      <p:sp>
        <p:nvSpPr>
          <p:cNvPr id="3" name="Content Placeholder 2"/>
          <p:cNvSpPr>
            <a:spLocks noGrp="1"/>
          </p:cNvSpPr>
          <p:nvPr>
            <p:ph idx="1"/>
          </p:nvPr>
        </p:nvSpPr>
        <p:spPr>
          <a:xfrm>
            <a:off x="2195736" y="1628800"/>
            <a:ext cx="6563072" cy="4968552"/>
          </a:xfrm>
        </p:spPr>
        <p:txBody>
          <a:bodyPr>
            <a:normAutofit/>
          </a:bodyPr>
          <a:lstStyle/>
          <a:p>
            <a:pPr>
              <a:spcBef>
                <a:spcPts val="1800"/>
              </a:spcBef>
            </a:pPr>
            <a:r>
              <a:rPr lang="en-US" dirty="0" smtClean="0"/>
              <a:t>Responded to IANA </a:t>
            </a:r>
            <a:r>
              <a:rPr lang="en-US" dirty="0"/>
              <a:t>request for guidance on the interpretation of the IANA Policy for Allocation of ASN Blocks to Regional Internet Registries (</a:t>
            </a:r>
            <a:r>
              <a:rPr lang="en-US" dirty="0" smtClean="0"/>
              <a:t>ratified Sept 2010)</a:t>
            </a:r>
            <a:endParaRPr lang="en-US" dirty="0"/>
          </a:p>
          <a:p>
            <a:pPr lvl="1">
              <a:spcBef>
                <a:spcPts val="1200"/>
              </a:spcBef>
            </a:pPr>
            <a:r>
              <a:rPr lang="en-US" dirty="0" smtClean="0"/>
              <a:t>"</a:t>
            </a:r>
            <a:r>
              <a:rPr lang="en-US" dirty="0"/>
              <a:t>IANA allocates ASNs to RIRs in blocks of 1024 ASNs.  In this document the term 'ASN block' refers to a set of 1024 ASNS</a:t>
            </a:r>
            <a:r>
              <a:rPr lang="en-US" dirty="0" smtClean="0"/>
              <a:t>.“</a:t>
            </a:r>
            <a:endParaRPr lang="en-US" dirty="0"/>
          </a:p>
          <a:p>
            <a:pPr lvl="1">
              <a:spcBef>
                <a:spcPts val="1200"/>
              </a:spcBef>
            </a:pPr>
            <a:r>
              <a:rPr lang="en-US" dirty="0"/>
              <a:t>Since RFC 5398 reserved 16 16-bit AS numbers for use in documentation and sample code, the unallocated pool of 16-bit AS numbers is not divisible evenly by 1,024</a:t>
            </a:r>
            <a:r>
              <a:rPr lang="en-US" dirty="0" smtClean="0"/>
              <a:t>.</a:t>
            </a:r>
          </a:p>
          <a:p>
            <a:pPr lvl="1">
              <a:spcBef>
                <a:spcPts val="1200"/>
              </a:spcBef>
            </a:pPr>
            <a:r>
              <a:rPr lang="en-US" dirty="0" smtClean="0"/>
              <a:t>Guidance: A block of 1024 ASNs does NOT need to be contiguous.</a:t>
            </a:r>
          </a:p>
        </p:txBody>
      </p:sp>
      <p:sp>
        <p:nvSpPr>
          <p:cNvPr id="4" name="Slide Number Placeholder 3"/>
          <p:cNvSpPr>
            <a:spLocks noGrp="1"/>
          </p:cNvSpPr>
          <p:nvPr>
            <p:ph type="sldNum" sz="quarter" idx="12"/>
          </p:nvPr>
        </p:nvSpPr>
        <p:spPr/>
        <p:txBody>
          <a:bodyPr/>
          <a:lstStyle/>
          <a:p>
            <a:fld id="{38B2A337-2C29-4402-A0A2-E290C184D5D3}" type="slidenum">
              <a:rPr lang="en-AU" smtClean="0">
                <a:latin typeface="Arial"/>
              </a:rPr>
              <a:pPr/>
              <a:t>15</a:t>
            </a:fld>
            <a:endParaRPr lang="en-AU" dirty="0">
              <a:latin typeface="Arial"/>
            </a:endParaRPr>
          </a:p>
        </p:txBody>
      </p:sp>
    </p:spTree>
    <p:extLst>
      <p:ext uri="{BB962C8B-B14F-4D97-AF65-F5344CB8AC3E}">
        <p14:creationId xmlns:p14="http://schemas.microsoft.com/office/powerpoint/2010/main" val="3295724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ounded Rectangle 4"/>
          <p:cNvSpPr/>
          <p:nvPr/>
        </p:nvSpPr>
        <p:spPr>
          <a:xfrm>
            <a:off x="2123728" y="4365104"/>
            <a:ext cx="5256584" cy="20915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ASO AC Activities:</a:t>
            </a:r>
            <a:br>
              <a:rPr lang="en-US" dirty="0"/>
            </a:br>
            <a:r>
              <a:rPr lang="en-US" dirty="0"/>
              <a:t>ICANN </a:t>
            </a:r>
            <a:r>
              <a:rPr lang="en-US" dirty="0" smtClean="0"/>
              <a:t>Board Selection</a:t>
            </a:r>
            <a:endParaRPr lang="en-US" dirty="0"/>
          </a:p>
        </p:txBody>
      </p:sp>
      <p:sp>
        <p:nvSpPr>
          <p:cNvPr id="4" name="Content Placeholder 3"/>
          <p:cNvSpPr>
            <a:spLocks noGrp="1"/>
          </p:cNvSpPr>
          <p:nvPr>
            <p:ph idx="1"/>
          </p:nvPr>
        </p:nvSpPr>
        <p:spPr>
          <a:xfrm>
            <a:off x="2195736" y="1484784"/>
            <a:ext cx="6563072" cy="5112568"/>
          </a:xfrm>
        </p:spPr>
        <p:txBody>
          <a:bodyPr>
            <a:normAutofit fontScale="92500" lnSpcReduction="20000"/>
          </a:bodyPr>
          <a:lstStyle/>
          <a:p>
            <a:r>
              <a:rPr lang="en-US" dirty="0" smtClean="0"/>
              <a:t>Seat 10 selection schedule</a:t>
            </a:r>
          </a:p>
          <a:p>
            <a:pPr lvl="1"/>
            <a:r>
              <a:rPr lang="en-US" dirty="0" smtClean="0"/>
              <a:t>Nomination Phase: 1 Nov 2011 to </a:t>
            </a:r>
            <a:r>
              <a:rPr lang="en-US" dirty="0"/>
              <a:t>4</a:t>
            </a:r>
            <a:r>
              <a:rPr lang="en-US" dirty="0" smtClean="0"/>
              <a:t> Nov 2012 </a:t>
            </a:r>
          </a:p>
          <a:p>
            <a:pPr lvl="1"/>
            <a:r>
              <a:rPr lang="en-US" sz="2100" dirty="0"/>
              <a:t>Comment Phase: 5</a:t>
            </a:r>
            <a:r>
              <a:rPr lang="en-US" sz="2100" dirty="0" smtClean="0"/>
              <a:t> Nov </a:t>
            </a:r>
            <a:r>
              <a:rPr lang="en-US" sz="2100" dirty="0"/>
              <a:t>– 1</a:t>
            </a:r>
            <a:r>
              <a:rPr lang="en-US" sz="2100" dirty="0" smtClean="0"/>
              <a:t> Feb 2013 </a:t>
            </a:r>
            <a:endParaRPr lang="en-US" sz="2100" dirty="0"/>
          </a:p>
          <a:p>
            <a:pPr lvl="1"/>
            <a:r>
              <a:rPr lang="en-US" sz="2100" dirty="0"/>
              <a:t>Interview Phase: 5</a:t>
            </a:r>
            <a:r>
              <a:rPr lang="en-US" sz="2100" dirty="0" smtClean="0"/>
              <a:t> Dec </a:t>
            </a:r>
            <a:r>
              <a:rPr lang="en-US" sz="2100" dirty="0"/>
              <a:t>– 1</a:t>
            </a:r>
            <a:r>
              <a:rPr lang="en-US" sz="2100" dirty="0" smtClean="0"/>
              <a:t> Feb 2013 </a:t>
            </a:r>
            <a:endParaRPr lang="en-US" sz="2100" dirty="0"/>
          </a:p>
          <a:p>
            <a:pPr lvl="1"/>
            <a:r>
              <a:rPr lang="en-US" sz="2100" dirty="0"/>
              <a:t>Selection Phase: </a:t>
            </a:r>
            <a:r>
              <a:rPr lang="en-US" sz="2100" dirty="0" smtClean="0"/>
              <a:t>2 Feb </a:t>
            </a:r>
            <a:r>
              <a:rPr lang="en-US" sz="2100" dirty="0"/>
              <a:t>– </a:t>
            </a:r>
            <a:r>
              <a:rPr lang="en-US" sz="2100" dirty="0" smtClean="0"/>
              <a:t>15 Feb 2013</a:t>
            </a:r>
            <a:endParaRPr lang="en-US" sz="2100" dirty="0"/>
          </a:p>
          <a:p>
            <a:pPr lvl="1"/>
            <a:r>
              <a:rPr lang="en-US" sz="2100" dirty="0"/>
              <a:t>Due Diligence Review 15 </a:t>
            </a:r>
            <a:r>
              <a:rPr lang="en-US" sz="2100" dirty="0" smtClean="0"/>
              <a:t>Feb </a:t>
            </a:r>
            <a:r>
              <a:rPr lang="en-US" sz="2100" dirty="0"/>
              <a:t>– </a:t>
            </a:r>
            <a:r>
              <a:rPr lang="en-US" sz="2100" dirty="0" smtClean="0"/>
              <a:t> </a:t>
            </a:r>
            <a:endParaRPr lang="en-US" sz="2100" dirty="0"/>
          </a:p>
          <a:p>
            <a:r>
              <a:rPr lang="en-US" dirty="0" smtClean="0"/>
              <a:t>Selection Announced once due diligence is complete</a:t>
            </a:r>
          </a:p>
          <a:p>
            <a:endParaRPr lang="en-US" dirty="0" smtClean="0"/>
          </a:p>
          <a:p>
            <a:r>
              <a:rPr lang="en-US" dirty="0" smtClean="0"/>
              <a:t>Candidates:</a:t>
            </a:r>
          </a:p>
          <a:p>
            <a:pPr lvl="1"/>
            <a:r>
              <a:rPr lang="en-US" sz="2400" b="1" dirty="0" err="1" smtClean="0">
                <a:solidFill>
                  <a:srgbClr val="000000"/>
                </a:solidFill>
              </a:rPr>
              <a:t>Hago</a:t>
            </a:r>
            <a:r>
              <a:rPr lang="en-US" sz="2400" b="1" dirty="0" smtClean="0">
                <a:solidFill>
                  <a:srgbClr val="000000"/>
                </a:solidFill>
              </a:rPr>
              <a:t> </a:t>
            </a:r>
            <a:r>
              <a:rPr lang="en-US" sz="2400" b="1" dirty="0" err="1" smtClean="0">
                <a:solidFill>
                  <a:srgbClr val="000000"/>
                </a:solidFill>
              </a:rPr>
              <a:t>Dafalla</a:t>
            </a:r>
            <a:endParaRPr lang="en-US" sz="2400" b="1" dirty="0" smtClean="0">
              <a:solidFill>
                <a:srgbClr val="000000"/>
              </a:solidFill>
            </a:endParaRPr>
          </a:p>
          <a:p>
            <a:pPr lvl="1"/>
            <a:r>
              <a:rPr lang="en-US" sz="2400" b="1" dirty="0" smtClean="0">
                <a:solidFill>
                  <a:srgbClr val="000000"/>
                </a:solidFill>
              </a:rPr>
              <a:t>Charles Daniel </a:t>
            </a:r>
            <a:r>
              <a:rPr lang="en-US" sz="2400" b="1" dirty="0" err="1" smtClean="0">
                <a:solidFill>
                  <a:srgbClr val="000000"/>
                </a:solidFill>
              </a:rPr>
              <a:t>Otine</a:t>
            </a:r>
            <a:endParaRPr lang="en-US" sz="2400" b="1" dirty="0" smtClean="0">
              <a:solidFill>
                <a:srgbClr val="000000"/>
              </a:solidFill>
            </a:endParaRPr>
          </a:p>
          <a:p>
            <a:pPr lvl="1"/>
            <a:r>
              <a:rPr lang="en-US" sz="2400" b="1" dirty="0" smtClean="0">
                <a:solidFill>
                  <a:srgbClr val="000000"/>
                </a:solidFill>
              </a:rPr>
              <a:t>Edwin Martin Salazar Vega</a:t>
            </a:r>
          </a:p>
          <a:p>
            <a:pPr lvl="1"/>
            <a:r>
              <a:rPr lang="en-US" sz="2400" b="1" dirty="0" err="1" smtClean="0">
                <a:solidFill>
                  <a:srgbClr val="000000"/>
                </a:solidFill>
              </a:rPr>
              <a:t>Kuo</a:t>
            </a:r>
            <a:r>
              <a:rPr lang="en-US" sz="2400" b="1" dirty="0" smtClean="0">
                <a:solidFill>
                  <a:srgbClr val="000000"/>
                </a:solidFill>
              </a:rPr>
              <a:t> Wei Wu</a:t>
            </a:r>
          </a:p>
          <a:p>
            <a:pPr lvl="1"/>
            <a:r>
              <a:rPr lang="en-US" sz="2400" b="1" dirty="0" smtClean="0">
                <a:solidFill>
                  <a:srgbClr val="000000"/>
                </a:solidFill>
              </a:rPr>
              <a:t>Hassan </a:t>
            </a:r>
            <a:r>
              <a:rPr lang="en-US" sz="2400" b="1" dirty="0" err="1" smtClean="0">
                <a:solidFill>
                  <a:srgbClr val="000000"/>
                </a:solidFill>
              </a:rPr>
              <a:t>Zaheer</a:t>
            </a:r>
            <a:endParaRPr lang="en-US" sz="2400" b="1" dirty="0" smtClean="0">
              <a:solidFill>
                <a:srgbClr val="000000"/>
              </a:solidFill>
            </a:endParaRPr>
          </a:p>
          <a:p>
            <a:pPr marL="0" indent="0">
              <a:buNone/>
            </a:pPr>
            <a:endParaRPr lang="en-US" dirty="0"/>
          </a:p>
        </p:txBody>
      </p:sp>
      <p:sp>
        <p:nvSpPr>
          <p:cNvPr id="6" name="Slide Number Placeholder 5"/>
          <p:cNvSpPr>
            <a:spLocks noGrp="1"/>
          </p:cNvSpPr>
          <p:nvPr>
            <p:ph type="sldNum" sz="quarter" idx="12"/>
          </p:nvPr>
        </p:nvSpPr>
        <p:spPr/>
        <p:txBody>
          <a:bodyPr/>
          <a:lstStyle/>
          <a:p>
            <a:fld id="{38B2A337-2C29-4402-A0A2-E290C184D5D3}" type="slidenum">
              <a:rPr lang="en-AU" smtClean="0"/>
              <a:pPr/>
              <a:t>16</a:t>
            </a:fld>
            <a:endParaRPr lang="en-AU" dirty="0"/>
          </a:p>
        </p:txBody>
      </p:sp>
      <p:sp>
        <p:nvSpPr>
          <p:cNvPr id="2" name="Rounded Rectangle 1"/>
          <p:cNvSpPr/>
          <p:nvPr/>
        </p:nvSpPr>
        <p:spPr>
          <a:xfrm rot="-1200000">
            <a:off x="197783" y="2568975"/>
            <a:ext cx="8754457" cy="1753329"/>
          </a:xfrm>
          <a:prstGeom prst="roundRect">
            <a:avLst/>
          </a:prstGeom>
          <a:noFill/>
          <a:ln w="215900" cmpd="sng">
            <a:solidFill>
              <a:srgbClr val="FF0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rPr>
              <a:t>THIS SLIDE IS HIDDEN</a:t>
            </a:r>
            <a:endParaRPr lang="en-US" sz="4800" b="1" dirty="0">
              <a:solidFill>
                <a:srgbClr val="FF0000"/>
              </a:solidFill>
            </a:endParaRPr>
          </a:p>
        </p:txBody>
      </p:sp>
    </p:spTree>
    <p:extLst>
      <p:ext uri="{BB962C8B-B14F-4D97-AF65-F5344CB8AC3E}">
        <p14:creationId xmlns:p14="http://schemas.microsoft.com/office/powerpoint/2010/main" val="2877703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115616" y="5410856"/>
            <a:ext cx="5256584" cy="10457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ASO AC Activities: </a:t>
            </a:r>
            <a:br>
              <a:rPr lang="en-US" dirty="0" smtClean="0"/>
            </a:br>
            <a:r>
              <a:rPr lang="en-US" dirty="0" smtClean="0"/>
              <a:t>ICANN Board Selection</a:t>
            </a:r>
            <a:endParaRPr lang="en-US" dirty="0"/>
          </a:p>
        </p:txBody>
      </p:sp>
      <p:sp>
        <p:nvSpPr>
          <p:cNvPr id="3" name="Content Placeholder 2"/>
          <p:cNvSpPr>
            <a:spLocks noGrp="1"/>
          </p:cNvSpPr>
          <p:nvPr>
            <p:ph idx="1"/>
          </p:nvPr>
        </p:nvSpPr>
        <p:spPr>
          <a:xfrm>
            <a:off x="4344566" y="1844824"/>
            <a:ext cx="4331890" cy="1800200"/>
          </a:xfrm>
        </p:spPr>
        <p:txBody>
          <a:bodyPr>
            <a:normAutofit/>
          </a:bodyPr>
          <a:lstStyle/>
          <a:p>
            <a:pPr>
              <a:spcBef>
                <a:spcPts val="1800"/>
              </a:spcBef>
            </a:pPr>
            <a:r>
              <a:rPr lang="en-US" dirty="0" smtClean="0"/>
              <a:t>ICANN Board Seat 9</a:t>
            </a:r>
            <a:endParaRPr lang="en-US" dirty="0"/>
          </a:p>
          <a:p>
            <a:pPr lvl="1">
              <a:spcBef>
                <a:spcPts val="1200"/>
              </a:spcBef>
            </a:pPr>
            <a:r>
              <a:rPr lang="en-US" dirty="0" smtClean="0"/>
              <a:t>Raymond A. </a:t>
            </a:r>
            <a:r>
              <a:rPr lang="en-US" dirty="0" err="1" smtClean="0"/>
              <a:t>Plzak</a:t>
            </a:r>
            <a:endParaRPr lang="en-US" dirty="0" smtClean="0"/>
          </a:p>
          <a:p>
            <a:pPr lvl="1">
              <a:spcBef>
                <a:spcPts val="1200"/>
              </a:spcBef>
            </a:pPr>
            <a:r>
              <a:rPr lang="en-US" dirty="0" smtClean="0"/>
              <a:t>Current term: May 2009 – Annual General Meeting 2015</a:t>
            </a:r>
          </a:p>
        </p:txBody>
      </p:sp>
      <p:sp>
        <p:nvSpPr>
          <p:cNvPr id="4" name="Slide Number Placeholder 3"/>
          <p:cNvSpPr>
            <a:spLocks noGrp="1"/>
          </p:cNvSpPr>
          <p:nvPr>
            <p:ph type="sldNum" sz="quarter" idx="12"/>
          </p:nvPr>
        </p:nvSpPr>
        <p:spPr/>
        <p:txBody>
          <a:bodyPr/>
          <a:lstStyle/>
          <a:p>
            <a:fld id="{38B2A337-2C29-4402-A0A2-E290C184D5D3}" type="slidenum">
              <a:rPr lang="en-AU" smtClean="0">
                <a:latin typeface="Arial"/>
              </a:rPr>
              <a:pPr/>
              <a:t>17</a:t>
            </a:fld>
            <a:endParaRPr lang="en-AU" dirty="0">
              <a:latin typeface="Arial"/>
            </a:endParaRPr>
          </a:p>
        </p:txBody>
      </p:sp>
      <p:sp>
        <p:nvSpPr>
          <p:cNvPr id="7" name="Content Placeholder 2"/>
          <p:cNvSpPr txBox="1">
            <a:spLocks/>
          </p:cNvSpPr>
          <p:nvPr/>
        </p:nvSpPr>
        <p:spPr>
          <a:xfrm>
            <a:off x="971600" y="4035548"/>
            <a:ext cx="5688632" cy="2331182"/>
          </a:xfrm>
          <a:prstGeom prst="rect">
            <a:avLst/>
          </a:prstGeom>
        </p:spPr>
        <p:txBody>
          <a:bodyPr vert="horz" lIns="0" tIns="0" rIns="0" bIns="0" rtlCol="0">
            <a:normAutofit fontScale="92500" lnSpcReduction="10000"/>
          </a:bodyPr>
          <a:lstStyle>
            <a:lvl1pPr marL="360000" indent="-360000" algn="l" defTabSz="914400" rtl="0" eaLnBrk="1" latinLnBrk="0" hangingPunct="1">
              <a:spcBef>
                <a:spcPts val="1200"/>
              </a:spcBef>
              <a:buFont typeface="Arial" pitchFamily="34" charset="0"/>
              <a:buChar char="•"/>
              <a:defRPr sz="2400" kern="1200">
                <a:solidFill>
                  <a:srgbClr val="003B8B"/>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rgbClr val="003B8B"/>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rgbClr val="003B8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dirty="0" smtClean="0"/>
              <a:t>ICANN Board Seat 10</a:t>
            </a:r>
          </a:p>
          <a:p>
            <a:pPr lvl="1">
              <a:spcBef>
                <a:spcPts val="1200"/>
              </a:spcBef>
            </a:pPr>
            <a:r>
              <a:rPr lang="en-US" dirty="0" err="1" smtClean="0"/>
              <a:t>Kuo</a:t>
            </a:r>
            <a:r>
              <a:rPr lang="en-US" dirty="0" smtClean="0"/>
              <a:t>-Wei Wu</a:t>
            </a:r>
          </a:p>
          <a:p>
            <a:pPr lvl="1">
              <a:spcBef>
                <a:spcPts val="1200"/>
              </a:spcBef>
            </a:pPr>
            <a:r>
              <a:rPr lang="en-US" dirty="0" smtClean="0"/>
              <a:t>Current term: April 2010 – Annual General Meeting 2015</a:t>
            </a:r>
          </a:p>
          <a:p>
            <a:pPr lvl="1">
              <a:spcBef>
                <a:spcPts val="1200"/>
              </a:spcBef>
            </a:pPr>
            <a:r>
              <a:rPr lang="en-US" dirty="0" smtClean="0">
                <a:solidFill>
                  <a:schemeClr val="tx1"/>
                </a:solidFill>
              </a:rPr>
              <a:t>Re-appointment announced 24 June 2014</a:t>
            </a:r>
          </a:p>
          <a:p>
            <a:pPr lvl="1">
              <a:spcBef>
                <a:spcPts val="1200"/>
              </a:spcBef>
            </a:pPr>
            <a:r>
              <a:rPr lang="en-US" dirty="0">
                <a:solidFill>
                  <a:schemeClr val="tx1"/>
                </a:solidFill>
              </a:rPr>
              <a:t>Current term: </a:t>
            </a:r>
            <a:r>
              <a:rPr lang="en-US" dirty="0" smtClean="0">
                <a:solidFill>
                  <a:schemeClr val="tx1"/>
                </a:solidFill>
              </a:rPr>
              <a:t>AGM 2013 – AGM 2016</a:t>
            </a:r>
            <a:endParaRPr lang="en-US" dirty="0">
              <a:solidFill>
                <a:schemeClr val="tx1"/>
              </a:solidFill>
            </a:endParaRPr>
          </a:p>
          <a:p>
            <a:pPr lvl="1">
              <a:spcBef>
                <a:spcPts val="1200"/>
              </a:spcBef>
            </a:pPr>
            <a:endParaRPr lang="en-US" dirty="0" smtClean="0"/>
          </a:p>
          <a:p>
            <a:pPr lvl="1">
              <a:spcBef>
                <a:spcPts val="1200"/>
              </a:spcBef>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007110"/>
            <a:ext cx="14287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691432"/>
            <a:ext cx="14287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410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Grp="1" noChangeArrowheads="1"/>
          </p:cNvSpPr>
          <p:nvPr>
            <p:ph type="title"/>
          </p:nvPr>
        </p:nvSpPr>
        <p:spPr/>
        <p:txBody>
          <a:bodyPr rIns="132080"/>
          <a:lstStyle/>
          <a:p>
            <a:pPr indent="0" eaLnBrk="1" hangingPunct="1"/>
            <a:r>
              <a:rPr lang="en-US" sz="3000" dirty="0" smtClean="0">
                <a:solidFill>
                  <a:srgbClr val="0A406B"/>
                </a:solidFill>
                <a:latin typeface="Century Gothic"/>
                <a:cs typeface="Century Gothic"/>
              </a:rPr>
              <a:t>Thank you.</a:t>
            </a:r>
            <a:br>
              <a:rPr lang="en-US" sz="3000" dirty="0" smtClean="0">
                <a:solidFill>
                  <a:srgbClr val="0A406B"/>
                </a:solidFill>
                <a:latin typeface="Century Gothic"/>
                <a:cs typeface="Century Gothic"/>
              </a:rPr>
            </a:br>
            <a:r>
              <a:rPr lang="en-US" sz="3000" dirty="0" smtClean="0">
                <a:solidFill>
                  <a:srgbClr val="0A406B"/>
                </a:solidFill>
                <a:latin typeface="Century Gothic"/>
                <a:cs typeface="Century Gothic"/>
              </a:rPr>
              <a:t>Questions?</a:t>
            </a:r>
          </a:p>
        </p:txBody>
      </p:sp>
      <p:sp>
        <p:nvSpPr>
          <p:cNvPr id="2" name="Slide Number Placeholder 1"/>
          <p:cNvSpPr>
            <a:spLocks noGrp="1"/>
          </p:cNvSpPr>
          <p:nvPr>
            <p:ph type="sldNum" sz="quarter" idx="12"/>
          </p:nvPr>
        </p:nvSpPr>
        <p:spPr/>
        <p:txBody>
          <a:bodyPr/>
          <a:lstStyle/>
          <a:p>
            <a:fld id="{A71B747C-7108-1942-B4F5-628D14144FF7}" type="slidenum">
              <a:rPr lang="en-US" smtClean="0"/>
              <a:t>18</a:t>
            </a:fld>
            <a:endParaRPr lang="en-US" dirty="0"/>
          </a:p>
        </p:txBody>
      </p:sp>
    </p:spTree>
    <p:extLst>
      <p:ext uri="{BB962C8B-B14F-4D97-AF65-F5344CB8AC3E}">
        <p14:creationId xmlns:p14="http://schemas.microsoft.com/office/powerpoint/2010/main" val="178818706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xmlns:p14="http://schemas.microsoft.com/office/powerpoint/2010/main" advClick="0"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Agenda</a:t>
            </a:r>
            <a:endParaRPr lang="en-US"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a:lnSpc>
                <a:spcPct val="110000"/>
              </a:lnSpc>
              <a:spcBef>
                <a:spcPts val="2400"/>
              </a:spcBef>
            </a:pPr>
            <a:r>
              <a:rPr lang="en-US" sz="3200" dirty="0" smtClean="0"/>
              <a:t>About the NRO NC / ASO AC</a:t>
            </a:r>
          </a:p>
          <a:p>
            <a:pPr>
              <a:lnSpc>
                <a:spcPct val="110000"/>
              </a:lnSpc>
              <a:spcBef>
                <a:spcPts val="2400"/>
              </a:spcBef>
            </a:pPr>
            <a:r>
              <a:rPr lang="en-US" sz="3200" dirty="0" smtClean="0"/>
              <a:t>Global Policy &amp; </a:t>
            </a:r>
            <a:br>
              <a:rPr lang="en-US" sz="3200" dirty="0" smtClean="0"/>
            </a:br>
            <a:r>
              <a:rPr lang="en-US" sz="3200" dirty="0" smtClean="0"/>
              <a:t>Policy Development Process</a:t>
            </a:r>
          </a:p>
          <a:p>
            <a:pPr>
              <a:lnSpc>
                <a:spcPct val="110000"/>
              </a:lnSpc>
              <a:spcBef>
                <a:spcPts val="2400"/>
              </a:spcBef>
            </a:pPr>
            <a:r>
              <a:rPr lang="en-US" sz="3200" dirty="0" smtClean="0"/>
              <a:t>ASO AC activities</a:t>
            </a:r>
          </a:p>
          <a:p>
            <a:pPr lvl="1">
              <a:lnSpc>
                <a:spcPct val="110000"/>
              </a:lnSpc>
              <a:spcBef>
                <a:spcPts val="2400"/>
              </a:spcBef>
            </a:pPr>
            <a:r>
              <a:rPr lang="en-US" sz="2800" dirty="0" smtClean="0"/>
              <a:t>Procedure Updates</a:t>
            </a:r>
          </a:p>
          <a:p>
            <a:pPr lvl="1">
              <a:lnSpc>
                <a:spcPct val="110000"/>
              </a:lnSpc>
              <a:spcBef>
                <a:spcPts val="2400"/>
              </a:spcBef>
            </a:pPr>
            <a:r>
              <a:rPr lang="en-US" sz="2800" dirty="0" smtClean="0"/>
              <a:t>ICANN Participation</a:t>
            </a:r>
          </a:p>
          <a:p>
            <a:pPr lvl="1">
              <a:lnSpc>
                <a:spcPct val="110000"/>
              </a:lnSpc>
              <a:spcBef>
                <a:spcPts val="2400"/>
              </a:spcBef>
            </a:pPr>
            <a:r>
              <a:rPr lang="en-US" sz="2800" dirty="0" smtClean="0"/>
              <a:t>ICANN </a:t>
            </a:r>
            <a:r>
              <a:rPr lang="en-US" sz="2800" dirty="0" err="1" smtClean="0"/>
              <a:t>BoD</a:t>
            </a:r>
            <a:r>
              <a:rPr lang="en-US" sz="2800" dirty="0" smtClean="0"/>
              <a:t> seat 10 </a:t>
            </a:r>
          </a:p>
        </p:txBody>
      </p:sp>
      <p:sp>
        <p:nvSpPr>
          <p:cNvPr id="4" name="Slide Number Placeholder 3"/>
          <p:cNvSpPr>
            <a:spLocks noGrp="1"/>
          </p:cNvSpPr>
          <p:nvPr>
            <p:ph type="sldNum" sz="quarter" idx="12"/>
          </p:nvPr>
        </p:nvSpPr>
        <p:spPr/>
        <p:txBody>
          <a:bodyPr/>
          <a:lstStyle/>
          <a:p>
            <a:fld id="{38B2A337-2C29-4402-A0A2-E290C184D5D3}" type="slidenum">
              <a:rPr lang="en-AU" smtClean="0"/>
              <a:pPr/>
              <a:t>2</a:t>
            </a:fld>
            <a:endParaRPr lang="en-AU" dirty="0"/>
          </a:p>
        </p:txBody>
      </p:sp>
    </p:spTree>
    <p:extLst>
      <p:ext uri="{BB962C8B-B14F-4D97-AF65-F5344CB8AC3E}">
        <p14:creationId xmlns:p14="http://schemas.microsoft.com/office/powerpoint/2010/main" val="15003355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75856" y="3429000"/>
            <a:ext cx="5795020" cy="7920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3275856" y="5517232"/>
            <a:ext cx="5795020" cy="9361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alphabet-soup.jpg"/>
          <p:cNvPicPr>
            <a:picLocks noChangeAspect="1"/>
          </p:cNvPicPr>
          <p:nvPr/>
        </p:nvPicPr>
        <p:blipFill rotWithShape="1">
          <a:blip r:embed="rId3">
            <a:extLst>
              <a:ext uri="{28A0092B-C50C-407E-A947-70E740481C1C}">
                <a14:useLocalDpi xmlns:a14="http://schemas.microsoft.com/office/drawing/2010/main" val="0"/>
              </a:ext>
            </a:extLst>
          </a:blip>
          <a:srcRect l="12" r="9789"/>
          <a:stretch/>
        </p:blipFill>
        <p:spPr>
          <a:xfrm>
            <a:off x="2478" y="3573016"/>
            <a:ext cx="4015966" cy="3284984"/>
          </a:xfrm>
          <a:prstGeom prst="rect">
            <a:avLst/>
          </a:prstGeom>
          <a:effectLst>
            <a:softEdge rad="596900"/>
          </a:effectLst>
        </p:spPr>
      </p:pic>
      <p:sp>
        <p:nvSpPr>
          <p:cNvPr id="983042" name="Rectangle 2"/>
          <p:cNvSpPr>
            <a:spLocks noGrp="1" noChangeArrowheads="1"/>
          </p:cNvSpPr>
          <p:nvPr>
            <p:ph type="title"/>
          </p:nvPr>
        </p:nvSpPr>
        <p:spPr/>
        <p:txBody>
          <a:bodyPr/>
          <a:lstStyle/>
          <a:p>
            <a:r>
              <a:rPr lang="en-US" dirty="0" smtClean="0"/>
              <a:t>What is the NRO?</a:t>
            </a:r>
            <a:endParaRPr lang="en-US" dirty="0"/>
          </a:p>
        </p:txBody>
      </p:sp>
      <p:sp>
        <p:nvSpPr>
          <p:cNvPr id="3" name="Slide Number Placeholder 2"/>
          <p:cNvSpPr>
            <a:spLocks noGrp="1"/>
          </p:cNvSpPr>
          <p:nvPr>
            <p:ph type="sldNum" sz="quarter" idx="12"/>
          </p:nvPr>
        </p:nvSpPr>
        <p:spPr/>
        <p:txBody>
          <a:bodyPr/>
          <a:lstStyle/>
          <a:p>
            <a:fld id="{38B2A337-2C29-4402-A0A2-E290C184D5D3}" type="slidenum">
              <a:rPr lang="en-AU" smtClean="0"/>
              <a:pPr/>
              <a:t>3</a:t>
            </a:fld>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102418203"/>
              </p:ext>
            </p:extLst>
          </p:nvPr>
        </p:nvGraphicFramePr>
        <p:xfrm>
          <a:off x="2010461" y="1196752"/>
          <a:ext cx="7130711" cy="2143760"/>
        </p:xfrm>
        <a:graphic>
          <a:graphicData uri="http://schemas.openxmlformats.org/drawingml/2006/table">
            <a:tbl>
              <a:tblPr>
                <a:tableStyleId>{5C22544A-7EE6-4342-B048-85BDC9FD1C3A}</a:tableStyleId>
              </a:tblPr>
              <a:tblGrid>
                <a:gridCol w="1499563"/>
                <a:gridCol w="5631148"/>
              </a:tblGrid>
              <a:tr h="370840">
                <a:tc>
                  <a:txBody>
                    <a:bodyPr/>
                    <a:lstStyle/>
                    <a:p>
                      <a:r>
                        <a:rPr lang="en-US" b="1" dirty="0" smtClean="0">
                          <a:solidFill>
                            <a:schemeClr val="tx2"/>
                          </a:solidFill>
                          <a:latin typeface="+mn-lt"/>
                        </a:rPr>
                        <a:t>ICANN</a:t>
                      </a:r>
                      <a:endParaRPr lang="en-US"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smtClean="0">
                          <a:solidFill>
                            <a:schemeClr val="tx2"/>
                          </a:solidFill>
                          <a:latin typeface="+mn-lt"/>
                        </a:rPr>
                        <a:t>Internet Corporation</a:t>
                      </a:r>
                      <a:r>
                        <a:rPr lang="en-US" sz="1600" b="1" baseline="0" dirty="0" smtClean="0">
                          <a:solidFill>
                            <a:schemeClr val="tx2"/>
                          </a:solidFill>
                          <a:latin typeface="+mn-lt"/>
                        </a:rPr>
                        <a:t> for Assigned Names and Numbers</a:t>
                      </a:r>
                    </a:p>
                    <a:p>
                      <a:r>
                        <a:rPr lang="en-US" sz="1600" b="1" baseline="0" dirty="0" smtClean="0">
                          <a:solidFill>
                            <a:schemeClr val="tx2"/>
                          </a:solidFill>
                          <a:latin typeface="+mn-lt"/>
                        </a:rPr>
                        <a:t>Performs the IANA function</a:t>
                      </a:r>
                      <a:endParaRPr lang="en-US" sz="1600"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b="1" dirty="0" smtClean="0">
                          <a:solidFill>
                            <a:schemeClr val="tx2"/>
                          </a:solidFill>
                          <a:latin typeface="+mn-lt"/>
                        </a:rPr>
                        <a:t>IANA</a:t>
                      </a:r>
                      <a:endParaRPr lang="en-US"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smtClean="0">
                          <a:solidFill>
                            <a:schemeClr val="tx2"/>
                          </a:solidFill>
                          <a:latin typeface="+mn-lt"/>
                        </a:rPr>
                        <a:t>Internet Assigned Numbers Authority</a:t>
                      </a:r>
                    </a:p>
                    <a:p>
                      <a:r>
                        <a:rPr lang="en-US" sz="1600" b="1" dirty="0" smtClean="0">
                          <a:solidFill>
                            <a:schemeClr val="tx2"/>
                          </a:solidFill>
                          <a:latin typeface="+mn-lt"/>
                        </a:rPr>
                        <a:t>Responsible for global coordination of Root DNS, IP address, ASNs, protocol</a:t>
                      </a:r>
                      <a:r>
                        <a:rPr lang="en-US" sz="1600" b="1" baseline="0" dirty="0" smtClean="0">
                          <a:solidFill>
                            <a:schemeClr val="tx2"/>
                          </a:solidFill>
                          <a:latin typeface="+mn-lt"/>
                        </a:rPr>
                        <a:t> and port numbers</a:t>
                      </a:r>
                      <a:endParaRPr lang="en-US" sz="1600"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b="1" dirty="0" smtClean="0">
                          <a:solidFill>
                            <a:schemeClr val="tx2"/>
                          </a:solidFill>
                          <a:latin typeface="+mn-lt"/>
                        </a:rPr>
                        <a:t>ICANN SO</a:t>
                      </a:r>
                      <a:endParaRPr lang="en-US"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smtClean="0">
                          <a:solidFill>
                            <a:schemeClr val="tx2"/>
                          </a:solidFill>
                          <a:latin typeface="+mn-lt"/>
                        </a:rPr>
                        <a:t>ICANN</a:t>
                      </a:r>
                      <a:r>
                        <a:rPr lang="en-US" b="1" dirty="0" smtClean="0">
                          <a:solidFill>
                            <a:schemeClr val="tx2"/>
                          </a:solidFill>
                          <a:latin typeface="+mn-lt"/>
                        </a:rPr>
                        <a:t> Supporting</a:t>
                      </a:r>
                      <a:r>
                        <a:rPr lang="en-US" b="1" baseline="0" dirty="0" smtClean="0">
                          <a:solidFill>
                            <a:schemeClr val="tx2"/>
                          </a:solidFill>
                          <a:latin typeface="+mn-lt"/>
                        </a:rPr>
                        <a:t> Organization</a:t>
                      </a:r>
                      <a:endParaRPr lang="en-US"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b="1" dirty="0" smtClean="0">
                          <a:solidFill>
                            <a:schemeClr val="tx2"/>
                          </a:solidFill>
                          <a:latin typeface="+mn-lt"/>
                        </a:rPr>
                        <a:t>ASO</a:t>
                      </a:r>
                      <a:endParaRPr lang="en-US"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smtClean="0">
                          <a:solidFill>
                            <a:schemeClr val="tx2"/>
                          </a:solidFill>
                          <a:latin typeface="+mn-lt"/>
                        </a:rPr>
                        <a:t>Address Supporting Organization</a:t>
                      </a:r>
                      <a:endParaRPr lang="en-US" sz="1600"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2841829"/>
              </p:ext>
            </p:extLst>
          </p:nvPr>
        </p:nvGraphicFramePr>
        <p:xfrm>
          <a:off x="3563888" y="3474680"/>
          <a:ext cx="5543500" cy="2834640"/>
        </p:xfrm>
        <a:graphic>
          <a:graphicData uri="http://schemas.openxmlformats.org/drawingml/2006/table">
            <a:tbl>
              <a:tblPr>
                <a:tableStyleId>{5C22544A-7EE6-4342-B048-85BDC9FD1C3A}</a:tableStyleId>
              </a:tblPr>
              <a:tblGrid>
                <a:gridCol w="936104"/>
                <a:gridCol w="4607396"/>
              </a:tblGrid>
              <a:tr h="370840">
                <a:tc>
                  <a:txBody>
                    <a:bodyPr/>
                    <a:lstStyle/>
                    <a:p>
                      <a:r>
                        <a:rPr lang="en-US" b="1" dirty="0" smtClean="0">
                          <a:solidFill>
                            <a:schemeClr val="tx1"/>
                          </a:solidFill>
                          <a:latin typeface="+mn-lt"/>
                        </a:rPr>
                        <a:t>ASO AC</a:t>
                      </a:r>
                      <a:endParaRPr lang="en-US" b="1"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dirty="0" smtClean="0">
                          <a:solidFill>
                            <a:schemeClr val="tx1"/>
                          </a:solidFill>
                          <a:latin typeface="+mn-lt"/>
                        </a:rPr>
                        <a:t>ASO</a:t>
                      </a:r>
                      <a:r>
                        <a:rPr lang="en-US" sz="1400" b="1" baseline="0" dirty="0" smtClean="0">
                          <a:solidFill>
                            <a:schemeClr val="tx1"/>
                          </a:solidFill>
                          <a:latin typeface="+mn-lt"/>
                        </a:rPr>
                        <a:t> Address Council</a:t>
                      </a:r>
                    </a:p>
                    <a:p>
                      <a:r>
                        <a:rPr lang="en-US" sz="1400" b="1" baseline="0" dirty="0" smtClean="0">
                          <a:solidFill>
                            <a:schemeClr val="tx1"/>
                          </a:solidFill>
                          <a:latin typeface="+mn-lt"/>
                        </a:rPr>
                        <a:t>Review &amp; develop recommendations on IP address policy and recommendations to ICANN Board</a:t>
                      </a:r>
                      <a:endParaRPr lang="en-US" sz="1400" b="1"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b="1" dirty="0" smtClean="0">
                          <a:solidFill>
                            <a:schemeClr val="tx2"/>
                          </a:solidFill>
                          <a:latin typeface="+mn-lt"/>
                        </a:rPr>
                        <a:t>NRO</a:t>
                      </a:r>
                      <a:endParaRPr lang="en-US"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dirty="0" smtClean="0">
                          <a:solidFill>
                            <a:schemeClr val="tx2"/>
                          </a:solidFill>
                          <a:latin typeface="+mn-lt"/>
                        </a:rPr>
                        <a:t>Number Resource Organization</a:t>
                      </a:r>
                    </a:p>
                    <a:p>
                      <a:r>
                        <a:rPr lang="en-US" sz="1400" b="1" dirty="0" smtClean="0">
                          <a:solidFill>
                            <a:schemeClr val="tx2"/>
                          </a:solidFill>
                          <a:latin typeface="+mn-lt"/>
                        </a:rPr>
                        <a:t>Umbrella organization for the 5 RIRs to speak with one voice</a:t>
                      </a:r>
                      <a:r>
                        <a:rPr lang="en-US" sz="1400" b="1" baseline="0" dirty="0" smtClean="0">
                          <a:solidFill>
                            <a:schemeClr val="tx2"/>
                          </a:solidFill>
                          <a:latin typeface="+mn-lt"/>
                        </a:rPr>
                        <a:t> and protect RIR interests</a:t>
                      </a:r>
                      <a:endParaRPr lang="en-US" sz="1400"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b="1" dirty="0" smtClean="0">
                          <a:solidFill>
                            <a:schemeClr val="tx2"/>
                          </a:solidFill>
                          <a:latin typeface="+mn-lt"/>
                        </a:rPr>
                        <a:t>NRO EC</a:t>
                      </a:r>
                      <a:endParaRPr lang="en-US"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dirty="0" smtClean="0">
                          <a:solidFill>
                            <a:schemeClr val="tx2"/>
                          </a:solidFill>
                          <a:latin typeface="+mn-lt"/>
                        </a:rPr>
                        <a:t>NRO Executive Council</a:t>
                      </a:r>
                    </a:p>
                    <a:p>
                      <a:r>
                        <a:rPr lang="en-US" sz="1400" b="1" dirty="0" smtClean="0">
                          <a:solidFill>
                            <a:schemeClr val="tx2"/>
                          </a:solidFill>
                          <a:latin typeface="+mn-lt"/>
                        </a:rPr>
                        <a:t>Formed by RIR executives</a:t>
                      </a:r>
                      <a:r>
                        <a:rPr lang="en-US" sz="1400" b="1" baseline="0" dirty="0" smtClean="0">
                          <a:solidFill>
                            <a:schemeClr val="tx2"/>
                          </a:solidFill>
                          <a:latin typeface="+mn-lt"/>
                        </a:rPr>
                        <a:t>. Speak on behalf of NRO</a:t>
                      </a:r>
                      <a:endParaRPr lang="en-US" sz="1600" b="1" dirty="0">
                        <a:solidFill>
                          <a:schemeClr val="tx2"/>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b="1" dirty="0" smtClean="0">
                          <a:solidFill>
                            <a:schemeClr val="tx1"/>
                          </a:solidFill>
                          <a:latin typeface="+mn-lt"/>
                        </a:rPr>
                        <a:t>NRO NC</a:t>
                      </a:r>
                      <a:endParaRPr lang="en-US" b="1"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dirty="0" smtClean="0">
                          <a:solidFill>
                            <a:schemeClr val="tx1"/>
                          </a:solidFill>
                          <a:latin typeface="+mn-lt"/>
                        </a:rPr>
                        <a:t>NRO Number Council</a:t>
                      </a:r>
                    </a:p>
                    <a:p>
                      <a:r>
                        <a:rPr lang="en-US" sz="1400" b="1" dirty="0" smtClean="0">
                          <a:solidFill>
                            <a:schemeClr val="tx1"/>
                          </a:solidFill>
                          <a:latin typeface="+mn-lt"/>
                        </a:rPr>
                        <a:t>Elected &amp; appointed by the 5 RIR communities. Perform the function of ASO AC</a:t>
                      </a:r>
                      <a:endParaRPr lang="en-US" sz="1400" b="1"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33621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1268760"/>
            <a:ext cx="6984776" cy="5400600"/>
          </a:xfrm>
        </p:spPr>
        <p:txBody>
          <a:bodyPr>
            <a:normAutofit fontScale="92500" lnSpcReduction="20000"/>
          </a:bodyPr>
          <a:lstStyle/>
          <a:p>
            <a:r>
              <a:rPr lang="en-US" dirty="0" smtClean="0"/>
              <a:t>Number Resource Organization</a:t>
            </a:r>
          </a:p>
          <a:p>
            <a:r>
              <a:rPr lang="en-US" dirty="0" smtClean="0"/>
              <a:t>Formed by the NRO </a:t>
            </a:r>
            <a:r>
              <a:rPr lang="en-US" dirty="0" err="1" smtClean="0"/>
              <a:t>MoU</a:t>
            </a:r>
            <a:endParaRPr lang="en-US" dirty="0" smtClean="0"/>
          </a:p>
          <a:p>
            <a:pPr lvl="1"/>
            <a:r>
              <a:rPr lang="en-US" dirty="0" smtClean="0"/>
              <a:t>24 October 2003</a:t>
            </a:r>
          </a:p>
          <a:p>
            <a:pPr lvl="1"/>
            <a:r>
              <a:rPr lang="en-US" dirty="0">
                <a:solidFill>
                  <a:schemeClr val="tx2"/>
                </a:solidFill>
                <a:hlinkClick r:id="rId3"/>
              </a:rPr>
              <a:t>http://</a:t>
            </a:r>
            <a:r>
              <a:rPr lang="en-US" dirty="0" err="1">
                <a:solidFill>
                  <a:schemeClr val="tx2"/>
                </a:solidFill>
                <a:hlinkClick r:id="rId3"/>
              </a:rPr>
              <a:t>www.nro.net</a:t>
            </a:r>
            <a:r>
              <a:rPr lang="en-US" dirty="0">
                <a:solidFill>
                  <a:schemeClr val="tx2"/>
                </a:solidFill>
                <a:hlinkClick r:id="rId3"/>
              </a:rPr>
              <a:t>/documents/</a:t>
            </a:r>
            <a:r>
              <a:rPr lang="en-US" dirty="0" err="1">
                <a:solidFill>
                  <a:schemeClr val="tx2"/>
                </a:solidFill>
                <a:hlinkClick r:id="rId3"/>
              </a:rPr>
              <a:t>nro</a:t>
            </a:r>
            <a:r>
              <a:rPr lang="en-US" dirty="0">
                <a:solidFill>
                  <a:schemeClr val="tx2"/>
                </a:solidFill>
                <a:hlinkClick r:id="rId3"/>
              </a:rPr>
              <a:t>-memorandum-of-understanding</a:t>
            </a:r>
            <a:endParaRPr lang="en-US" dirty="0" smtClean="0">
              <a:solidFill>
                <a:schemeClr val="tx2"/>
              </a:solidFill>
            </a:endParaRPr>
          </a:p>
          <a:p>
            <a:r>
              <a:rPr lang="en-US" dirty="0" smtClean="0"/>
              <a:t>Purpose</a:t>
            </a:r>
          </a:p>
          <a:p>
            <a:pPr lvl="1"/>
            <a:r>
              <a:rPr lang="en-US" dirty="0" smtClean="0"/>
              <a:t>Coordination roll for 5 RIRs to act collectively</a:t>
            </a:r>
          </a:p>
          <a:p>
            <a:pPr lvl="1"/>
            <a:r>
              <a:rPr lang="en-US" dirty="0" smtClean="0"/>
              <a:t>Perform joint operational / external activities</a:t>
            </a:r>
          </a:p>
          <a:p>
            <a:pPr lvl="1"/>
            <a:r>
              <a:rPr lang="en-US" dirty="0" smtClean="0"/>
              <a:t>Protect unallocated number resources</a:t>
            </a:r>
          </a:p>
          <a:p>
            <a:pPr lvl="1"/>
            <a:r>
              <a:rPr lang="en-US" dirty="0" smtClean="0"/>
              <a:t>Promote and protect the bottom-up policy development process</a:t>
            </a:r>
          </a:p>
          <a:p>
            <a:pPr lvl="1"/>
            <a:r>
              <a:rPr lang="en-US" dirty="0" smtClean="0"/>
              <a:t>Act as a focal point for the Internet community input into the RIR system</a:t>
            </a:r>
          </a:p>
          <a:p>
            <a:r>
              <a:rPr lang="en-US" dirty="0" smtClean="0"/>
              <a:t>Consists of</a:t>
            </a:r>
          </a:p>
          <a:p>
            <a:pPr lvl="1"/>
            <a:r>
              <a:rPr lang="en-US" dirty="0" smtClean="0"/>
              <a:t>NRO EC</a:t>
            </a:r>
          </a:p>
          <a:p>
            <a:pPr lvl="1"/>
            <a:r>
              <a:rPr lang="en-US" dirty="0" smtClean="0"/>
              <a:t>NRO NC</a:t>
            </a:r>
          </a:p>
          <a:p>
            <a:pPr lvl="1"/>
            <a:r>
              <a:rPr lang="en-US" dirty="0" smtClean="0"/>
              <a:t>NRO Secretariat (German Valdez + RIR staff)</a:t>
            </a:r>
            <a:endParaRPr lang="en-US" dirty="0"/>
          </a:p>
        </p:txBody>
      </p:sp>
      <p:pic>
        <p:nvPicPr>
          <p:cNvPr id="4" name="Picture 3"/>
          <p:cNvPicPr>
            <a:picLocks noChangeAspect="1"/>
          </p:cNvPicPr>
          <p:nvPr/>
        </p:nvPicPr>
        <p:blipFill>
          <a:blip r:embed="rId4"/>
          <a:stretch>
            <a:fillRect/>
          </a:stretch>
        </p:blipFill>
        <p:spPr>
          <a:xfrm>
            <a:off x="7092280" y="116632"/>
            <a:ext cx="1944216" cy="928903"/>
          </a:xfrm>
          <a:prstGeom prst="rect">
            <a:avLst/>
          </a:prstGeom>
        </p:spPr>
      </p:pic>
      <p:sp>
        <p:nvSpPr>
          <p:cNvPr id="2" name="Title 1"/>
          <p:cNvSpPr>
            <a:spLocks noGrp="1"/>
          </p:cNvSpPr>
          <p:nvPr>
            <p:ph type="title"/>
          </p:nvPr>
        </p:nvSpPr>
        <p:spPr/>
        <p:txBody>
          <a:bodyPr/>
          <a:lstStyle/>
          <a:p>
            <a:r>
              <a:rPr lang="en-US" dirty="0" smtClean="0"/>
              <a:t>What is the NRO</a:t>
            </a:r>
            <a:endParaRPr lang="en-US" dirty="0"/>
          </a:p>
        </p:txBody>
      </p:sp>
      <p:sp>
        <p:nvSpPr>
          <p:cNvPr id="5" name="Slide Number Placeholder 4"/>
          <p:cNvSpPr>
            <a:spLocks noGrp="1"/>
          </p:cNvSpPr>
          <p:nvPr>
            <p:ph type="sldNum" sz="quarter" idx="12"/>
          </p:nvPr>
        </p:nvSpPr>
        <p:spPr/>
        <p:txBody>
          <a:bodyPr/>
          <a:lstStyle/>
          <a:p>
            <a:fld id="{38B2A337-2C29-4402-A0A2-E290C184D5D3}" type="slidenum">
              <a:rPr lang="en-AU" smtClean="0"/>
              <a:pPr/>
              <a:t>4</a:t>
            </a:fld>
            <a:endParaRPr lang="en-AU" dirty="0"/>
          </a:p>
        </p:txBody>
      </p:sp>
    </p:spTree>
    <p:extLst>
      <p:ext uri="{BB962C8B-B14F-4D97-AF65-F5344CB8AC3E}">
        <p14:creationId xmlns:p14="http://schemas.microsoft.com/office/powerpoint/2010/main" val="2052426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NRO EC</a:t>
            </a:r>
            <a:endParaRPr lang="en-US" dirty="0"/>
          </a:p>
        </p:txBody>
      </p:sp>
      <p:sp>
        <p:nvSpPr>
          <p:cNvPr id="3" name="Content Placeholder 2"/>
          <p:cNvSpPr>
            <a:spLocks noGrp="1"/>
          </p:cNvSpPr>
          <p:nvPr>
            <p:ph idx="1"/>
          </p:nvPr>
        </p:nvSpPr>
        <p:spPr>
          <a:xfrm>
            <a:off x="2195736" y="1700808"/>
            <a:ext cx="6563072" cy="4248471"/>
          </a:xfrm>
        </p:spPr>
        <p:txBody>
          <a:bodyPr>
            <a:normAutofit fontScale="92500"/>
          </a:bodyPr>
          <a:lstStyle/>
          <a:p>
            <a:r>
              <a:rPr lang="en-US" sz="2800" dirty="0" smtClean="0"/>
              <a:t>NRO Executive Council</a:t>
            </a:r>
          </a:p>
          <a:p>
            <a:pPr lvl="1"/>
            <a:r>
              <a:rPr lang="en-US" sz="2400" dirty="0" smtClean="0"/>
              <a:t>One member appointed from each of the 5 RIR’s boards</a:t>
            </a:r>
          </a:p>
          <a:p>
            <a:pPr lvl="2"/>
            <a:r>
              <a:rPr lang="en-US" sz="2400" dirty="0" smtClean="0"/>
              <a:t>Typically the RIR CEO / Managing Director</a:t>
            </a:r>
          </a:p>
          <a:p>
            <a:pPr lvl="1"/>
            <a:r>
              <a:rPr lang="en-US" sz="2400" dirty="0" smtClean="0"/>
              <a:t>Represents the NRO in external activity</a:t>
            </a:r>
          </a:p>
          <a:p>
            <a:pPr lvl="1"/>
            <a:r>
              <a:rPr lang="en-US" sz="2400" dirty="0" smtClean="0"/>
              <a:t>Represents the RIRs on issues the RIR delegates</a:t>
            </a:r>
          </a:p>
          <a:p>
            <a:pPr lvl="2"/>
            <a:r>
              <a:rPr lang="en-US" sz="2400" dirty="0" smtClean="0"/>
              <a:t>Speaks on behalf of the 5 RIRs with one voice</a:t>
            </a:r>
          </a:p>
          <a:p>
            <a:pPr lvl="1"/>
            <a:r>
              <a:rPr lang="en-US" sz="2400" dirty="0" smtClean="0"/>
              <a:t>Commits RIR resources in support of NRO activities</a:t>
            </a:r>
          </a:p>
          <a:p>
            <a:pPr lvl="2"/>
            <a:endParaRPr lang="en-US" sz="2000" dirty="0" smtClean="0"/>
          </a:p>
          <a:p>
            <a:pPr lvl="2"/>
            <a:endParaRPr lang="en-US" dirty="0" smtClean="0"/>
          </a:p>
        </p:txBody>
      </p:sp>
      <p:sp>
        <p:nvSpPr>
          <p:cNvPr id="4" name="Slide Number Placeholder 3"/>
          <p:cNvSpPr>
            <a:spLocks noGrp="1"/>
          </p:cNvSpPr>
          <p:nvPr>
            <p:ph type="sldNum" sz="quarter" idx="12"/>
          </p:nvPr>
        </p:nvSpPr>
        <p:spPr/>
        <p:txBody>
          <a:bodyPr/>
          <a:lstStyle/>
          <a:p>
            <a:fld id="{38B2A337-2C29-4402-A0A2-E290C184D5D3}" type="slidenum">
              <a:rPr lang="en-AU" smtClean="0"/>
              <a:pPr/>
              <a:t>5</a:t>
            </a:fld>
            <a:endParaRPr lang="en-AU" dirty="0"/>
          </a:p>
        </p:txBody>
      </p:sp>
    </p:spTree>
    <p:extLst>
      <p:ext uri="{BB962C8B-B14F-4D97-AF65-F5344CB8AC3E}">
        <p14:creationId xmlns:p14="http://schemas.microsoft.com/office/powerpoint/2010/main" val="1721239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03648" y="4725145"/>
            <a:ext cx="7560840" cy="10081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What is the NRO NC</a:t>
            </a:r>
            <a:endParaRPr lang="en-US" dirty="0"/>
          </a:p>
        </p:txBody>
      </p:sp>
      <p:sp>
        <p:nvSpPr>
          <p:cNvPr id="3" name="Content Placeholder 2"/>
          <p:cNvSpPr>
            <a:spLocks noGrp="1"/>
          </p:cNvSpPr>
          <p:nvPr>
            <p:ph idx="1"/>
          </p:nvPr>
        </p:nvSpPr>
        <p:spPr>
          <a:xfrm>
            <a:off x="1475656" y="1844824"/>
            <a:ext cx="7488832" cy="4032448"/>
          </a:xfrm>
        </p:spPr>
        <p:txBody>
          <a:bodyPr>
            <a:normAutofit/>
          </a:bodyPr>
          <a:lstStyle/>
          <a:p>
            <a:r>
              <a:rPr lang="en-US" sz="3600" dirty="0" smtClean="0"/>
              <a:t>NRO Numbers Council</a:t>
            </a:r>
          </a:p>
          <a:p>
            <a:pPr lvl="1">
              <a:spcBef>
                <a:spcPts val="1800"/>
              </a:spcBef>
            </a:pPr>
            <a:r>
              <a:rPr lang="en-US" sz="3200" dirty="0" smtClean="0"/>
              <a:t>Three members appointed from each of the 5 RIR’s regions</a:t>
            </a:r>
          </a:p>
          <a:p>
            <a:pPr lvl="2"/>
            <a:r>
              <a:rPr lang="en-US" sz="3200" dirty="0" smtClean="0"/>
              <a:t>Two elected by the community</a:t>
            </a:r>
          </a:p>
          <a:p>
            <a:pPr lvl="2"/>
            <a:r>
              <a:rPr lang="en-US" sz="3200" dirty="0" smtClean="0"/>
              <a:t>one appointed by RIR board</a:t>
            </a:r>
          </a:p>
          <a:p>
            <a:pPr lvl="1">
              <a:spcBef>
                <a:spcPts val="1800"/>
              </a:spcBef>
            </a:pPr>
            <a:r>
              <a:rPr lang="en-US" sz="3200" dirty="0" smtClean="0">
                <a:solidFill>
                  <a:schemeClr val="tx1"/>
                </a:solidFill>
              </a:rPr>
              <a:t>Performs the function of the ASO AC</a:t>
            </a:r>
          </a:p>
          <a:p>
            <a:pPr lvl="1"/>
            <a:endParaRPr lang="en-US" dirty="0" smtClean="0"/>
          </a:p>
          <a:p>
            <a:pPr lvl="2"/>
            <a:endParaRPr lang="en-US" dirty="0" smtClean="0"/>
          </a:p>
        </p:txBody>
      </p:sp>
      <p:sp>
        <p:nvSpPr>
          <p:cNvPr id="5" name="Slide Number Placeholder 4"/>
          <p:cNvSpPr>
            <a:spLocks noGrp="1"/>
          </p:cNvSpPr>
          <p:nvPr>
            <p:ph type="sldNum" sz="quarter" idx="12"/>
          </p:nvPr>
        </p:nvSpPr>
        <p:spPr/>
        <p:txBody>
          <a:bodyPr/>
          <a:lstStyle/>
          <a:p>
            <a:fld id="{38B2A337-2C29-4402-A0A2-E290C184D5D3}" type="slidenum">
              <a:rPr lang="en-AU" smtClean="0"/>
              <a:pPr/>
              <a:t>6</a:t>
            </a:fld>
            <a:endParaRPr lang="en-AU" dirty="0"/>
          </a:p>
        </p:txBody>
      </p:sp>
    </p:spTree>
    <p:extLst>
      <p:ext uri="{BB962C8B-B14F-4D97-AF65-F5344CB8AC3E}">
        <p14:creationId xmlns:p14="http://schemas.microsoft.com/office/powerpoint/2010/main" val="376830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ASO?</a:t>
            </a:r>
            <a:endParaRPr lang="en-US" dirty="0"/>
          </a:p>
        </p:txBody>
      </p:sp>
      <p:sp>
        <p:nvSpPr>
          <p:cNvPr id="3" name="Content Placeholder 2"/>
          <p:cNvSpPr>
            <a:spLocks noGrp="1"/>
          </p:cNvSpPr>
          <p:nvPr>
            <p:ph idx="1"/>
          </p:nvPr>
        </p:nvSpPr>
        <p:spPr>
          <a:xfrm>
            <a:off x="2051720" y="1196752"/>
            <a:ext cx="6707088" cy="5400600"/>
          </a:xfrm>
        </p:spPr>
        <p:txBody>
          <a:bodyPr>
            <a:normAutofit fontScale="92500"/>
          </a:bodyPr>
          <a:lstStyle/>
          <a:p>
            <a:r>
              <a:rPr lang="en-US" sz="2800" dirty="0" smtClean="0"/>
              <a:t>ICANN Address Supporting Organization</a:t>
            </a:r>
          </a:p>
          <a:p>
            <a:pPr lvl="1"/>
            <a:r>
              <a:rPr lang="en-US" sz="2400" dirty="0" smtClean="0"/>
              <a:t>NRO and ICANN signed the ASO </a:t>
            </a:r>
            <a:r>
              <a:rPr lang="en-US" sz="2400" dirty="0" err="1" smtClean="0"/>
              <a:t>MoU</a:t>
            </a:r>
            <a:endParaRPr lang="en-US" sz="2400" dirty="0" smtClean="0"/>
          </a:p>
          <a:p>
            <a:pPr lvl="2"/>
            <a:r>
              <a:rPr lang="en-US" sz="1800" dirty="0" smtClean="0"/>
              <a:t>19 October 1999</a:t>
            </a:r>
          </a:p>
          <a:p>
            <a:pPr lvl="2"/>
            <a:r>
              <a:rPr lang="en-US" sz="1800" dirty="0" smtClean="0"/>
              <a:t>Updated 30 October 2002 to add LACNIC</a:t>
            </a:r>
          </a:p>
          <a:p>
            <a:pPr lvl="2"/>
            <a:r>
              <a:rPr lang="en-US" sz="1800" dirty="0" smtClean="0"/>
              <a:t>Updated 21 October 2004 to add AFRINIC </a:t>
            </a:r>
            <a:endParaRPr lang="en-US" sz="1800" dirty="0"/>
          </a:p>
          <a:p>
            <a:pPr lvl="2"/>
            <a:r>
              <a:rPr lang="en-US" sz="1800" dirty="0"/>
              <a:t>http://www.nro.net/wp-content/uploads/2004/10/aso-mou-signed.pdf</a:t>
            </a:r>
          </a:p>
          <a:p>
            <a:pPr lvl="1"/>
            <a:r>
              <a:rPr lang="en-US" sz="2400" dirty="0" smtClean="0"/>
              <a:t>Established the NRO NC will perform the function of ASO AC</a:t>
            </a:r>
          </a:p>
          <a:p>
            <a:pPr lvl="1"/>
            <a:r>
              <a:rPr lang="en-US" sz="2400" dirty="0" smtClean="0"/>
              <a:t>Defines the roles and process for global policy development</a:t>
            </a:r>
          </a:p>
          <a:p>
            <a:pPr lvl="1"/>
            <a:r>
              <a:rPr lang="en-US" sz="2400" dirty="0" smtClean="0"/>
              <a:t>Defines how to provide recommendations to the ICANN board </a:t>
            </a:r>
            <a:r>
              <a:rPr lang="en-US" sz="2400" dirty="0" err="1" smtClean="0"/>
              <a:t>wrt</a:t>
            </a:r>
            <a:r>
              <a:rPr lang="en-US" sz="2400" dirty="0" smtClean="0"/>
              <a:t> recognition of new RIRs</a:t>
            </a:r>
          </a:p>
          <a:p>
            <a:pPr lvl="1"/>
            <a:r>
              <a:rPr lang="en-US" sz="2400" dirty="0" smtClean="0"/>
              <a:t>Defines how to provide advice to the ICANN board regarding number policy</a:t>
            </a:r>
          </a:p>
          <a:p>
            <a:endParaRPr lang="en-US" dirty="0" smtClean="0"/>
          </a:p>
        </p:txBody>
      </p:sp>
      <p:sp>
        <p:nvSpPr>
          <p:cNvPr id="4" name="Slide Number Placeholder 3"/>
          <p:cNvSpPr>
            <a:spLocks noGrp="1"/>
          </p:cNvSpPr>
          <p:nvPr>
            <p:ph type="sldNum" sz="quarter" idx="12"/>
          </p:nvPr>
        </p:nvSpPr>
        <p:spPr/>
        <p:txBody>
          <a:bodyPr/>
          <a:lstStyle/>
          <a:p>
            <a:fld id="{38B2A337-2C29-4402-A0A2-E290C184D5D3}" type="slidenum">
              <a:rPr lang="en-AU" smtClean="0"/>
              <a:pPr/>
              <a:t>7</a:t>
            </a:fld>
            <a:endParaRPr lang="en-AU" dirty="0"/>
          </a:p>
        </p:txBody>
      </p:sp>
    </p:spTree>
    <p:extLst>
      <p:ext uri="{BB962C8B-B14F-4D97-AF65-F5344CB8AC3E}">
        <p14:creationId xmlns:p14="http://schemas.microsoft.com/office/powerpoint/2010/main" val="678760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ASO AC?</a:t>
            </a:r>
            <a:endParaRPr lang="en-US" dirty="0"/>
          </a:p>
        </p:txBody>
      </p:sp>
      <p:sp>
        <p:nvSpPr>
          <p:cNvPr id="3" name="Content Placeholder 2"/>
          <p:cNvSpPr>
            <a:spLocks noGrp="1"/>
          </p:cNvSpPr>
          <p:nvPr>
            <p:ph idx="1"/>
          </p:nvPr>
        </p:nvSpPr>
        <p:spPr>
          <a:xfrm>
            <a:off x="2195736" y="1556792"/>
            <a:ext cx="6563072" cy="4896544"/>
          </a:xfrm>
        </p:spPr>
        <p:txBody>
          <a:bodyPr>
            <a:normAutofit lnSpcReduction="10000"/>
          </a:bodyPr>
          <a:lstStyle/>
          <a:p>
            <a:r>
              <a:rPr lang="en-US" sz="2800" dirty="0" smtClean="0"/>
              <a:t>ICANN Address Supporting Organization</a:t>
            </a:r>
          </a:p>
          <a:p>
            <a:r>
              <a:rPr lang="en-US" sz="2800" dirty="0" smtClean="0"/>
              <a:t>ASO Address Council function performed by NRO </a:t>
            </a:r>
            <a:r>
              <a:rPr lang="en-US" sz="2800" dirty="0"/>
              <a:t>Number </a:t>
            </a:r>
            <a:r>
              <a:rPr lang="en-US" sz="2800" dirty="0" smtClean="0"/>
              <a:t>Council</a:t>
            </a:r>
            <a:endParaRPr lang="en-US" sz="2800" dirty="0"/>
          </a:p>
          <a:p>
            <a:r>
              <a:rPr lang="en-US" sz="2800" dirty="0" smtClean="0"/>
              <a:t>Independent </a:t>
            </a:r>
            <a:r>
              <a:rPr lang="en-US" sz="2800" dirty="0"/>
              <a:t>body separate from RIR management and board to:</a:t>
            </a:r>
          </a:p>
          <a:p>
            <a:pPr lvl="1"/>
            <a:r>
              <a:rPr lang="en-US" sz="2400" dirty="0"/>
              <a:t>Oversee global number resource policy work</a:t>
            </a:r>
          </a:p>
          <a:p>
            <a:pPr lvl="1"/>
            <a:r>
              <a:rPr lang="en-US" sz="2400" dirty="0"/>
              <a:t>Appoint 2 Directors to the ICANN Board </a:t>
            </a:r>
          </a:p>
          <a:p>
            <a:pPr lvl="1"/>
            <a:r>
              <a:rPr lang="en-US" sz="2400" dirty="0"/>
              <a:t>Serve on various ICANN bodies as </a:t>
            </a:r>
            <a:r>
              <a:rPr lang="en-US" sz="2400" dirty="0" smtClean="0"/>
              <a:t>needed</a:t>
            </a:r>
          </a:p>
          <a:p>
            <a:pPr lvl="1"/>
            <a:r>
              <a:rPr lang="en-US" sz="2400" dirty="0" smtClean="0"/>
              <a:t>Advise </a:t>
            </a:r>
            <a:r>
              <a:rPr lang="en-US" sz="2400" dirty="0"/>
              <a:t>ICANN Board on number resource matters</a:t>
            </a:r>
          </a:p>
        </p:txBody>
      </p:sp>
      <p:sp>
        <p:nvSpPr>
          <p:cNvPr id="4" name="Slide Number Placeholder 3"/>
          <p:cNvSpPr>
            <a:spLocks noGrp="1"/>
          </p:cNvSpPr>
          <p:nvPr>
            <p:ph type="sldNum" sz="quarter" idx="12"/>
          </p:nvPr>
        </p:nvSpPr>
        <p:spPr/>
        <p:txBody>
          <a:bodyPr/>
          <a:lstStyle/>
          <a:p>
            <a:fld id="{38B2A337-2C29-4402-A0A2-E290C184D5D3}" type="slidenum">
              <a:rPr lang="en-AU" smtClean="0"/>
              <a:pPr/>
              <a:t>8</a:t>
            </a:fld>
            <a:endParaRPr lang="en-AU" dirty="0"/>
          </a:p>
        </p:txBody>
      </p:sp>
    </p:spTree>
    <p:extLst>
      <p:ext uri="{BB962C8B-B14F-4D97-AF65-F5344CB8AC3E}">
        <p14:creationId xmlns:p14="http://schemas.microsoft.com/office/powerpoint/2010/main" val="3146079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9688463"/>
              </p:ext>
            </p:extLst>
          </p:nvPr>
        </p:nvGraphicFramePr>
        <p:xfrm>
          <a:off x="2195736" y="260648"/>
          <a:ext cx="6552728" cy="6248400"/>
        </p:xfrm>
        <a:graphic>
          <a:graphicData uri="http://schemas.openxmlformats.org/drawingml/2006/table">
            <a:tbl>
              <a:tblPr firstRow="1" bandRow="1">
                <a:tableStyleId>{2D5ABB26-0587-4C30-8999-92F81FD0307C}</a:tableStyleId>
              </a:tblPr>
              <a:tblGrid>
                <a:gridCol w="2736304"/>
                <a:gridCol w="3816424"/>
              </a:tblGrid>
              <a:tr h="725800">
                <a:tc>
                  <a:txBody>
                    <a:bodyPr/>
                    <a:lstStyle/>
                    <a:p>
                      <a:pPr algn="ctr"/>
                      <a:r>
                        <a:rPr lang="en-US" sz="4400" dirty="0" smtClean="0">
                          <a:solidFill>
                            <a:srgbClr val="0A406B"/>
                          </a:solidFill>
                        </a:rPr>
                        <a:t>Registry</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4400" dirty="0" smtClean="0">
                          <a:solidFill>
                            <a:srgbClr val="0A406B"/>
                          </a:solidFill>
                        </a:rPr>
                        <a:t>Member</a:t>
                      </a:r>
                      <a:endParaRPr lang="en-US" sz="3200"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0A406B"/>
                          </a:solidFill>
                          <a:effectLst/>
                        </a:rPr>
                        <a:t>     Fiona</a:t>
                      </a:r>
                      <a:r>
                        <a:rPr lang="en-US" sz="1800" kern="1200" baseline="0" dirty="0" smtClean="0">
                          <a:solidFill>
                            <a:srgbClr val="0A406B"/>
                          </a:solidFill>
                          <a:effectLst/>
                        </a:rPr>
                        <a:t> </a:t>
                      </a:r>
                      <a:r>
                        <a:rPr lang="en-US" sz="1800" kern="1200" baseline="0" dirty="0" err="1" smtClean="0">
                          <a:solidFill>
                            <a:srgbClr val="0A406B"/>
                          </a:solidFill>
                          <a:effectLst/>
                        </a:rPr>
                        <a:t>Asonga</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Alan Barrett* [Vice Chair]</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0A406B"/>
                          </a:solidFill>
                          <a:effectLst/>
                        </a:rPr>
                        <a:t>     Douglas</a:t>
                      </a:r>
                      <a:r>
                        <a:rPr lang="en-US" sz="1800" kern="1200" baseline="0" dirty="0" smtClean="0">
                          <a:solidFill>
                            <a:srgbClr val="0A406B"/>
                          </a:solidFill>
                          <a:effectLst/>
                        </a:rPr>
                        <a:t> </a:t>
                      </a:r>
                      <a:r>
                        <a:rPr lang="en-US" sz="1800" kern="1200" baseline="0" dirty="0" err="1" smtClean="0">
                          <a:solidFill>
                            <a:srgbClr val="0A406B"/>
                          </a:solidFill>
                          <a:effectLst/>
                        </a:rPr>
                        <a:t>Onyango</a:t>
                      </a:r>
                      <a:endParaRPr lang="en-US" dirty="0" smtClean="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kern="1200" dirty="0" smtClean="0">
                          <a:solidFill>
                            <a:srgbClr val="0A406B"/>
                          </a:solidFill>
                          <a:effectLst/>
                        </a:rPr>
                        <a:t>     Andy Linton*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Naresh </a:t>
                      </a:r>
                      <a:r>
                        <a:rPr lang="en-US" sz="1800" kern="1200" dirty="0" err="1" smtClean="0">
                          <a:solidFill>
                            <a:srgbClr val="0A406B"/>
                          </a:solidFill>
                          <a:effectLst/>
                        </a:rPr>
                        <a:t>Ajwani</a:t>
                      </a:r>
                      <a:r>
                        <a:rPr lang="en-US" sz="1800" kern="1200" dirty="0" smtClean="0">
                          <a:solidFill>
                            <a:srgbClr val="0A406B"/>
                          </a:solidFill>
                          <a:effectLst/>
                        </a:rPr>
                        <a:t> [Vice Chair]</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Tomohiro Fujisaki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b="1" kern="1200" dirty="0" smtClean="0">
                          <a:solidFill>
                            <a:srgbClr val="000000"/>
                          </a:solidFill>
                          <a:effectLst/>
                        </a:rPr>
                        <a:t>     Jason Schiller </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b="1" kern="1200" dirty="0" smtClean="0">
                          <a:solidFill>
                            <a:srgbClr val="000000"/>
                          </a:solidFill>
                          <a:effectLst/>
                        </a:rPr>
                        <a:t>     Ron da Silva* </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a:t>
                      </a:r>
                      <a:r>
                        <a:rPr lang="en-US" sz="1800" b="1" kern="1200" dirty="0" smtClean="0">
                          <a:solidFill>
                            <a:srgbClr val="000000"/>
                          </a:solidFill>
                          <a:effectLst/>
                        </a:rPr>
                        <a:t>Louis Lee </a:t>
                      </a:r>
                      <a:r>
                        <a:rPr lang="en-US" sz="1800" kern="1200" dirty="0" smtClean="0">
                          <a:solidFill>
                            <a:srgbClr val="0A406B"/>
                          </a:solidFill>
                          <a:effectLst/>
                        </a:rPr>
                        <a:t>[Chair]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kern="1200" dirty="0" smtClean="0">
                          <a:solidFill>
                            <a:srgbClr val="0A406B"/>
                          </a:solidFill>
                          <a:effectLst/>
                        </a:rPr>
                        <a:t>     Ricardo </a:t>
                      </a:r>
                      <a:r>
                        <a:rPr lang="en-US" sz="1800" kern="1200" dirty="0" err="1" smtClean="0">
                          <a:solidFill>
                            <a:srgbClr val="0A406B"/>
                          </a:solidFill>
                          <a:effectLst/>
                        </a:rPr>
                        <a:t>Patara</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Hartmut Glaser*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Jorge Villa</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kern="1200" dirty="0" smtClean="0">
                          <a:solidFill>
                            <a:srgbClr val="0A406B"/>
                          </a:solidFill>
                          <a:effectLst/>
                        </a:rPr>
                        <a:t>     Hans </a:t>
                      </a:r>
                      <a:r>
                        <a:rPr lang="en-US" sz="1800" kern="1200" dirty="0" err="1" smtClean="0">
                          <a:solidFill>
                            <a:srgbClr val="0A406B"/>
                          </a:solidFill>
                          <a:effectLst/>
                        </a:rPr>
                        <a:t>Petter</a:t>
                      </a:r>
                      <a:r>
                        <a:rPr lang="en-US" sz="1800" kern="1200" dirty="0" smtClean="0">
                          <a:solidFill>
                            <a:srgbClr val="0A406B"/>
                          </a:solidFill>
                          <a:effectLst/>
                        </a:rPr>
                        <a:t> </a:t>
                      </a:r>
                      <a:r>
                        <a:rPr lang="en-US" sz="1800" kern="1200" dirty="0" err="1" smtClean="0">
                          <a:solidFill>
                            <a:srgbClr val="0A406B"/>
                          </a:solidFill>
                          <a:effectLst/>
                        </a:rPr>
                        <a:t>Holen</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Dmitry</a:t>
                      </a:r>
                      <a:r>
                        <a:rPr lang="en-US" sz="1800" kern="1200" baseline="0" dirty="0" smtClean="0">
                          <a:solidFill>
                            <a:srgbClr val="0A406B"/>
                          </a:solidFill>
                          <a:effectLst/>
                        </a:rPr>
                        <a:t> </a:t>
                      </a:r>
                      <a:r>
                        <a:rPr lang="en-US" sz="1800" kern="1200" baseline="0" dirty="0" err="1" smtClean="0">
                          <a:solidFill>
                            <a:srgbClr val="0A406B"/>
                          </a:solidFill>
                          <a:effectLst/>
                        </a:rPr>
                        <a:t>Kohmanyuk</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Wilfried Woeber*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pic>
        <p:nvPicPr>
          <p:cNvPr id="7" name="Picture 6"/>
          <p:cNvPicPr>
            <a:picLocks noChangeAspect="1"/>
          </p:cNvPicPr>
          <p:nvPr/>
        </p:nvPicPr>
        <p:blipFill>
          <a:blip r:embed="rId3"/>
          <a:stretch>
            <a:fillRect/>
          </a:stretch>
        </p:blipFill>
        <p:spPr>
          <a:xfrm>
            <a:off x="2569565" y="3645024"/>
            <a:ext cx="1905000" cy="457200"/>
          </a:xfrm>
          <a:prstGeom prst="rect">
            <a:avLst/>
          </a:prstGeom>
        </p:spPr>
      </p:pic>
      <p:pic>
        <p:nvPicPr>
          <p:cNvPr id="8" name="Picture 7"/>
          <p:cNvPicPr>
            <a:picLocks noChangeAspect="1"/>
          </p:cNvPicPr>
          <p:nvPr/>
        </p:nvPicPr>
        <p:blipFill>
          <a:blip r:embed="rId4"/>
          <a:stretch>
            <a:fillRect/>
          </a:stretch>
        </p:blipFill>
        <p:spPr>
          <a:xfrm>
            <a:off x="2569565" y="2564904"/>
            <a:ext cx="1930427" cy="504056"/>
          </a:xfrm>
          <a:prstGeom prst="rect">
            <a:avLst/>
          </a:prstGeom>
        </p:spPr>
      </p:pic>
      <p:pic>
        <p:nvPicPr>
          <p:cNvPr id="10" name="Picture 9"/>
          <p:cNvPicPr>
            <a:picLocks noChangeAspect="1"/>
          </p:cNvPicPr>
          <p:nvPr/>
        </p:nvPicPr>
        <p:blipFill>
          <a:blip r:embed="rId5"/>
          <a:stretch>
            <a:fillRect/>
          </a:stretch>
        </p:blipFill>
        <p:spPr>
          <a:xfrm>
            <a:off x="2713581" y="5661248"/>
            <a:ext cx="1656184" cy="676149"/>
          </a:xfrm>
          <a:prstGeom prst="rect">
            <a:avLst/>
          </a:prstGeom>
        </p:spPr>
      </p:pic>
      <p:pic>
        <p:nvPicPr>
          <p:cNvPr id="2" name="Picture 1"/>
          <p:cNvPicPr>
            <a:picLocks noChangeAspect="1"/>
          </p:cNvPicPr>
          <p:nvPr/>
        </p:nvPicPr>
        <p:blipFill rotWithShape="1">
          <a:blip r:embed="rId6"/>
          <a:srcRect l="1" r="65415"/>
          <a:stretch/>
        </p:blipFill>
        <p:spPr>
          <a:xfrm>
            <a:off x="2627784" y="4321904"/>
            <a:ext cx="2016224" cy="1051312"/>
          </a:xfrm>
          <a:prstGeom prst="rect">
            <a:avLst/>
          </a:prstGeom>
        </p:spPr>
      </p:pic>
      <p:pic>
        <p:nvPicPr>
          <p:cNvPr id="3" name="Picture 2"/>
          <p:cNvPicPr>
            <a:picLocks noChangeAspect="1"/>
          </p:cNvPicPr>
          <p:nvPr/>
        </p:nvPicPr>
        <p:blipFill>
          <a:blip r:embed="rId7"/>
          <a:stretch>
            <a:fillRect/>
          </a:stretch>
        </p:blipFill>
        <p:spPr>
          <a:xfrm>
            <a:off x="2483768" y="1071541"/>
            <a:ext cx="2353352" cy="989307"/>
          </a:xfrm>
          <a:prstGeom prst="rect">
            <a:avLst/>
          </a:prstGeom>
        </p:spPr>
      </p:pic>
      <p:sp>
        <p:nvSpPr>
          <p:cNvPr id="4" name="Slide Number Placeholder 3"/>
          <p:cNvSpPr>
            <a:spLocks noGrp="1"/>
          </p:cNvSpPr>
          <p:nvPr>
            <p:ph type="sldNum" sz="quarter" idx="12"/>
          </p:nvPr>
        </p:nvSpPr>
        <p:spPr/>
        <p:txBody>
          <a:bodyPr/>
          <a:lstStyle/>
          <a:p>
            <a:fld id="{A71B747C-7108-1942-B4F5-628D14144FF7}" type="slidenum">
              <a:rPr lang="en-US" smtClean="0"/>
              <a:t>9</a:t>
            </a:fld>
            <a:endParaRPr lang="en-US" dirty="0"/>
          </a:p>
        </p:txBody>
      </p:sp>
      <p:sp>
        <p:nvSpPr>
          <p:cNvPr id="6" name="Rounded Rectangle 5"/>
          <p:cNvSpPr/>
          <p:nvPr/>
        </p:nvSpPr>
        <p:spPr>
          <a:xfrm>
            <a:off x="1979712" y="3140968"/>
            <a:ext cx="6984776" cy="1296144"/>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215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ASO-templat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uare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quare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ASO-templat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ASO-template.potx</Template>
  <TotalTime>6928</TotalTime>
  <Words>1995</Words>
  <Application>Microsoft Office PowerPoint</Application>
  <PresentationFormat>On-screen Show (4:3)</PresentationFormat>
  <Paragraphs>274</Paragraphs>
  <Slides>18</Slides>
  <Notes>18</Notes>
  <HiddenSlides>1</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ASO-template</vt:lpstr>
      <vt:lpstr>Square Design</vt:lpstr>
      <vt:lpstr>1_Square Design</vt:lpstr>
      <vt:lpstr>1_ASO-template</vt:lpstr>
      <vt:lpstr>NRO NC Report: Activities of the ASO AC</vt:lpstr>
      <vt:lpstr>Agenda</vt:lpstr>
      <vt:lpstr>What is the NRO?</vt:lpstr>
      <vt:lpstr>What is the NRO</vt:lpstr>
      <vt:lpstr>What is the NRO EC</vt:lpstr>
      <vt:lpstr>What is the NRO NC</vt:lpstr>
      <vt:lpstr>What is the ASO?</vt:lpstr>
      <vt:lpstr>What is the ASO AC?</vt:lpstr>
      <vt:lpstr>PowerPoint Presentation</vt:lpstr>
      <vt:lpstr>Global Policy </vt:lpstr>
      <vt:lpstr>Global Policy Development</vt:lpstr>
      <vt:lpstr>Global Policy Development</vt:lpstr>
      <vt:lpstr>ASO AC Activities:  Procedure Updates</vt:lpstr>
      <vt:lpstr>ASO AC Activities:  ICANN Participation</vt:lpstr>
      <vt:lpstr>ASO AC Activities:  ICANN Participation</vt:lpstr>
      <vt:lpstr>ASO AC Activities: ICANN Board Selection</vt:lpstr>
      <vt:lpstr>ASO AC Activities:  ICANN Board Selection</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dc:creator>
  <cp:lastModifiedBy>Louie Lee</cp:lastModifiedBy>
  <cp:revision>237</cp:revision>
  <cp:lastPrinted>2012-03-16T01:46:33Z</cp:lastPrinted>
  <dcterms:created xsi:type="dcterms:W3CDTF">2011-12-06T02:23:30Z</dcterms:created>
  <dcterms:modified xsi:type="dcterms:W3CDTF">2013-10-10T21:38:01Z</dcterms:modified>
</cp:coreProperties>
</file>