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9" r:id="rId2"/>
    <p:sldId id="301" r:id="rId3"/>
    <p:sldId id="314" r:id="rId4"/>
    <p:sldId id="317" r:id="rId5"/>
    <p:sldId id="318" r:id="rId6"/>
    <p:sldId id="322" r:id="rId7"/>
    <p:sldId id="320" r:id="rId8"/>
    <p:sldId id="321" r:id="rId9"/>
    <p:sldId id="319" r:id="rId10"/>
    <p:sldId id="309" r:id="rId11"/>
    <p:sldId id="310" r:id="rId12"/>
    <p:sldId id="31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F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600" autoAdjust="0"/>
  </p:normalViewPr>
  <p:slideViewPr>
    <p:cSldViewPr snapToGrid="0" snapToObjects="1">
      <p:cViewPr>
        <p:scale>
          <a:sx n="100" d="100"/>
          <a:sy n="100" d="100"/>
        </p:scale>
        <p:origin x="-516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10C8-440D-D748-96CF-8ABB52B27D18}" type="datetimeFigureOut">
              <a:rPr lang="en-US" smtClean="0"/>
              <a:t>10/10/2013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738EB-508C-ED4A-92D7-E2EC8562E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Alain &amp; </a:t>
            </a:r>
            <a:r>
              <a:rPr lang="en-US" dirty="0" err="1" smtClean="0"/>
              <a:t>Neriah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6996-44AE-D44E-9E69-DDD6445B8C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7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Alain &amp; </a:t>
            </a:r>
            <a:r>
              <a:rPr lang="en-US" dirty="0" err="1" smtClean="0"/>
              <a:t>Nishal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16996-44AE-D44E-9E69-DDD6445B8C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4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3838"/>
            <a:ext cx="7772400" cy="1470025"/>
          </a:xfrm>
        </p:spPr>
        <p:txBody>
          <a:bodyPr/>
          <a:lstStyle>
            <a:lvl1pPr>
              <a:defRPr sz="4000" b="1">
                <a:solidFill>
                  <a:srgbClr val="EC6F0A"/>
                </a:solidFill>
                <a:latin typeface="Eurostile"/>
                <a:cs typeface="Eurostile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932130"/>
            <a:ext cx="7772400" cy="531904"/>
          </a:xfrm>
        </p:spPr>
        <p:txBody>
          <a:bodyPr>
            <a:normAutofit/>
          </a:bodyPr>
          <a:lstStyle>
            <a:lvl1pPr marL="0" indent="0" algn="r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Name, Event,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7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461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7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72562"/>
            <a:ext cx="2057400" cy="4753601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2562"/>
            <a:ext cx="6019800" cy="4753601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461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9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00" y="6492875"/>
            <a:ext cx="119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900" y="6071430"/>
            <a:ext cx="1943100" cy="7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5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1" cap="all">
                <a:solidFill>
                  <a:srgbClr val="EC6F0A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461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4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52709"/>
            <a:ext cx="4038600" cy="3573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52709"/>
            <a:ext cx="4038600" cy="35734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900" y="6071430"/>
            <a:ext cx="1943100" cy="7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354" y="1124627"/>
            <a:ext cx="8245342" cy="1039042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371" y="2414396"/>
            <a:ext cx="4040188" cy="47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014505"/>
            <a:ext cx="4040188" cy="36119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14396"/>
            <a:ext cx="4041775" cy="47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014505"/>
            <a:ext cx="4041775" cy="33425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D06EB-BE18-314F-9DAD-3080EE8D5A3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0900" y="6071430"/>
            <a:ext cx="1943100" cy="7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1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461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8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461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3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795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47954"/>
            <a:ext cx="5111750" cy="48782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7260"/>
            <a:ext cx="3008313" cy="36889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461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53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98217"/>
            <a:ext cx="5486400" cy="33293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461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9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57115"/>
            <a:ext cx="8245342" cy="1039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78364"/>
            <a:ext cx="8229600" cy="37779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204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Eurostile"/>
                <a:cs typeface="Eurostile"/>
              </a:defRPr>
            </a:lvl1pPr>
          </a:lstStyle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4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rgbClr val="EC6F0A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ctrTitle"/>
          </p:nvPr>
        </p:nvSpPr>
        <p:spPr>
          <a:xfrm>
            <a:off x="296863" y="3344926"/>
            <a:ext cx="8458200" cy="1385887"/>
          </a:xfrm>
        </p:spPr>
        <p:txBody>
          <a:bodyPr/>
          <a:lstStyle/>
          <a:p>
            <a:r>
              <a:rPr lang="en-US" dirty="0" smtClean="0">
                <a:latin typeface="Arial Black" charset="0"/>
                <a:ea typeface="ＭＳ Ｐゴシック" charset="0"/>
                <a:cs typeface="Arial Black" charset="0"/>
              </a:rPr>
              <a:t>AFRINIC</a:t>
            </a:r>
            <a:r>
              <a:rPr lang="en-US" dirty="0">
                <a:latin typeface="Arial Black" charset="0"/>
                <a:ea typeface="ＭＳ Ｐゴシック" charset="0"/>
                <a:cs typeface="Arial Black" charset="0"/>
              </a:rPr>
              <a:t> </a:t>
            </a:r>
            <a:r>
              <a:rPr lang="en-US" dirty="0" smtClean="0">
                <a:latin typeface="Arial Black" charset="0"/>
                <a:ea typeface="ＭＳ Ｐゴシック" charset="0"/>
                <a:cs typeface="Arial Black" charset="0"/>
              </a:rPr>
              <a:t>Update</a:t>
            </a:r>
            <a:endParaRPr lang="en-US" dirty="0">
              <a:solidFill>
                <a:srgbClr val="FF0000"/>
              </a:solidFill>
              <a:latin typeface="Arial Black" charset="0"/>
              <a:ea typeface="ＭＳ Ｐゴシック" charset="0"/>
              <a:cs typeface="Arial Black" charset="0"/>
            </a:endParaRPr>
          </a:p>
        </p:txBody>
      </p:sp>
      <p:sp>
        <p:nvSpPr>
          <p:cNvPr id="39938" name="Subtitle 2"/>
          <p:cNvSpPr>
            <a:spLocks noGrp="1"/>
          </p:cNvSpPr>
          <p:nvPr>
            <p:ph type="subTitle" idx="1"/>
          </p:nvPr>
        </p:nvSpPr>
        <p:spPr>
          <a:xfrm>
            <a:off x="4525963" y="4719701"/>
            <a:ext cx="3932237" cy="14493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898989"/>
                </a:solidFill>
                <a:latin typeface="Eurostile"/>
                <a:ea typeface="ＭＳ Ｐゴシック" charset="0"/>
                <a:cs typeface="Eurostile"/>
              </a:rPr>
              <a:t>Anne-Rachel Inné</a:t>
            </a:r>
            <a:endParaRPr lang="en-US" dirty="0">
              <a:solidFill>
                <a:srgbClr val="898989"/>
              </a:solidFill>
              <a:latin typeface="Eurostile"/>
              <a:ea typeface="ＭＳ Ｐゴシック" charset="0"/>
              <a:cs typeface="Eurostile"/>
            </a:endParaRPr>
          </a:p>
          <a:p>
            <a:r>
              <a:rPr lang="en-US" b="1" dirty="0" smtClean="0">
                <a:solidFill>
                  <a:srgbClr val="898989"/>
                </a:solidFill>
                <a:latin typeface="Eurostile"/>
                <a:ea typeface="ＭＳ Ｐゴシック" charset="0"/>
                <a:cs typeface="Eurostile"/>
              </a:rPr>
              <a:t>COO</a:t>
            </a:r>
            <a:r>
              <a:rPr lang="en-US" b="1" dirty="0">
                <a:solidFill>
                  <a:srgbClr val="898989"/>
                </a:solidFill>
                <a:latin typeface="Eurostile"/>
                <a:ea typeface="ＭＳ Ｐゴシック" charset="0"/>
                <a:cs typeface="Eurostile"/>
              </a:rPr>
              <a:t>, </a:t>
            </a:r>
            <a:r>
              <a:rPr lang="en-US" b="1" dirty="0" smtClean="0">
                <a:solidFill>
                  <a:srgbClr val="898989"/>
                </a:solidFill>
                <a:latin typeface="Eurostile"/>
                <a:ea typeface="ＭＳ Ｐゴシック" charset="0"/>
                <a:cs typeface="Eurostile"/>
              </a:rPr>
              <a:t>AFRINIC</a:t>
            </a:r>
            <a:endParaRPr lang="en-US" dirty="0">
              <a:solidFill>
                <a:srgbClr val="898989"/>
              </a:solidFill>
              <a:latin typeface="Eurostile"/>
              <a:ea typeface="ＭＳ Ｐゴシック" charset="0"/>
              <a:cs typeface="Eurostile"/>
            </a:endParaRPr>
          </a:p>
          <a:p>
            <a:r>
              <a:rPr lang="en-US" b="1" dirty="0" smtClean="0">
                <a:solidFill>
                  <a:srgbClr val="898989"/>
                </a:solidFill>
                <a:latin typeface="Eurostile"/>
                <a:ea typeface="ＭＳ Ｐゴシック" charset="0"/>
                <a:cs typeface="Eurostile"/>
              </a:rPr>
              <a:t>ARIN 32</a:t>
            </a:r>
            <a:r>
              <a:rPr lang="en-US" dirty="0" smtClean="0">
                <a:solidFill>
                  <a:srgbClr val="898989"/>
                </a:solidFill>
                <a:latin typeface="Eurostile"/>
                <a:ea typeface="ＭＳ Ｐゴシック" charset="0"/>
                <a:cs typeface="Eurostile"/>
              </a:rPr>
              <a:t>, Phoenix</a:t>
            </a:r>
          </a:p>
          <a:p>
            <a:r>
              <a:rPr lang="en-US" dirty="0" smtClean="0">
                <a:solidFill>
                  <a:srgbClr val="898989"/>
                </a:solidFill>
                <a:latin typeface="Eurostile"/>
                <a:ea typeface="ＭＳ Ｐゴシック" charset="0"/>
                <a:cs typeface="Eurostile"/>
              </a:rPr>
              <a:t>October 2013 </a:t>
            </a:r>
            <a:endParaRPr lang="en-US" dirty="0">
              <a:solidFill>
                <a:srgbClr val="898989"/>
              </a:solidFill>
              <a:latin typeface="Eurostile"/>
              <a:ea typeface="ＭＳ Ｐゴシック" charset="0"/>
              <a:cs typeface="Eurostil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7356"/>
          <a:stretch/>
        </p:blipFill>
        <p:spPr>
          <a:xfrm>
            <a:off x="-7938" y="-15939"/>
            <a:ext cx="9151937" cy="279723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0" y="2844800"/>
            <a:ext cx="9144000" cy="0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4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 |  Page </a:t>
            </a:r>
            <a:fld id="{1ED38F21-BAE0-FB4B-89C0-E0350BE5B1C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67185" y="166277"/>
            <a:ext cx="4939434" cy="78412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EC6F0A"/>
                </a:solidFill>
                <a:latin typeface="Century Gothic"/>
                <a:ea typeface="ＭＳ Ｐゴシック" charset="0"/>
                <a:cs typeface="Century Gothic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C6F0A"/>
                </a:solidFill>
                <a:latin typeface="Century Gothic" charset="0"/>
                <a:ea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C6F0A"/>
                </a:solidFill>
                <a:latin typeface="Century Gothic" charset="0"/>
                <a:ea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C6F0A"/>
                </a:solidFill>
                <a:latin typeface="Century Gothic" charset="0"/>
                <a:ea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C6F0A"/>
                </a:solidFill>
                <a:latin typeface="Century Gothic" charset="0"/>
                <a:ea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C6F0A"/>
                </a:solidFill>
                <a:latin typeface="Century Gothic" charset="0"/>
                <a:ea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C6F0A"/>
                </a:solidFill>
                <a:latin typeface="Century Gothic" charset="0"/>
                <a:ea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C6F0A"/>
                </a:solidFill>
                <a:latin typeface="Century Gothic" charset="0"/>
                <a:ea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EC6F0A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en-US" dirty="0" smtClean="0"/>
              <a:t>Last event summary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9" y="1147147"/>
            <a:ext cx="2765481" cy="9803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19" y="6178380"/>
            <a:ext cx="3937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Eurostile"/>
                <a:cs typeface="Eurostile"/>
              </a:rPr>
              <a:t>internetsummitafrica.org</a:t>
            </a:r>
          </a:p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Eurostile"/>
                <a:cs typeface="Eurostile"/>
              </a:rPr>
              <a:t>http://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  <a:latin typeface="Eurostile"/>
                <a:cs typeface="Eurostile"/>
              </a:rPr>
              <a:t>meeting.afrinic.net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Eurostile"/>
                <a:cs typeface="Eurostile"/>
              </a:rPr>
              <a:t>/afrinic-18/</a:t>
            </a:r>
          </a:p>
        </p:txBody>
      </p:sp>
      <p:pic>
        <p:nvPicPr>
          <p:cNvPr id="1026" name="Picture 2" descr="C:\Users\ar\Desktop\stats_ais13_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093394"/>
            <a:ext cx="7559204" cy="40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7A3D06EB-BE18-314F-9DAD-3080EE8D5A3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57500" y="101600"/>
            <a:ext cx="5372100" cy="1038225"/>
          </a:xfrm>
        </p:spPr>
        <p:txBody>
          <a:bodyPr/>
          <a:lstStyle/>
          <a:p>
            <a:r>
              <a:rPr lang="en-US" dirty="0" smtClean="0"/>
              <a:t>Join us – next event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46" y="1892932"/>
            <a:ext cx="7913077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7A3D06EB-BE18-314F-9DAD-3080EE8D5A3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544" y="1143294"/>
            <a:ext cx="7102719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99043" y="2748057"/>
            <a:ext cx="37604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6600"/>
                </a:solidFill>
                <a:latin typeface="American Typewriter"/>
                <a:cs typeface="American Typewriter"/>
              </a:rPr>
              <a:t>Questions</a:t>
            </a:r>
            <a:endParaRPr lang="en-US" sz="5400" b="1" dirty="0">
              <a:solidFill>
                <a:srgbClr val="FF6600"/>
              </a:solidFill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191125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7A3D06EB-BE18-314F-9DAD-3080EE8D5A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0" y="34925"/>
            <a:ext cx="6096000" cy="1038225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AFRINIC at Glance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60425" y="1495425"/>
            <a:ext cx="7693025" cy="4414838"/>
          </a:xfrm>
        </p:spPr>
        <p:txBody>
          <a:bodyPr>
            <a:normAutofit/>
          </a:bodyPr>
          <a:lstStyle/>
          <a:p>
            <a:pPr>
              <a:spcBef>
                <a:spcPts val="72"/>
              </a:spcBef>
            </a:pPr>
            <a:r>
              <a:rPr lang="en-US" sz="2400" dirty="0" smtClean="0">
                <a:latin typeface="Arial Black" charset="0"/>
                <a:cs typeface="Arial Black" charset="0"/>
              </a:rPr>
              <a:t>40 full time staff </a:t>
            </a:r>
            <a:r>
              <a:rPr lang="en-US" sz="2400" dirty="0" smtClean="0">
                <a:latin typeface="Century Gothic" charset="0"/>
                <a:cs typeface="Century Gothic" charset="0"/>
              </a:rPr>
              <a:t>(</a:t>
            </a:r>
            <a:r>
              <a:rPr lang="en-US" sz="2400" b="1" dirty="0" smtClean="0">
                <a:latin typeface="Century Gothic" charset="0"/>
                <a:cs typeface="Century Gothic" charset="0"/>
              </a:rPr>
              <a:t>11 </a:t>
            </a:r>
            <a:r>
              <a:rPr lang="en-US" sz="2400" dirty="0" smtClean="0">
                <a:latin typeface="Century Gothic" charset="0"/>
                <a:cs typeface="Century Gothic" charset="0"/>
              </a:rPr>
              <a:t>joined since Jan</a:t>
            </a:r>
            <a:r>
              <a:rPr lang="en-US" sz="2400" dirty="0">
                <a:latin typeface="Century Gothic" charset="0"/>
                <a:cs typeface="Century Gothic" charset="0"/>
              </a:rPr>
              <a:t>-</a:t>
            </a:r>
            <a:r>
              <a:rPr lang="en-US" sz="2400" dirty="0" smtClean="0">
                <a:latin typeface="Century Gothic" charset="0"/>
                <a:cs typeface="Century Gothic" charset="0"/>
              </a:rPr>
              <a:t>2013)</a:t>
            </a:r>
            <a:endParaRPr lang="en-US" sz="2400" dirty="0">
              <a:latin typeface="Century Gothic" charset="0"/>
              <a:cs typeface="Century Gothic" charset="0"/>
            </a:endParaRPr>
          </a:p>
          <a:p>
            <a:pPr>
              <a:spcBef>
                <a:spcPts val="72"/>
              </a:spcBef>
            </a:pPr>
            <a:r>
              <a:rPr lang="en-US" sz="2400" dirty="0" smtClean="0"/>
              <a:t>Continue to develop and diversify our </a:t>
            </a:r>
            <a:r>
              <a:rPr lang="en-US" sz="2400" b="1" dirty="0" smtClean="0">
                <a:latin typeface="Arial Black"/>
                <a:cs typeface="Arial Black"/>
              </a:rPr>
              <a:t>Training activities </a:t>
            </a:r>
            <a:r>
              <a:rPr lang="en-US" sz="2400" dirty="0" smtClean="0"/>
              <a:t>(http://learn.afrinic.net)</a:t>
            </a:r>
          </a:p>
          <a:p>
            <a:pPr>
              <a:spcBef>
                <a:spcPts val="72"/>
              </a:spcBef>
            </a:pPr>
            <a:r>
              <a:rPr lang="en-US" sz="2800" dirty="0" smtClean="0"/>
              <a:t>Resources issued at Q3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736161"/>
              </p:ext>
            </p:extLst>
          </p:nvPr>
        </p:nvGraphicFramePr>
        <p:xfrm>
          <a:off x="1209675" y="3238501"/>
          <a:ext cx="7048499" cy="2617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241"/>
                <a:gridCol w="1452943"/>
                <a:gridCol w="1579692"/>
                <a:gridCol w="1717623"/>
              </a:tblGrid>
              <a:tr h="269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Q1 2013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Q2 2013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Q3 2013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</a:tr>
              <a:tr h="538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Number of IPv4 /32 issued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387,584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414,720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4,265,472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</a:tr>
              <a:tr h="230947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Calibri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Calibri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Calibri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endParaRPr lang="en-GB" sz="1300" dirty="0">
                        <a:effectLst/>
                        <a:latin typeface="Calibri"/>
                      </a:endParaRPr>
                    </a:p>
                  </a:txBody>
                  <a:tcPr marL="87702" marR="87702" marT="0" marB="0" anchor="b"/>
                </a:tc>
              </a:tr>
              <a:tr h="269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Q1 2013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Q2 2013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Q3 2013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</a:tr>
              <a:tr h="5388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Number of IPv6 prefixes issued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16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17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19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</a:tr>
              <a:tr h="230947"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Calibri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Calibri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Calibri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endParaRPr lang="en-GB" sz="1300">
                        <a:effectLst/>
                        <a:latin typeface="Calibri"/>
                      </a:endParaRPr>
                    </a:p>
                  </a:txBody>
                  <a:tcPr marL="87702" marR="87702" marT="0" marB="0" anchor="b"/>
                </a:tc>
              </a:tr>
              <a:tr h="269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Q1 2013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Q2 2013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Q3 2013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</a:tr>
              <a:tr h="269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Number of ASN issued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46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32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48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7702" marR="87702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88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98525" y="85725"/>
            <a:ext cx="8245475" cy="857250"/>
          </a:xfrm>
        </p:spPr>
        <p:txBody>
          <a:bodyPr/>
          <a:lstStyle/>
          <a:p>
            <a:r>
              <a:rPr lang="en-US" dirty="0" smtClean="0"/>
              <a:t>Ongoing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52575"/>
            <a:ext cx="8229600" cy="44577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A New Member Registration Portal as a more </a:t>
            </a:r>
            <a:r>
              <a:rPr lang="en-US" b="1" dirty="0" smtClean="0">
                <a:latin typeface="Century Gothic"/>
                <a:cs typeface="Century Gothic"/>
              </a:rPr>
              <a:t>intuitive membership form</a:t>
            </a:r>
            <a:r>
              <a:rPr lang="en-US" dirty="0" smtClean="0">
                <a:latin typeface="Century Gothic"/>
                <a:cs typeface="Century Gothic"/>
              </a:rPr>
              <a:t>;</a:t>
            </a:r>
          </a:p>
          <a:p>
            <a:r>
              <a:rPr lang="en-US" dirty="0">
                <a:latin typeface="Century Gothic" charset="0"/>
                <a:cs typeface="Century Gothic" charset="0"/>
              </a:rPr>
              <a:t>WHOIS database </a:t>
            </a:r>
            <a:r>
              <a:rPr lang="en-US" dirty="0">
                <a:latin typeface="Arial Black"/>
                <a:cs typeface="Arial Black"/>
              </a:rPr>
              <a:t>clean up </a:t>
            </a:r>
          </a:p>
          <a:p>
            <a:r>
              <a:rPr lang="en-US" dirty="0"/>
              <a:t>Extension of MYAFRINIC to </a:t>
            </a:r>
            <a:r>
              <a:rPr lang="en-US" dirty="0" smtClean="0">
                <a:latin typeface="Arial Black"/>
                <a:cs typeface="Arial Black"/>
              </a:rPr>
              <a:t>associate members (new bylaws) . </a:t>
            </a:r>
            <a:endParaRPr lang="en-US" dirty="0">
              <a:latin typeface="Arial Black"/>
              <a:cs typeface="Arial Black"/>
            </a:endParaRPr>
          </a:p>
          <a:p>
            <a:r>
              <a:rPr lang="en-US" dirty="0" smtClean="0">
                <a:latin typeface="Century Gothic" charset="0"/>
                <a:cs typeface="Century Gothic" charset="0"/>
              </a:rPr>
              <a:t>Members Contacts </a:t>
            </a:r>
            <a:r>
              <a:rPr lang="en-US" b="1" dirty="0" smtClean="0">
                <a:latin typeface="Century Gothic" charset="0"/>
                <a:cs typeface="Century Gothic" charset="0"/>
              </a:rPr>
              <a:t>Update ongoing</a:t>
            </a:r>
            <a:endParaRPr lang="en-US" b="1" dirty="0">
              <a:latin typeface="Century Gothic" charset="0"/>
              <a:cs typeface="Century Gothic" charset="0"/>
            </a:endParaRPr>
          </a:p>
          <a:p>
            <a:r>
              <a:rPr lang="en-US" dirty="0">
                <a:latin typeface="Century Gothic" charset="0"/>
                <a:cs typeface="Century Gothic" charset="0"/>
              </a:rPr>
              <a:t>Improvement of </a:t>
            </a:r>
            <a:r>
              <a:rPr lang="en-US" b="1" dirty="0">
                <a:latin typeface="Century Gothic" charset="0"/>
                <a:cs typeface="Century Gothic" charset="0"/>
              </a:rPr>
              <a:t>service delivery to members</a:t>
            </a:r>
          </a:p>
        </p:txBody>
      </p:sp>
    </p:spTree>
    <p:extLst>
      <p:ext uri="{BB962C8B-B14F-4D97-AF65-F5344CB8AC3E}">
        <p14:creationId xmlns:p14="http://schemas.microsoft.com/office/powerpoint/2010/main" val="54976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89225" y="228600"/>
            <a:ext cx="6454775" cy="714375"/>
          </a:xfrm>
        </p:spPr>
        <p:txBody>
          <a:bodyPr/>
          <a:lstStyle/>
          <a:p>
            <a:r>
              <a:rPr lang="en-US" sz="3200" dirty="0" smtClean="0"/>
              <a:t>Ongoing activities - Core Infrastructure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57300"/>
            <a:ext cx="8229600" cy="50165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>
                <a:latin typeface="Century Gothic"/>
                <a:cs typeface="Century Gothic"/>
              </a:rPr>
              <a:t>Reorganising</a:t>
            </a:r>
            <a:r>
              <a:rPr lang="en-US" dirty="0" smtClean="0">
                <a:latin typeface="Century Gothic"/>
                <a:cs typeface="Century Gothic"/>
              </a:rPr>
              <a:t> core AFRINIC infrastructure to better support  services provided to the community: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Migration to a full </a:t>
            </a:r>
            <a:r>
              <a:rPr lang="en-US" dirty="0" err="1" smtClean="0">
                <a:latin typeface="Century Gothic"/>
                <a:cs typeface="Century Gothic"/>
              </a:rPr>
              <a:t>virtualised</a:t>
            </a:r>
            <a:r>
              <a:rPr lang="en-US" dirty="0" smtClean="0">
                <a:latin typeface="Century Gothic"/>
                <a:cs typeface="Century Gothic"/>
              </a:rPr>
              <a:t> environment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Continue RPKI &amp; DNSSEC service deployment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Routing Registry for AFRINIC service region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Implementation of a proper environment for efficient service with a full DEV/TEST/QA/PROD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ISO certification- Documentation and </a:t>
            </a:r>
            <a:r>
              <a:rPr lang="en-US" dirty="0" err="1" smtClean="0">
                <a:latin typeface="Century Gothic"/>
                <a:cs typeface="Century Gothic"/>
              </a:rPr>
              <a:t>standardisation</a:t>
            </a:r>
            <a:r>
              <a:rPr lang="en-US" dirty="0" smtClean="0">
                <a:latin typeface="Century Gothic"/>
                <a:cs typeface="Century Gothic"/>
              </a:rPr>
              <a:t> of processes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Creation and soon launching of a Research and Development Area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2476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74925" y="104775"/>
            <a:ext cx="6569075" cy="819150"/>
          </a:xfrm>
        </p:spPr>
        <p:txBody>
          <a:bodyPr/>
          <a:lstStyle/>
          <a:p>
            <a:r>
              <a:rPr lang="en-US" sz="3200" dirty="0" smtClean="0"/>
              <a:t>Ongoing activities - Global Infrastructure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6250" y="1524000"/>
            <a:ext cx="8229600" cy="4832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Engagement in various global Infrastructure Projects: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AXIS: support ISOC in IXP capacity building project with AU.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Deploy AFRINIC DNS Anycast infrastructure to support our own </a:t>
            </a:r>
            <a:r>
              <a:rPr lang="en-US" dirty="0" err="1" smtClean="0">
                <a:latin typeface="Century Gothic"/>
                <a:cs typeface="Century Gothic"/>
              </a:rPr>
              <a:t>rDNS</a:t>
            </a:r>
            <a:r>
              <a:rPr lang="en-US" dirty="0" smtClean="0">
                <a:latin typeface="Century Gothic"/>
                <a:cs typeface="Century Gothic"/>
              </a:rPr>
              <a:t> service but also make available to </a:t>
            </a:r>
            <a:r>
              <a:rPr lang="en-US" dirty="0" err="1" smtClean="0">
                <a:latin typeface="Century Gothic"/>
                <a:cs typeface="Century Gothic"/>
              </a:rPr>
              <a:t>ccTLDs</a:t>
            </a:r>
            <a:r>
              <a:rPr lang="en-US" dirty="0" smtClean="0">
                <a:latin typeface="Century Gothic"/>
                <a:cs typeface="Century Gothic"/>
              </a:rPr>
              <a:t> in the region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Partnership with Root Servers Operators for Anycast copy deployment in AFRICA</a:t>
            </a:r>
          </a:p>
          <a:p>
            <a:pPr lvl="1"/>
            <a:r>
              <a:rPr lang="en-US" dirty="0" smtClean="0">
                <a:latin typeface="Century Gothic"/>
                <a:cs typeface="Century Gothic"/>
              </a:rPr>
              <a:t>Working on a partnership with RIPE-NCC for enhanced measurement </a:t>
            </a:r>
            <a:r>
              <a:rPr lang="en-US" dirty="0" err="1" smtClean="0">
                <a:latin typeface="Century Gothic"/>
                <a:cs typeface="Century Gothic"/>
              </a:rPr>
              <a:t>programme</a:t>
            </a:r>
            <a:r>
              <a:rPr lang="en-US" dirty="0" smtClean="0">
                <a:latin typeface="Century Gothic"/>
                <a:cs typeface="Century Gothic"/>
              </a:rPr>
              <a:t> in AFRICA</a:t>
            </a:r>
          </a:p>
          <a:p>
            <a:pPr lvl="1"/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0523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Page </a:t>
            </a:r>
            <a:fld id="{7A3D06EB-BE18-314F-9DAD-3080EE8D5A3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0437268"/>
              </p:ext>
            </p:extLst>
          </p:nvPr>
        </p:nvGraphicFramePr>
        <p:xfrm>
          <a:off x="955675" y="1714502"/>
          <a:ext cx="6874216" cy="44497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0416"/>
                <a:gridCol w="4762500"/>
                <a:gridCol w="1511300"/>
              </a:tblGrid>
              <a:tr h="662595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Proposal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Century Gothic"/>
                          <a:cs typeface="Century Gothic"/>
                        </a:rPr>
                        <a:t>Date</a:t>
                      </a:r>
                      <a:endParaRPr lang="en-US" sz="1800" dirty="0"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/>
                </a:tc>
              </a:tr>
              <a:tr h="744259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1.</a:t>
                      </a:r>
                      <a:endParaRPr lang="en-US" sz="1800" b="1" u="none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IPv4 Allocation for Academic Network-</a:t>
                      </a:r>
                      <a:r>
                        <a:rPr lang="es-ES_tradnl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Last</a:t>
                      </a:r>
                      <a:r>
                        <a:rPr lang="es-ES_tradn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</a:t>
                      </a:r>
                      <a:r>
                        <a:rPr lang="es-ES_tradnl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s-ES_tradnl" sz="1800" b="1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chairs</a:t>
                      </a:r>
                      <a:r>
                        <a:rPr lang="es-ES_tradnl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b="1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sending</a:t>
                      </a:r>
                      <a:r>
                        <a:rPr lang="es-ES_tradnl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back </a:t>
                      </a:r>
                      <a:r>
                        <a:rPr lang="es-ES_tradnl" sz="1800" b="1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s-ES_tradnl" sz="1800" b="1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b="1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list</a:t>
                      </a:r>
                      <a:endParaRPr lang="en-US" sz="1800" b="1" i="1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2013.06.26</a:t>
                      </a: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 anchor="ctr"/>
                </a:tc>
              </a:tr>
              <a:tr h="531660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strike="noStrike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2.</a:t>
                      </a:r>
                      <a:endParaRPr lang="en-US" sz="1800" b="1" u="none" strike="noStrike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 anchor="ctr"/>
                </a:tc>
                <a:tc>
                  <a:txBody>
                    <a:bodyPr/>
                    <a:lstStyle/>
                    <a:p>
                      <a:r>
                        <a:rPr lang="en-US" sz="1800" b="1" u="none" strike="noStrike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Inter RIR IPv4 address Transfers- </a:t>
                      </a:r>
                      <a:r>
                        <a:rPr lang="en-US" sz="1800" b="1" i="1" u="none" strike="noStrike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under</a:t>
                      </a:r>
                      <a:r>
                        <a:rPr lang="en-US" sz="1800" b="1" i="1" u="none" strike="noStrike" kern="1200" baseline="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 discussion</a:t>
                      </a:r>
                      <a:endParaRPr lang="en-US" sz="1800" b="1" i="1" u="none" strike="noStrike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2013.01.09</a:t>
                      </a:r>
                      <a:endParaRPr lang="en-US" sz="1600" b="1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 anchor="ctr"/>
                </a:tc>
              </a:tr>
              <a:tr h="744259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3.</a:t>
                      </a:r>
                      <a:endParaRPr lang="en-US" sz="1800" b="1" u="none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Anycast Assignments in the AFRINIC region-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Last</a:t>
                      </a:r>
                      <a:r>
                        <a:rPr lang="es-ES_tradnl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</a:t>
                      </a:r>
                      <a:r>
                        <a:rPr lang="es-ES_tradnl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waiting</a:t>
                      </a:r>
                      <a:r>
                        <a:rPr lang="es-ES_tradnl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board</a:t>
                      </a:r>
                      <a:r>
                        <a:rPr lang="es-ES_tradnl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ratification</a:t>
                      </a:r>
                      <a:endParaRPr lang="en-US" sz="1800" b="1" i="1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2012.04.17</a:t>
                      </a:r>
                      <a:endParaRPr lang="en-US" sz="16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 anchor="ctr"/>
                </a:tc>
              </a:tr>
              <a:tr h="744259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4.</a:t>
                      </a:r>
                      <a:endParaRPr lang="en-US" sz="1800" b="1" u="none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Century Gothic"/>
                          <a:ea typeface="+mn-ea"/>
                          <a:cs typeface="Century Gothic"/>
                        </a:rPr>
                        <a:t>No Reverse Unless space is assigned-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Last</a:t>
                      </a:r>
                      <a:r>
                        <a:rPr lang="es-ES_tradnl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</a:t>
                      </a:r>
                      <a:r>
                        <a:rPr lang="es-ES_tradnl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waiting</a:t>
                      </a:r>
                      <a:r>
                        <a:rPr lang="es-ES_tradnl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board</a:t>
                      </a:r>
                      <a:r>
                        <a:rPr lang="es-ES_tradnl" sz="1800" b="1" i="1" u="sng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b="1" i="1" u="sng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ratification</a:t>
                      </a:r>
                      <a:endParaRPr lang="en-US" sz="1800" b="1" i="1" u="none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2012.04.10</a:t>
                      </a:r>
                    </a:p>
                  </a:txBody>
                  <a:tcPr marL="84411" marR="84411" marT="45692" marB="45692" anchor="ctr"/>
                </a:tc>
              </a:tr>
              <a:tr h="744259"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dirty="0" smtClean="0">
                          <a:solidFill>
                            <a:srgbClr val="000000"/>
                          </a:solidFill>
                          <a:latin typeface="Century Gothic"/>
                          <a:cs typeface="Century Gothic"/>
                        </a:rPr>
                        <a:t>5.</a:t>
                      </a:r>
                      <a:endParaRPr lang="en-US" sz="1800" b="1" u="none" dirty="0">
                        <a:solidFill>
                          <a:srgbClr val="000000"/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84411" marR="84411" marT="45692" marB="45692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Remove requirement to announce entire v6 block as single aggregate-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Last</a:t>
                      </a:r>
                      <a:r>
                        <a:rPr lang="es-ES_tradnl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</a:t>
                      </a:r>
                      <a:r>
                        <a:rPr lang="es-ES_tradnl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waiting</a:t>
                      </a:r>
                      <a:r>
                        <a:rPr lang="es-ES_tradnl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board</a:t>
                      </a:r>
                      <a:r>
                        <a:rPr lang="es-ES_tradnl" sz="1800" b="1" i="1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800" b="1" i="1" u="sng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ratification</a:t>
                      </a:r>
                      <a:endParaRPr lang="en-US" b="1" i="1" dirty="0" smtClean="0"/>
                    </a:p>
                  </a:txBody>
                  <a:tcPr marL="84411" marR="84411" marT="45692" marB="45692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entury Gothic"/>
                          <a:cs typeface="Century Gothic"/>
                        </a:rPr>
                        <a:t>2013.05.15</a:t>
                      </a:r>
                    </a:p>
                  </a:txBody>
                  <a:tcPr marL="84411" marR="84411" marT="45692" marB="45692" anchor="ctr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1697038" y="247650"/>
            <a:ext cx="7446962" cy="641350"/>
          </a:xfrm>
        </p:spPr>
        <p:txBody>
          <a:bodyPr/>
          <a:lstStyle/>
          <a:p>
            <a:r>
              <a:rPr lang="en-US" b="1" dirty="0" smtClean="0">
                <a:solidFill>
                  <a:srgbClr val="E46C0A"/>
                </a:solidFill>
              </a:rPr>
              <a:t>Policies under discussion</a:t>
            </a:r>
            <a:endParaRPr lang="en-US" b="1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43275" y="9525"/>
            <a:ext cx="5800725" cy="1039813"/>
          </a:xfrm>
        </p:spPr>
        <p:txBody>
          <a:bodyPr/>
          <a:lstStyle/>
          <a:p>
            <a:r>
              <a:rPr lang="en-US" sz="3400" dirty="0" smtClean="0"/>
              <a:t>Community development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850" y="1295400"/>
            <a:ext cx="8543925" cy="54483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Century Gothic"/>
                <a:cs typeface="Century Gothic"/>
              </a:rPr>
              <a:t>Capacity Building activity</a:t>
            </a:r>
          </a:p>
          <a:p>
            <a:pPr lvl="2"/>
            <a:r>
              <a:rPr lang="en-US" dirty="0" smtClean="0">
                <a:latin typeface="Century Gothic"/>
                <a:cs typeface="Century Gothic"/>
              </a:rPr>
              <a:t>Workshop for Policy makers (public and Private)</a:t>
            </a:r>
          </a:p>
          <a:p>
            <a:pPr lvl="2"/>
            <a:r>
              <a:rPr lang="en-US" dirty="0" smtClean="0">
                <a:latin typeface="Century Gothic"/>
                <a:cs typeface="Century Gothic"/>
              </a:rPr>
              <a:t>Training on new services (RPKI, DNS &amp; DNSSEC,  RR)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>
                <a:latin typeface="Century Gothic"/>
                <a:cs typeface="Century Gothic"/>
              </a:rPr>
              <a:t>artnership with intergovernmental </a:t>
            </a:r>
            <a:r>
              <a:rPr lang="en-US" sz="2400" dirty="0" err="1" smtClean="0">
                <a:latin typeface="Century Gothic"/>
                <a:cs typeface="Century Gothic"/>
              </a:rPr>
              <a:t>organisations</a:t>
            </a:r>
            <a:r>
              <a:rPr lang="en-US" sz="2400" dirty="0" smtClean="0">
                <a:latin typeface="Century Gothic"/>
                <a:cs typeface="Century Gothic"/>
              </a:rPr>
              <a:t> for tailored workshops to Governments and Regulators.</a:t>
            </a:r>
          </a:p>
          <a:p>
            <a:pPr lvl="1"/>
            <a:r>
              <a:rPr lang="en-US" sz="2400" dirty="0" err="1" smtClean="0">
                <a:latin typeface="Century Gothic"/>
                <a:cs typeface="Century Gothic"/>
              </a:rPr>
              <a:t>Programme</a:t>
            </a:r>
            <a:r>
              <a:rPr lang="en-US" sz="2400" dirty="0" smtClean="0">
                <a:latin typeface="Century Gothic"/>
                <a:cs typeface="Century Gothic"/>
              </a:rPr>
              <a:t> to hold local/regional AFRINIC meetings in country (</a:t>
            </a:r>
            <a:r>
              <a:rPr lang="en-US" sz="2400" dirty="0" err="1" smtClean="0">
                <a:latin typeface="Century Gothic"/>
                <a:cs typeface="Century Gothic"/>
              </a:rPr>
              <a:t>eg</a:t>
            </a:r>
            <a:r>
              <a:rPr lang="en-US" sz="2400" dirty="0" smtClean="0">
                <a:latin typeface="Century Gothic"/>
                <a:cs typeface="Century Gothic"/>
              </a:rPr>
              <a:t>: Tunisia)</a:t>
            </a:r>
          </a:p>
          <a:p>
            <a:pPr lvl="1"/>
            <a:r>
              <a:rPr lang="en-US" sz="2400" dirty="0" smtClean="0">
                <a:latin typeface="Century Gothic"/>
                <a:cs typeface="Century Gothic"/>
              </a:rPr>
              <a:t>AIS: successful launch of the Africa Internet Summit.</a:t>
            </a:r>
          </a:p>
          <a:p>
            <a:pPr lvl="1"/>
            <a:r>
              <a:rPr lang="en-US" sz="2400" dirty="0" smtClean="0">
                <a:latin typeface="Century Gothic"/>
                <a:cs typeface="Century Gothic"/>
              </a:rPr>
              <a:t>New IPv6 and training portals to better communicate of our activities in these areas</a:t>
            </a:r>
          </a:p>
          <a:p>
            <a:pPr lvl="1"/>
            <a:endParaRPr lang="en-US" dirty="0" smtClean="0">
              <a:latin typeface="Century Gothic"/>
              <a:cs typeface="Century Gothic"/>
            </a:endParaRPr>
          </a:p>
          <a:p>
            <a:pPr lvl="1"/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13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24100" y="123825"/>
            <a:ext cx="6819900" cy="800100"/>
          </a:xfrm>
        </p:spPr>
        <p:txBody>
          <a:bodyPr/>
          <a:lstStyle/>
          <a:p>
            <a:r>
              <a:rPr lang="en-US" dirty="0"/>
              <a:t>Community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1950" y="1587500"/>
            <a:ext cx="8229600" cy="4203700"/>
          </a:xfrm>
        </p:spPr>
        <p:txBody>
          <a:bodyPr>
            <a:normAutofit fontScale="92500"/>
          </a:bodyPr>
          <a:lstStyle/>
          <a:p>
            <a:r>
              <a:rPr lang="en-US" sz="3000" dirty="0" smtClean="0">
                <a:latin typeface="Century Gothic"/>
                <a:cs typeface="Century Gothic"/>
              </a:rPr>
              <a:t>Promoting AFRICA Internet ecosystem and core Internet across the region and beyond:</a:t>
            </a:r>
          </a:p>
          <a:p>
            <a:pPr lvl="1"/>
            <a:r>
              <a:rPr lang="en-US" sz="3000" dirty="0" smtClean="0">
                <a:latin typeface="Century Gothic"/>
                <a:cs typeface="Century Gothic"/>
              </a:rPr>
              <a:t>RIRs/ICANN</a:t>
            </a:r>
          </a:p>
          <a:p>
            <a:pPr lvl="1"/>
            <a:r>
              <a:rPr lang="en-US" sz="3000" dirty="0" smtClean="0">
                <a:latin typeface="Century Gothic"/>
                <a:cs typeface="Century Gothic"/>
              </a:rPr>
              <a:t>ATU</a:t>
            </a:r>
          </a:p>
          <a:p>
            <a:pPr lvl="1"/>
            <a:r>
              <a:rPr lang="en-US" sz="3000" dirty="0" smtClean="0">
                <a:latin typeface="Century Gothic"/>
                <a:cs typeface="Century Gothic"/>
              </a:rPr>
              <a:t>AU</a:t>
            </a:r>
          </a:p>
          <a:p>
            <a:pPr lvl="1"/>
            <a:r>
              <a:rPr lang="en-US" sz="3000" dirty="0" smtClean="0">
                <a:latin typeface="Century Gothic"/>
                <a:cs typeface="Century Gothic"/>
              </a:rPr>
              <a:t>ITU</a:t>
            </a:r>
          </a:p>
          <a:p>
            <a:pPr lvl="1"/>
            <a:r>
              <a:rPr lang="en-US" sz="3000" dirty="0" smtClean="0">
                <a:latin typeface="Century Gothic"/>
                <a:cs typeface="Century Gothic"/>
              </a:rPr>
              <a:t>Running high level workshops at events where government are represented.</a:t>
            </a:r>
          </a:p>
          <a:p>
            <a:pPr marL="457200" lvl="1" indent="0">
              <a:buNone/>
            </a:pPr>
            <a:endParaRPr lang="en-US" dirty="0" smtClean="0">
              <a:latin typeface="Century Gothic"/>
              <a:cs typeface="Century Gothic"/>
            </a:endParaRPr>
          </a:p>
          <a:p>
            <a:pPr lvl="1"/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55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57475" y="0"/>
            <a:ext cx="6343650" cy="103822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7675" y="1333500"/>
            <a:ext cx="8229600" cy="539115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Century Gothic"/>
                <a:cs typeface="Century Gothic"/>
              </a:rPr>
              <a:t>Conduct a smooth organisation structure change so not to impact services.</a:t>
            </a:r>
          </a:p>
          <a:p>
            <a:r>
              <a:rPr lang="en-US" sz="3000" dirty="0" smtClean="0">
                <a:latin typeface="Century Gothic"/>
                <a:cs typeface="Century Gothic"/>
              </a:rPr>
              <a:t>Push for a better understanding of Internet Number resources challenges within top managers (Public and Private)</a:t>
            </a:r>
          </a:p>
          <a:p>
            <a:r>
              <a:rPr lang="en-US" sz="3000" dirty="0" smtClean="0">
                <a:latin typeface="Century Gothic"/>
                <a:cs typeface="Century Gothic"/>
              </a:rPr>
              <a:t>Pressure due to IPv4 exhaustion in other regions. </a:t>
            </a:r>
          </a:p>
          <a:p>
            <a:r>
              <a:rPr lang="en-US" sz="3000" dirty="0" smtClean="0">
                <a:latin typeface="Century Gothic"/>
                <a:cs typeface="Century Gothic"/>
              </a:rPr>
              <a:t>Hiring of talented staff ready to engage with our community oriented culture. </a:t>
            </a:r>
            <a:endParaRPr lang="en-US" sz="30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75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orate-AFRINIC-NEW-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Coporate-AFRINIC-NEW-V2.potx</Template>
  <TotalTime>4765</TotalTime>
  <Words>529</Words>
  <Application>Microsoft Office PowerPoint</Application>
  <PresentationFormat>On-screen Show (4:3)</PresentationFormat>
  <Paragraphs>105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Coporate-AFRINIC-NEW-V2</vt:lpstr>
      <vt:lpstr>AFRINIC Update</vt:lpstr>
      <vt:lpstr>AFRINIC at Glance</vt:lpstr>
      <vt:lpstr>Ongoing activities</vt:lpstr>
      <vt:lpstr>Ongoing activities - Core Infrastructure</vt:lpstr>
      <vt:lpstr>Ongoing activities - Global Infrastructure</vt:lpstr>
      <vt:lpstr>Policies under discussion</vt:lpstr>
      <vt:lpstr>Community development</vt:lpstr>
      <vt:lpstr>Community development</vt:lpstr>
      <vt:lpstr>Challenges</vt:lpstr>
      <vt:lpstr>PowerPoint Presentation</vt:lpstr>
      <vt:lpstr>Join us – next event</vt:lpstr>
      <vt:lpstr>PowerPoint Presentation</vt:lpstr>
    </vt:vector>
  </TitlesOfParts>
  <Company>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vd d</dc:creator>
  <cp:lastModifiedBy>ar</cp:lastModifiedBy>
  <cp:revision>88</cp:revision>
  <dcterms:created xsi:type="dcterms:W3CDTF">2012-04-10T07:37:49Z</dcterms:created>
  <dcterms:modified xsi:type="dcterms:W3CDTF">2013-10-10T16:16:44Z</dcterms:modified>
</cp:coreProperties>
</file>