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3" r:id="rId2"/>
    <p:sldId id="284" r:id="rId3"/>
    <p:sldId id="285" r:id="rId4"/>
    <p:sldId id="292" r:id="rId5"/>
    <p:sldId id="287" r:id="rId6"/>
    <p:sldId id="289" r:id="rId7"/>
    <p:sldId id="291" r:id="rId8"/>
    <p:sldId id="293" r:id="rId9"/>
    <p:sldId id="28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7BAC"/>
    <a:srgbClr val="EEB952"/>
    <a:srgbClr val="7FBCC8"/>
    <a:srgbClr val="98E0E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38" d="100"/>
          <a:sy n="138" d="100"/>
        </p:scale>
        <p:origin x="-2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10/9/13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10/9/13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2</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3</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solidFill>
                  <a:prstClr val="black"/>
                </a:solidFill>
                <a:latin typeface="Calibri"/>
              </a:rPr>
              <a:pPr/>
              <a:t>9</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271" y="182593"/>
            <a:ext cx="8497529" cy="1458932"/>
          </a:xfrm>
          <a:noFill/>
        </p:spPr>
        <p:txBody>
          <a:bodyPr>
            <a:normAutofit/>
          </a:bodyPr>
          <a:lstStyle>
            <a:lvl1pPr algn="l">
              <a:defRPr sz="4000">
                <a:solidFill>
                  <a:srgbClr val="9966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9271" y="1804235"/>
            <a:ext cx="8595928" cy="4711245"/>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492875"/>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484176"/>
            <a:ext cx="717091" cy="365125"/>
          </a:xfrm>
          <a:prstGeom prst="rect">
            <a:avLst/>
          </a:prstGeom>
        </p:spPr>
        <p:txBody>
          <a:bodyPr/>
          <a:lstStyle>
            <a:lvl1pPr>
              <a:defRPr sz="2000" b="0">
                <a:solidFill>
                  <a:srgbClr val="996633"/>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afrinic.net/en/library/policies/697-ipv4-soft-landing-policy" TargetMode="External"/><Relationship Id="rId4" Type="http://schemas.openxmlformats.org/officeDocument/2006/relationships/hyperlink" Target="http://www.lacnic.net/documents/10834/393498/lac-2013-02-EN.pdf"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
        <p:nvSpPr>
          <p:cNvPr id="5" name="Title 2"/>
          <p:cNvSpPr txBox="1">
            <a:spLocks/>
          </p:cNvSpPr>
          <p:nvPr/>
        </p:nvSpPr>
        <p:spPr>
          <a:xfrm>
            <a:off x="685799" y="4117367"/>
            <a:ext cx="7772401" cy="21471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800" b="1" kern="1200">
                <a:solidFill>
                  <a:schemeClr val="bg2"/>
                </a:solidFill>
                <a:latin typeface="Century Gothic"/>
                <a:ea typeface="+mj-ea"/>
                <a:cs typeface="Century Gothic"/>
              </a:defRPr>
            </a:lvl1pPr>
          </a:lstStyle>
          <a:p>
            <a:pPr>
              <a:lnSpc>
                <a:spcPct val="120000"/>
              </a:lnSpc>
            </a:pPr>
            <a:r>
              <a:rPr lang="en-US" sz="4000" smtClean="0">
                <a:solidFill>
                  <a:srgbClr val="996633"/>
                </a:solidFill>
              </a:rPr>
              <a:t>Draft Policy 2013-6</a:t>
            </a:r>
            <a:r>
              <a:rPr lang="en-US" sz="3200" smtClean="0">
                <a:solidFill>
                  <a:srgbClr val="996633"/>
                </a:solidFill>
              </a:rPr>
              <a:t/>
            </a:r>
            <a:br>
              <a:rPr lang="en-US" sz="3200" smtClean="0">
                <a:solidFill>
                  <a:srgbClr val="996633"/>
                </a:solidFill>
              </a:rPr>
            </a:br>
            <a:r>
              <a:rPr lang="en-US" sz="3200" b="0" smtClean="0">
                <a:solidFill>
                  <a:srgbClr val="996633"/>
                </a:solidFill>
              </a:rPr>
              <a:t>Allocation of IPv4 and IPv6 Address Space to Out-of-region Requestors</a:t>
            </a:r>
            <a:endParaRPr lang="en-US" sz="3200" b="0" dirty="0">
              <a:solidFill>
                <a:srgbClr val="996633"/>
              </a:solidFill>
            </a:endParaRPr>
          </a:p>
        </p:txBody>
      </p:sp>
    </p:spTree>
    <p:extLst>
      <p:ext uri="{BB962C8B-B14F-4D97-AF65-F5344CB8AC3E}">
        <p14:creationId xmlns:p14="http://schemas.microsoft.com/office/powerpoint/2010/main" val="42847985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97426"/>
            <a:ext cx="8229600" cy="714375"/>
          </a:xfrm>
        </p:spPr>
        <p:txBody>
          <a:bodyPr>
            <a:normAutofit/>
          </a:bodyPr>
          <a:lstStyle/>
          <a:p>
            <a:r>
              <a:rPr lang="en-US" sz="3600" b="1" dirty="0" smtClean="0">
                <a:solidFill>
                  <a:srgbClr val="996633"/>
                </a:solidFill>
                <a:latin typeface="Century Gothic"/>
                <a:cs typeface="Century Gothic"/>
              </a:rPr>
              <a:t>2013-6 - History</a:t>
            </a:r>
            <a:endParaRPr lang="en-US" sz="3600" b="1" dirty="0">
              <a:solidFill>
                <a:srgbClr val="996633"/>
              </a:solidFill>
              <a:latin typeface="Century Gothic"/>
              <a:cs typeface="Century Gothic"/>
            </a:endParaRPr>
          </a:p>
        </p:txBody>
      </p:sp>
      <p:sp>
        <p:nvSpPr>
          <p:cNvPr id="8" name="Text Placeholder 7"/>
          <p:cNvSpPr>
            <a:spLocks noGrp="1"/>
          </p:cNvSpPr>
          <p:nvPr>
            <p:ph type="body" idx="4294967295"/>
          </p:nvPr>
        </p:nvSpPr>
        <p:spPr>
          <a:xfrm>
            <a:off x="600281" y="982465"/>
            <a:ext cx="8086519" cy="5434012"/>
          </a:xfrm>
          <a:prstGeom prst="rect">
            <a:avLst/>
          </a:prstGeom>
        </p:spPr>
        <p:txBody>
          <a:bodyPr>
            <a:normAutofit/>
          </a:bodyPr>
          <a:lstStyle/>
          <a:p>
            <a:pPr marL="514350" indent="-514350">
              <a:lnSpc>
                <a:spcPct val="120000"/>
              </a:lnSpc>
              <a:buFont typeface="+mj-lt"/>
              <a:buAutoNum type="arabicPeriod"/>
            </a:pPr>
            <a:r>
              <a:rPr lang="en-US" sz="2600" b="1" dirty="0" smtClean="0">
                <a:latin typeface="Century Gothic"/>
                <a:cs typeface="Century Gothic"/>
              </a:rPr>
              <a:t>Origin: ARIN-prop-189 (May 2013)</a:t>
            </a:r>
          </a:p>
          <a:p>
            <a:pPr marL="514350" indent="-514350">
              <a:lnSpc>
                <a:spcPct val="120000"/>
              </a:lnSpc>
              <a:buFont typeface="+mj-lt"/>
              <a:buAutoNum type="arabicPeriod"/>
            </a:pPr>
            <a:r>
              <a:rPr lang="en-US" sz="2600" b="1" dirty="0" smtClean="0">
                <a:latin typeface="Century Gothic"/>
                <a:cs typeface="Century Gothic"/>
              </a:rPr>
              <a:t>AC Shepherds: David Farmer, Bill </a:t>
            </a:r>
            <a:r>
              <a:rPr lang="en-US" sz="2600" b="1" dirty="0" err="1" smtClean="0">
                <a:latin typeface="Century Gothic"/>
                <a:cs typeface="Century Gothic"/>
              </a:rPr>
              <a:t>Darte</a:t>
            </a:r>
            <a:r>
              <a:rPr lang="en-US" sz="2600" b="1" dirty="0" smtClean="0">
                <a:latin typeface="Century Gothic"/>
                <a:cs typeface="Century Gothic"/>
              </a:rPr>
              <a:t>, and Milton Mueller</a:t>
            </a:r>
          </a:p>
          <a:p>
            <a:pPr marL="514350" indent="-514350">
              <a:lnSpc>
                <a:spcPct val="120000"/>
              </a:lnSpc>
              <a:buFont typeface="+mj-lt"/>
              <a:buAutoNum type="arabicPeriod"/>
            </a:pPr>
            <a:r>
              <a:rPr lang="en-US" sz="2600" b="1" dirty="0" smtClean="0">
                <a:latin typeface="Century Gothic"/>
                <a:cs typeface="Century Gothic"/>
              </a:rPr>
              <a:t>Accepted as Draft Policy – June</a:t>
            </a:r>
          </a:p>
          <a:p>
            <a:pPr marL="514350" indent="-514350">
              <a:lnSpc>
                <a:spcPct val="120000"/>
              </a:lnSpc>
              <a:buFont typeface="+mj-lt"/>
              <a:buAutoNum type="arabicPeriod"/>
            </a:pPr>
            <a:r>
              <a:rPr lang="en-US" sz="2600" b="1" dirty="0" smtClean="0">
                <a:latin typeface="Century Gothic"/>
                <a:cs typeface="Century Gothic"/>
              </a:rPr>
              <a:t>Revised - September</a:t>
            </a:r>
          </a:p>
          <a:p>
            <a:pPr marL="514350" indent="-514350">
              <a:lnSpc>
                <a:spcPct val="120000"/>
              </a:lnSpc>
              <a:buFont typeface="+mj-lt"/>
              <a:buAutoNum type="arabicPeriod"/>
            </a:pPr>
            <a:r>
              <a:rPr lang="en-US" sz="2600" b="1" dirty="0" smtClean="0">
                <a:latin typeface="Century Gothic"/>
                <a:cs typeface="Century Gothic"/>
              </a:rPr>
              <a:t>Staff assessment – September</a:t>
            </a:r>
          </a:p>
          <a:p>
            <a:pPr marL="514350" indent="-514350">
              <a:lnSpc>
                <a:spcPct val="120000"/>
              </a:lnSpc>
              <a:buFont typeface="+mj-lt"/>
              <a:buAutoNum type="arabicPeriod"/>
            </a:pPr>
            <a:r>
              <a:rPr lang="en-US" sz="2600" b="1" dirty="0" smtClean="0">
                <a:latin typeface="Century Gothic"/>
                <a:cs typeface="Century Gothic"/>
              </a:rPr>
              <a:t>Revised again - September</a:t>
            </a:r>
          </a:p>
          <a:p>
            <a:pPr marL="514350" indent="-514350">
              <a:lnSpc>
                <a:spcPct val="120000"/>
              </a:lnSpc>
              <a:buFont typeface="+mj-lt"/>
              <a:buAutoNum type="arabicPeriod"/>
            </a:pPr>
            <a:r>
              <a:rPr lang="en-US" sz="2600" b="1" dirty="0" smtClean="0">
                <a:latin typeface="Century Gothic"/>
                <a:cs typeface="Century Gothic"/>
              </a:rPr>
              <a:t>Draft Policy online &amp; in Discussion Guide</a:t>
            </a:r>
          </a:p>
          <a:p>
            <a:pPr marL="914400" lvl="1" indent="-514350">
              <a:lnSpc>
                <a:spcPct val="120000"/>
              </a:lnSpc>
              <a:buNone/>
            </a:pPr>
            <a:r>
              <a:rPr lang="en-US" sz="2400" dirty="0" smtClean="0">
                <a:latin typeface="Century Gothic"/>
                <a:cs typeface="Century Gothic"/>
              </a:rPr>
              <a:t>https://www.arin.net/policy/proposals/2013_6.html</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2</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2</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2</a:t>
            </a:fld>
            <a:endParaRPr lang="en-US" dirty="0">
              <a:solidFill>
                <a:srgbClr val="996633"/>
              </a:solidFill>
            </a:endParaRPr>
          </a:p>
        </p:txBody>
      </p:sp>
    </p:spTree>
    <p:extLst>
      <p:ext uri="{BB962C8B-B14F-4D97-AF65-F5344CB8AC3E}">
        <p14:creationId xmlns:p14="http://schemas.microsoft.com/office/powerpoint/2010/main" val="21443326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solidFill>
                  <a:srgbClr val="996633"/>
                </a:solidFill>
                <a:latin typeface="Century Gothic"/>
                <a:cs typeface="Century Gothic"/>
              </a:rPr>
              <a:t>2013-6 – ARIN Staff Summary</a:t>
            </a:r>
            <a:br>
              <a:rPr lang="en-US" sz="3600" b="1" dirty="0" smtClean="0">
                <a:solidFill>
                  <a:srgbClr val="996633"/>
                </a:solidFill>
                <a:latin typeface="Century Gothic"/>
                <a:cs typeface="Century Gothic"/>
              </a:rPr>
            </a:br>
            <a:endParaRPr lang="en-US" sz="3600" b="1" dirty="0">
              <a:solidFill>
                <a:srgbClr val="996633"/>
              </a:solidFill>
              <a:latin typeface="Century Gothic"/>
              <a:cs typeface="Century Gothic"/>
            </a:endParaRPr>
          </a:p>
        </p:txBody>
      </p:sp>
      <p:sp>
        <p:nvSpPr>
          <p:cNvPr id="8" name="Text Placeholder 7"/>
          <p:cNvSpPr>
            <a:spLocks noGrp="1"/>
          </p:cNvSpPr>
          <p:nvPr>
            <p:ph type="body" idx="4294967295"/>
          </p:nvPr>
        </p:nvSpPr>
        <p:spPr>
          <a:xfrm>
            <a:off x="556344" y="1137027"/>
            <a:ext cx="7887564" cy="5182371"/>
          </a:xfrm>
          <a:prstGeom prst="rect">
            <a:avLst/>
          </a:prstGeom>
        </p:spPr>
        <p:txBody>
          <a:bodyPr>
            <a:normAutofit/>
          </a:bodyPr>
          <a:lstStyle/>
          <a:p>
            <a:pPr marL="342900" lvl="1" indent="-342900">
              <a:buFont typeface="Arial"/>
              <a:buChar char="•"/>
            </a:pPr>
            <a:r>
              <a:rPr lang="en-US" dirty="0">
                <a:latin typeface="Century Gothic"/>
                <a:cs typeface="Century Gothic"/>
              </a:rPr>
              <a:t>This policy would require requesters to provide proof of legal presence within the ARIN region and to demonstrate that a majority (or plurality) of their technical infrastructure and customers are within the ARIN region in order to qualify and receive IPv4 and IPv6 addresses</a:t>
            </a:r>
            <a:r>
              <a:rPr lang="en-US" dirty="0" smtClean="0">
                <a:latin typeface="Century Gothic"/>
                <a:cs typeface="Century Gothic"/>
              </a:rPr>
              <a:t>.</a:t>
            </a: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3</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3</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3</a:t>
            </a:fld>
            <a:endParaRPr lang="en-US" dirty="0">
              <a:solidFill>
                <a:srgbClr val="996633"/>
              </a:solidFill>
            </a:endParaRPr>
          </a:p>
        </p:txBody>
      </p:sp>
    </p:spTree>
    <p:extLst>
      <p:ext uri="{BB962C8B-B14F-4D97-AF65-F5344CB8AC3E}">
        <p14:creationId xmlns:p14="http://schemas.microsoft.com/office/powerpoint/2010/main" val="3025961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497694" y="199812"/>
            <a:ext cx="8229600" cy="715963"/>
          </a:xfrm>
        </p:spPr>
        <p:txBody>
          <a:bodyPr>
            <a:normAutofit/>
          </a:bodyPr>
          <a:lstStyle/>
          <a:p>
            <a:r>
              <a:rPr lang="en-US" sz="3600" b="1" dirty="0" smtClean="0">
                <a:solidFill>
                  <a:srgbClr val="996633"/>
                </a:solidFill>
                <a:latin typeface="Century Gothic"/>
                <a:cs typeface="Century Gothic"/>
              </a:rPr>
              <a:t>2013-6 – Status at other RIRs</a:t>
            </a:r>
            <a:endParaRPr lang="en-US" sz="3600" b="1" dirty="0">
              <a:solidFill>
                <a:srgbClr val="996633"/>
              </a:solidFill>
              <a:latin typeface="Century Gothic"/>
              <a:cs typeface="Century Gothic"/>
            </a:endParaRPr>
          </a:p>
        </p:txBody>
      </p:sp>
      <p:sp>
        <p:nvSpPr>
          <p:cNvPr id="4" name="Text Placeholder 7"/>
          <p:cNvSpPr>
            <a:spLocks noGrp="1"/>
          </p:cNvSpPr>
          <p:nvPr>
            <p:ph type="body" idx="4294967295"/>
          </p:nvPr>
        </p:nvSpPr>
        <p:spPr>
          <a:xfrm>
            <a:off x="196563" y="915775"/>
            <a:ext cx="8815133" cy="5578117"/>
          </a:xfrm>
          <a:prstGeom prst="rect">
            <a:avLst/>
          </a:prstGeom>
        </p:spPr>
        <p:txBody>
          <a:bodyPr>
            <a:normAutofit fontScale="92500" lnSpcReduction="10000"/>
          </a:bodyPr>
          <a:lstStyle/>
          <a:p>
            <a:pPr fontAlgn="ctr"/>
            <a:r>
              <a:rPr lang="en-US" sz="2000" b="1" dirty="0" smtClean="0">
                <a:latin typeface="Century Gothic"/>
                <a:cs typeface="Century Gothic"/>
              </a:rPr>
              <a:t>AFRINIC</a:t>
            </a:r>
            <a:r>
              <a:rPr lang="en-US" sz="2000" dirty="0">
                <a:latin typeface="Century Gothic"/>
                <a:cs typeface="Century Gothic"/>
              </a:rPr>
              <a:t>: "AfriNIC resources are for AfriNIC service region and any use outside the region should be solely in support of connectivity back to the AfriNIC region.” </a:t>
            </a:r>
          </a:p>
          <a:p>
            <a:pPr lvl="1" fontAlgn="ctr"/>
            <a:r>
              <a:rPr lang="en-US" sz="2000" dirty="0">
                <a:latin typeface="Century Gothic"/>
                <a:cs typeface="Century Gothic"/>
                <a:hlinkClick r:id="rId3"/>
              </a:rPr>
              <a:t>http://</a:t>
            </a:r>
            <a:r>
              <a:rPr lang="en-US" sz="2000" dirty="0" err="1">
                <a:latin typeface="Century Gothic"/>
                <a:cs typeface="Century Gothic"/>
                <a:hlinkClick r:id="rId3"/>
              </a:rPr>
              <a:t>www.afrinic.net</a:t>
            </a:r>
            <a:r>
              <a:rPr lang="en-US" sz="2000" dirty="0">
                <a:latin typeface="Century Gothic"/>
                <a:cs typeface="Century Gothic"/>
                <a:hlinkClick r:id="rId3"/>
              </a:rPr>
              <a:t>/en/library/policies/697-ipv4-soft-landing-policy</a:t>
            </a:r>
            <a:endParaRPr lang="en-US" sz="2000" dirty="0">
              <a:latin typeface="Century Gothic"/>
              <a:cs typeface="Century Gothic"/>
            </a:endParaRPr>
          </a:p>
          <a:p>
            <a:pPr fontAlgn="ctr"/>
            <a:r>
              <a:rPr lang="en-US" sz="2000" b="1" dirty="0">
                <a:latin typeface="Century Gothic"/>
                <a:cs typeface="Century Gothic"/>
              </a:rPr>
              <a:t>APNIC</a:t>
            </a:r>
            <a:r>
              <a:rPr lang="en-US" sz="2000" dirty="0">
                <a:latin typeface="Century Gothic"/>
                <a:cs typeface="Century Gothic"/>
              </a:rPr>
              <a:t>: </a:t>
            </a:r>
            <a:r>
              <a:rPr lang="en-US" sz="2000" dirty="0" smtClean="0">
                <a:latin typeface="Century Gothic"/>
                <a:cs typeface="Century Gothic"/>
              </a:rPr>
              <a:t>No specific policy text.</a:t>
            </a:r>
            <a:endParaRPr lang="en-US" sz="2000" dirty="0">
              <a:latin typeface="Century Gothic"/>
              <a:cs typeface="Century Gothic"/>
            </a:endParaRPr>
          </a:p>
          <a:p>
            <a:pPr fontAlgn="ctr"/>
            <a:r>
              <a:rPr lang="en-US" sz="2000" b="1" dirty="0">
                <a:latin typeface="Century Gothic"/>
                <a:cs typeface="Century Gothic"/>
              </a:rPr>
              <a:t>LACNIC proposal</a:t>
            </a:r>
          </a:p>
          <a:p>
            <a:pPr lvl="1" fontAlgn="ctr"/>
            <a:r>
              <a:rPr lang="en-US" sz="2000" b="0" dirty="0" smtClean="0">
                <a:latin typeface="Century Gothic"/>
                <a:cs typeface="Century Gothic"/>
              </a:rPr>
              <a:t>“Principles </a:t>
            </a:r>
            <a:r>
              <a:rPr lang="en-US" sz="2000" b="0" dirty="0">
                <a:latin typeface="Century Gothic"/>
                <a:cs typeface="Century Gothic"/>
              </a:rPr>
              <a:t>Governing the Distribution of Number </a:t>
            </a:r>
            <a:r>
              <a:rPr lang="en-US" sz="2000" b="0" dirty="0" smtClean="0">
                <a:latin typeface="Century Gothic"/>
                <a:cs typeface="Century Gothic"/>
              </a:rPr>
              <a:t>Resources”</a:t>
            </a:r>
            <a:endParaRPr lang="en-US" sz="2000" b="0" dirty="0">
              <a:latin typeface="Century Gothic"/>
              <a:cs typeface="Century Gothic"/>
            </a:endParaRPr>
          </a:p>
          <a:p>
            <a:pPr lvl="1"/>
            <a:r>
              <a:rPr lang="en-US" sz="2000" b="0" dirty="0">
                <a:latin typeface="Century Gothic"/>
                <a:cs typeface="Century Gothic"/>
              </a:rPr>
              <a:t>“1.11 Principles for Proper Administration and Stewardship</a:t>
            </a:r>
          </a:p>
          <a:p>
            <a:pPr lvl="1"/>
            <a:r>
              <a:rPr lang="en-US" sz="2000" b="0" dirty="0" smtClean="0">
                <a:latin typeface="Century Gothic"/>
                <a:cs typeface="Century Gothic"/>
              </a:rPr>
              <a:t>“The </a:t>
            </a:r>
            <a:r>
              <a:rPr lang="en-US" sz="2000" b="0" dirty="0">
                <a:latin typeface="Century Gothic"/>
                <a:cs typeface="Century Gothic"/>
              </a:rPr>
              <a:t>numbering resources under the stewardship of LACNIC must be distributed among organizations legally constituted within its service region and mainly serving networks and services operating in this region. External clients connected directly to main infrastructure located in the region are allowed.”</a:t>
            </a:r>
          </a:p>
          <a:p>
            <a:pPr lvl="1"/>
            <a:r>
              <a:rPr lang="en-US" sz="2000" dirty="0">
                <a:latin typeface="Century Gothic"/>
                <a:cs typeface="Century Gothic"/>
                <a:hlinkClick r:id="rId4"/>
              </a:rPr>
              <a:t>http://www.lacnic.net/documents/10834/393498/lac-2013-02-EN.pdf</a:t>
            </a:r>
            <a:endParaRPr lang="en-US" sz="2000" dirty="0">
              <a:latin typeface="Century Gothic"/>
              <a:cs typeface="Century Gothic"/>
            </a:endParaRPr>
          </a:p>
          <a:p>
            <a:r>
              <a:rPr lang="en-US" sz="2000" b="1" dirty="0">
                <a:latin typeface="Century Gothic"/>
                <a:cs typeface="Century Gothic"/>
              </a:rPr>
              <a:t>RIPE</a:t>
            </a:r>
          </a:p>
          <a:p>
            <a:pPr lvl="1"/>
            <a:r>
              <a:rPr lang="en-US" sz="2000" b="0" dirty="0">
                <a:latin typeface="Century Gothic"/>
                <a:cs typeface="Century Gothic"/>
              </a:rPr>
              <a:t>“Membership is open without conditions.”</a:t>
            </a:r>
          </a:p>
          <a:p>
            <a:pPr lvl="1" fontAlgn="ctr"/>
            <a:endParaRPr lang="en-US" dirty="0" smtClean="0">
              <a:latin typeface="Century Gothic"/>
              <a:cs typeface="Century Gothic"/>
            </a:endParaRPr>
          </a:p>
        </p:txBody>
      </p:sp>
      <p:sp>
        <p:nvSpPr>
          <p:cNvPr id="6"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4</a:t>
            </a:fld>
            <a:endParaRPr lang="en-US" dirty="0">
              <a:solidFill>
                <a:prstClr val="white"/>
              </a:solidFill>
            </a:endParaRPr>
          </a:p>
        </p:txBody>
      </p:sp>
      <p:sp>
        <p:nvSpPr>
          <p:cNvPr id="5"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4</a:t>
            </a:fld>
            <a:endParaRPr lang="en-US" dirty="0">
              <a:solidFill>
                <a:prstClr val="white"/>
              </a:solidFill>
            </a:endParaRPr>
          </a:p>
        </p:txBody>
      </p:sp>
      <p:sp>
        <p:nvSpPr>
          <p:cNvPr id="8"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4</a:t>
            </a:fld>
            <a:endParaRPr lang="en-US" dirty="0">
              <a:solidFill>
                <a:srgbClr val="996633"/>
              </a:solidFill>
            </a:endParaRPr>
          </a:p>
        </p:txBody>
      </p:sp>
    </p:spTree>
    <p:extLst>
      <p:ext uri="{BB962C8B-B14F-4D97-AF65-F5344CB8AC3E}">
        <p14:creationId xmlns:p14="http://schemas.microsoft.com/office/powerpoint/2010/main" val="35471232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526688" y="19364"/>
            <a:ext cx="8229600" cy="714375"/>
          </a:xfrm>
        </p:spPr>
        <p:txBody>
          <a:bodyPr>
            <a:normAutofit/>
          </a:bodyPr>
          <a:lstStyle/>
          <a:p>
            <a:r>
              <a:rPr lang="en-US" sz="3600" b="1" dirty="0" smtClean="0">
                <a:solidFill>
                  <a:srgbClr val="996633"/>
                </a:solidFill>
                <a:latin typeface="Century Gothic"/>
                <a:cs typeface="Century Gothic"/>
              </a:rPr>
              <a:t>2013-6 – Staff Assessment</a:t>
            </a:r>
            <a:endParaRPr lang="en-US" sz="3600" b="1" dirty="0">
              <a:solidFill>
                <a:srgbClr val="996633"/>
              </a:solidFill>
              <a:latin typeface="Century Gothic"/>
              <a:cs typeface="Century Gothic"/>
            </a:endParaRPr>
          </a:p>
        </p:txBody>
      </p:sp>
      <p:sp>
        <p:nvSpPr>
          <p:cNvPr id="8" name="Text Placeholder 7"/>
          <p:cNvSpPr>
            <a:spLocks noGrp="1"/>
          </p:cNvSpPr>
          <p:nvPr>
            <p:ph type="body" idx="4294967295"/>
          </p:nvPr>
        </p:nvSpPr>
        <p:spPr>
          <a:xfrm>
            <a:off x="318952" y="733739"/>
            <a:ext cx="8570786" cy="5742336"/>
          </a:xfrm>
          <a:prstGeom prst="rect">
            <a:avLst/>
          </a:prstGeom>
        </p:spPr>
        <p:txBody>
          <a:bodyPr>
            <a:noAutofit/>
          </a:bodyPr>
          <a:lstStyle/>
          <a:p>
            <a:pPr marL="0" indent="0">
              <a:buNone/>
            </a:pPr>
            <a:r>
              <a:rPr lang="en-US" sz="2000" b="1" dirty="0" smtClean="0">
                <a:latin typeface="Century Gothic"/>
                <a:cs typeface="Century Gothic"/>
              </a:rPr>
              <a:t>Staff and Legal Assessment of the 4 Sep version – still applicable</a:t>
            </a:r>
          </a:p>
          <a:p>
            <a:pPr marL="0" indent="0">
              <a:buNone/>
            </a:pPr>
            <a:endParaRPr lang="en-US" sz="2000" b="1" dirty="0">
              <a:latin typeface="Century Gothic"/>
              <a:cs typeface="Century Gothic"/>
            </a:endParaRPr>
          </a:p>
          <a:p>
            <a:pPr marL="0" indent="0">
              <a:buNone/>
            </a:pPr>
            <a:r>
              <a:rPr lang="en-US" sz="2000" b="1" dirty="0" smtClean="0">
                <a:latin typeface="Century Gothic"/>
                <a:cs typeface="Century Gothic"/>
              </a:rPr>
              <a:t>Staff </a:t>
            </a:r>
            <a:r>
              <a:rPr lang="en-US" sz="2000" b="1" dirty="0">
                <a:latin typeface="Century Gothic"/>
                <a:cs typeface="Century Gothic"/>
              </a:rPr>
              <a:t>Comments: Issues/Concerns?</a:t>
            </a:r>
          </a:p>
          <a:p>
            <a:r>
              <a:rPr lang="en-US" sz="2000" dirty="0" smtClean="0"/>
              <a:t>Formalizes </a:t>
            </a:r>
            <a:r>
              <a:rPr lang="en-US" sz="2000" dirty="0"/>
              <a:t>ARIN's existing practice with respect to requiring the requestor to have a legal presence in the ARIN region and to operate a network in </a:t>
            </a:r>
            <a:r>
              <a:rPr lang="en-US" sz="2000" dirty="0" smtClean="0"/>
              <a:t>region.</a:t>
            </a:r>
          </a:p>
          <a:p>
            <a:r>
              <a:rPr lang="en-US" sz="2000" dirty="0" smtClean="0"/>
              <a:t>Would </a:t>
            </a:r>
            <a:r>
              <a:rPr lang="en-US" sz="2000" dirty="0"/>
              <a:t>also create new practice and processes via inclusion of the statement "a plurality of resources requested from ARIN must be justified by technical infrastructure and customers located within the ARIN service </a:t>
            </a:r>
            <a:r>
              <a:rPr lang="en-US" sz="2000" dirty="0" smtClean="0"/>
              <a:t>region”.</a:t>
            </a:r>
          </a:p>
          <a:p>
            <a:pPr lvl="1"/>
            <a:r>
              <a:rPr lang="en-US" sz="1800" b="0" dirty="0" smtClean="0"/>
              <a:t>Could </a:t>
            </a:r>
            <a:r>
              <a:rPr lang="en-US" sz="1800" b="0" dirty="0"/>
              <a:t>create a scenario where a network can't get IPv4/IPv6 addresses from any </a:t>
            </a:r>
            <a:r>
              <a:rPr lang="en-US" sz="1800" b="0" dirty="0" smtClean="0"/>
              <a:t>RIR.</a:t>
            </a:r>
          </a:p>
          <a:p>
            <a:pPr lvl="1"/>
            <a:r>
              <a:rPr lang="en-US" sz="1800" b="0" dirty="0"/>
              <a:t>U</a:t>
            </a:r>
            <a:r>
              <a:rPr lang="en-US" sz="1800" b="0" dirty="0" smtClean="0"/>
              <a:t>nclear </a:t>
            </a:r>
            <a:r>
              <a:rPr lang="en-US" sz="1800" b="0" dirty="0"/>
              <a:t>how the location of hosted customers is </a:t>
            </a:r>
            <a:r>
              <a:rPr lang="en-US" sz="1800" b="0" dirty="0" smtClean="0"/>
              <a:t>defined.</a:t>
            </a:r>
          </a:p>
          <a:p>
            <a:pPr lvl="1"/>
            <a:r>
              <a:rPr lang="en-US" sz="1800" b="0" dirty="0"/>
              <a:t>There are potential implications with respect to IPv6 and proposed policy text; in particular, does the community want an organization to be able to get all space from one RIR when it comes to IPv6?</a:t>
            </a:r>
            <a:endParaRPr lang="en-US" sz="1800" b="0" dirty="0" smtClean="0"/>
          </a:p>
          <a:p>
            <a:pPr marL="0" indent="0">
              <a:buNone/>
            </a:pPr>
            <a:r>
              <a:rPr lang="en-US" sz="1800" b="1" dirty="0" smtClean="0"/>
              <a:t>Resource Impact: Minimal (3 months)</a:t>
            </a:r>
          </a:p>
          <a:p>
            <a:pPr lvl="1"/>
            <a:r>
              <a:rPr lang="en-US" sz="1400" b="0" dirty="0">
                <a:latin typeface="Century Gothic"/>
                <a:cs typeface="Century Gothic"/>
              </a:rPr>
              <a:t>Updated guidelines and staff training</a:t>
            </a:r>
          </a:p>
          <a:p>
            <a:pPr lvl="1"/>
            <a:endParaRPr lang="en-US" sz="1600" dirty="0"/>
          </a:p>
          <a:p>
            <a:endParaRPr lang="en-US" sz="2400" dirty="0"/>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5</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5</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5</a:t>
            </a:fld>
            <a:endParaRPr lang="en-US" dirty="0">
              <a:solidFill>
                <a:srgbClr val="996633"/>
              </a:solidFill>
            </a:endParaRPr>
          </a:p>
        </p:txBody>
      </p:sp>
    </p:spTree>
    <p:extLst>
      <p:ext uri="{BB962C8B-B14F-4D97-AF65-F5344CB8AC3E}">
        <p14:creationId xmlns:p14="http://schemas.microsoft.com/office/powerpoint/2010/main" val="34407505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0"/>
            <a:ext cx="7696200" cy="714375"/>
          </a:xfrm>
        </p:spPr>
        <p:txBody>
          <a:bodyPr>
            <a:noAutofit/>
          </a:bodyPr>
          <a:lstStyle/>
          <a:p>
            <a:r>
              <a:rPr lang="en-US" sz="3600" b="1" dirty="0" smtClean="0">
                <a:solidFill>
                  <a:srgbClr val="996633"/>
                </a:solidFill>
                <a:latin typeface="Century Gothic"/>
                <a:cs typeface="Century Gothic"/>
              </a:rPr>
              <a:t>2013-6 – Legal Assessment</a:t>
            </a:r>
            <a:endParaRPr lang="en-US" sz="3600" b="1" dirty="0">
              <a:solidFill>
                <a:srgbClr val="996633"/>
              </a:solidFill>
              <a:latin typeface="Century Gothic"/>
              <a:cs typeface="Century Gothic"/>
            </a:endParaRPr>
          </a:p>
        </p:txBody>
      </p:sp>
      <p:sp>
        <p:nvSpPr>
          <p:cNvPr id="8" name="Text Placeholder 7"/>
          <p:cNvSpPr>
            <a:spLocks noGrp="1"/>
          </p:cNvSpPr>
          <p:nvPr>
            <p:ph type="body" idx="4294967295"/>
          </p:nvPr>
        </p:nvSpPr>
        <p:spPr>
          <a:xfrm>
            <a:off x="236772" y="744995"/>
            <a:ext cx="8739065" cy="5561675"/>
          </a:xfrm>
          <a:prstGeom prst="rect">
            <a:avLst/>
          </a:prstGeom>
        </p:spPr>
        <p:txBody>
          <a:bodyPr>
            <a:normAutofit/>
          </a:bodyPr>
          <a:lstStyle/>
          <a:p>
            <a:pPr marL="285750" lvl="1"/>
            <a:r>
              <a:rPr lang="en-US" sz="1500" dirty="0">
                <a:latin typeface="Century Gothic"/>
                <a:cs typeface="Century Gothic"/>
              </a:rPr>
              <a:t>The current draft seeks to fill an important gap in ARIN’s policies; more specifically, policy guidance that clearly describes the degree to which a proposed recipient of number resources from ARIN has to have real installations and customers in the ARIN region. </a:t>
            </a:r>
          </a:p>
          <a:p>
            <a:pPr marL="285750" lvl="1"/>
            <a:r>
              <a:rPr lang="en-US" sz="1500" dirty="0" smtClean="0">
                <a:latin typeface="Century Gothic"/>
                <a:cs typeface="Century Gothic"/>
              </a:rPr>
              <a:t>From </a:t>
            </a:r>
            <a:r>
              <a:rPr lang="en-US" sz="1500" dirty="0">
                <a:latin typeface="Century Gothic"/>
                <a:cs typeface="Century Gothic"/>
              </a:rPr>
              <a:t>a legal standpoint, there are two possible spectrum points of policy to avoid: first, having inadequate policy guidance would leave policy implementation subject to a high degree of staff interpretation; and at the other end, adopting an overly prescriptive guidance or standard that fails to permit multinational business entities to obtain number resources that are needed both in the ARIN region and outside of the ARIN region from ARIN. Both extremes are unattractive for a standard setting organization such as ARIN. </a:t>
            </a:r>
          </a:p>
          <a:p>
            <a:pPr marL="285750" lvl="1"/>
            <a:r>
              <a:rPr lang="en-US" sz="1500" dirty="0" smtClean="0">
                <a:latin typeface="Century Gothic"/>
                <a:cs typeface="Century Gothic"/>
              </a:rPr>
              <a:t>In </a:t>
            </a:r>
            <a:r>
              <a:rPr lang="en-US" sz="1500" dirty="0">
                <a:latin typeface="Century Gothic"/>
                <a:cs typeface="Century Gothic"/>
              </a:rPr>
              <a:t>particular, the current text: </a:t>
            </a:r>
            <a:r>
              <a:rPr lang="en-US" sz="1500" dirty="0" smtClean="0">
                <a:latin typeface="Century Gothic"/>
                <a:cs typeface="Century Gothic"/>
              </a:rPr>
              <a:t>‘</a:t>
            </a:r>
            <a:r>
              <a:rPr lang="en-US" sz="1500" dirty="0">
                <a:latin typeface="Century Gothic"/>
                <a:cs typeface="Century Gothic"/>
              </a:rPr>
              <a:t>plurality of resources requested from ARIN must be justified by technical infrastructure and customers located within the ARIN service region’ </a:t>
            </a:r>
            <a:r>
              <a:rPr lang="en-US" sz="1500" dirty="0" smtClean="0">
                <a:latin typeface="Century Gothic"/>
                <a:cs typeface="Century Gothic"/>
              </a:rPr>
              <a:t>should </a:t>
            </a:r>
            <a:r>
              <a:rPr lang="en-US" sz="1500" dirty="0">
                <a:latin typeface="Century Gothic"/>
                <a:cs typeface="Century Gothic"/>
              </a:rPr>
              <a:t>be carefully evaluated, as it sets the policy requirement of ‘plurality’ that may </a:t>
            </a:r>
            <a:r>
              <a:rPr lang="en-US" sz="1500" dirty="0" smtClean="0">
                <a:latin typeface="Century Gothic"/>
                <a:cs typeface="Century Gothic"/>
              </a:rPr>
              <a:t>prove unnecessarily </a:t>
            </a:r>
            <a:r>
              <a:rPr lang="en-US" sz="1500" dirty="0">
                <a:latin typeface="Century Gothic"/>
                <a:cs typeface="Century Gothic"/>
              </a:rPr>
              <a:t>restrictive in some cases. A lower standard is recommended to </a:t>
            </a:r>
            <a:r>
              <a:rPr lang="en-US" sz="1500" dirty="0" smtClean="0">
                <a:latin typeface="Century Gothic"/>
                <a:cs typeface="Century Gothic"/>
              </a:rPr>
              <a:t>avoid otherwise </a:t>
            </a:r>
            <a:r>
              <a:rPr lang="en-US" sz="1500" dirty="0">
                <a:latin typeface="Century Gothic"/>
                <a:cs typeface="Century Gothic"/>
              </a:rPr>
              <a:t>valid requesters for </a:t>
            </a:r>
            <a:r>
              <a:rPr lang="en-US" sz="1500" dirty="0" err="1" smtClean="0">
                <a:latin typeface="Century Gothic"/>
                <a:cs typeface="Century Gothic"/>
              </a:rPr>
              <a:t>addressresources</a:t>
            </a:r>
            <a:r>
              <a:rPr lang="en-US" sz="1500" dirty="0" smtClean="0">
                <a:latin typeface="Century Gothic"/>
                <a:cs typeface="Century Gothic"/>
              </a:rPr>
              <a:t> </a:t>
            </a:r>
            <a:r>
              <a:rPr lang="en-US" sz="1500" dirty="0">
                <a:latin typeface="Century Gothic"/>
                <a:cs typeface="Century Gothic"/>
              </a:rPr>
              <a:t>from being precluded from obtaining number </a:t>
            </a:r>
            <a:r>
              <a:rPr lang="en-US" sz="1500" dirty="0" smtClean="0">
                <a:latin typeface="Century Gothic"/>
                <a:cs typeface="Century Gothic"/>
              </a:rPr>
              <a:t>resources.</a:t>
            </a:r>
            <a:endParaRPr lang="en-US" sz="1500" dirty="0">
              <a:latin typeface="Century Gothic"/>
              <a:cs typeface="Century Gothic"/>
            </a:endParaRPr>
          </a:p>
          <a:p>
            <a:pPr marL="285750" lvl="1"/>
            <a:r>
              <a:rPr lang="en-US" sz="1500" dirty="0" smtClean="0">
                <a:latin typeface="Century Gothic"/>
                <a:cs typeface="Century Gothic"/>
              </a:rPr>
              <a:t>Note </a:t>
            </a:r>
            <a:r>
              <a:rPr lang="en-US" sz="1500" dirty="0">
                <a:latin typeface="Century Gothic"/>
                <a:cs typeface="Century Gothic"/>
              </a:rPr>
              <a:t>that policy language which provides for reasonable restrictions (e.g. requiring more than a fictitious or tenuous and limited presence for the recipient to receive the resources in this region and/or clear intention to make use of some of the resources within the region) can be adopted without creating serious legal risk.</a:t>
            </a:r>
            <a:endParaRPr lang="en-US" sz="1500"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6</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6</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6</a:t>
            </a:fld>
            <a:endParaRPr lang="en-US" dirty="0">
              <a:solidFill>
                <a:srgbClr val="996633"/>
              </a:solidFill>
            </a:endParaRPr>
          </a:p>
        </p:txBody>
      </p:sp>
    </p:spTree>
    <p:extLst>
      <p:ext uri="{BB962C8B-B14F-4D97-AF65-F5344CB8AC3E}">
        <p14:creationId xmlns:p14="http://schemas.microsoft.com/office/powerpoint/2010/main" val="9840736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dirty="0" smtClean="0">
                <a:solidFill>
                  <a:srgbClr val="996633"/>
                </a:solidFill>
              </a:rPr>
              <a:t>2013-6 – Work in Progress</a:t>
            </a:r>
            <a:r>
              <a:rPr lang="en-US" sz="3600" b="1" dirty="0" smtClean="0">
                <a:solidFill>
                  <a:srgbClr val="996633"/>
                </a:solidFill>
                <a:latin typeface="Century Gothic"/>
                <a:cs typeface="Century Gothic"/>
              </a:rPr>
              <a:t/>
            </a:r>
            <a:br>
              <a:rPr lang="en-US" sz="3600" b="1" dirty="0" smtClean="0">
                <a:solidFill>
                  <a:srgbClr val="996633"/>
                </a:solidFill>
                <a:latin typeface="Century Gothic"/>
                <a:cs typeface="Century Gothic"/>
              </a:rPr>
            </a:br>
            <a:endParaRPr lang="en-US" sz="3600" b="1" dirty="0">
              <a:solidFill>
                <a:srgbClr val="996633"/>
              </a:solidFill>
              <a:latin typeface="Century Gothic"/>
              <a:cs typeface="Century Gothic"/>
            </a:endParaRPr>
          </a:p>
        </p:txBody>
      </p:sp>
      <p:sp>
        <p:nvSpPr>
          <p:cNvPr id="8" name="Text Placeholder 7"/>
          <p:cNvSpPr>
            <a:spLocks noGrp="1"/>
          </p:cNvSpPr>
          <p:nvPr>
            <p:ph type="body" idx="4294967295"/>
          </p:nvPr>
        </p:nvSpPr>
        <p:spPr>
          <a:xfrm>
            <a:off x="556344" y="914400"/>
            <a:ext cx="7887564" cy="5182371"/>
          </a:xfrm>
          <a:prstGeom prst="rect">
            <a:avLst/>
          </a:prstGeom>
        </p:spPr>
        <p:txBody>
          <a:bodyPr>
            <a:normAutofit/>
          </a:bodyPr>
          <a:lstStyle/>
          <a:p>
            <a:pPr marL="0" indent="0">
              <a:buNone/>
            </a:pPr>
            <a:r>
              <a:rPr lang="en-US" b="1" dirty="0" smtClean="0">
                <a:latin typeface="Century Gothic"/>
                <a:cs typeface="Century Gothic"/>
              </a:rPr>
              <a:t>Draft policy still </a:t>
            </a:r>
            <a:r>
              <a:rPr lang="en-US" b="1" dirty="0">
                <a:latin typeface="Century Gothic"/>
                <a:cs typeface="Century Gothic"/>
              </a:rPr>
              <a:t>being developed by the AC</a:t>
            </a:r>
          </a:p>
          <a:p>
            <a:pPr lvl="1"/>
            <a:r>
              <a:rPr lang="en-US" dirty="0">
                <a:latin typeface="Century Gothic"/>
                <a:cs typeface="Century Gothic"/>
              </a:rPr>
              <a:t>Posted to PPML and presented for community discussion</a:t>
            </a:r>
          </a:p>
          <a:p>
            <a:pPr lvl="2"/>
            <a:r>
              <a:rPr lang="en-US" b="1" dirty="0">
                <a:latin typeface="Century Gothic"/>
                <a:cs typeface="Century Gothic"/>
              </a:rPr>
              <a:t>Fair and Impartial Number Resource Administration?</a:t>
            </a:r>
          </a:p>
          <a:p>
            <a:pPr lvl="2"/>
            <a:r>
              <a:rPr lang="en-US" b="1" dirty="0">
                <a:latin typeface="Century Gothic"/>
                <a:cs typeface="Century Gothic"/>
              </a:rPr>
              <a:t>Technically Sound?</a:t>
            </a:r>
          </a:p>
          <a:p>
            <a:pPr lvl="2"/>
            <a:r>
              <a:rPr lang="en-US" b="1" dirty="0">
                <a:latin typeface="Century Gothic"/>
                <a:cs typeface="Century Gothic"/>
              </a:rPr>
              <a:t>Supported by the Community</a:t>
            </a:r>
            <a:r>
              <a:rPr lang="en-US" b="1" dirty="0" smtClean="0">
                <a:latin typeface="Century Gothic"/>
                <a:cs typeface="Century Gothic"/>
              </a:rPr>
              <a:t>?</a:t>
            </a:r>
          </a:p>
          <a:p>
            <a:pPr lvl="1"/>
            <a:r>
              <a:rPr lang="en-US" dirty="0">
                <a:latin typeface="Century Gothic"/>
                <a:cs typeface="Century Gothic"/>
              </a:rPr>
              <a:t>Staff/legal assessment </a:t>
            </a:r>
            <a:r>
              <a:rPr lang="en-US" dirty="0" smtClean="0">
                <a:latin typeface="Century Gothic"/>
                <a:cs typeface="Century Gothic"/>
              </a:rPr>
              <a:t>can be performed again upon </a:t>
            </a:r>
            <a:r>
              <a:rPr lang="en-US" dirty="0">
                <a:latin typeface="Century Gothic"/>
                <a:cs typeface="Century Gothic"/>
              </a:rPr>
              <a:t>request of AC (when draft is fully developed)</a:t>
            </a:r>
          </a:p>
          <a:p>
            <a:pPr lvl="2"/>
            <a:endParaRPr lang="en-US" b="1"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7</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7</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7</a:t>
            </a:fld>
            <a:endParaRPr lang="en-US" dirty="0">
              <a:solidFill>
                <a:srgbClr val="996633"/>
              </a:solidFill>
            </a:endParaRPr>
          </a:p>
        </p:txBody>
      </p:sp>
    </p:spTree>
    <p:extLst>
      <p:ext uri="{BB962C8B-B14F-4D97-AF65-F5344CB8AC3E}">
        <p14:creationId xmlns:p14="http://schemas.microsoft.com/office/powerpoint/2010/main" val="15543444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09600" y="323249"/>
            <a:ext cx="7696200" cy="714375"/>
          </a:xfrm>
        </p:spPr>
        <p:txBody>
          <a:bodyPr>
            <a:noAutofit/>
          </a:bodyPr>
          <a:lstStyle/>
          <a:p>
            <a:r>
              <a:rPr lang="en-US" sz="3600" b="1" dirty="0" smtClean="0">
                <a:solidFill>
                  <a:srgbClr val="996633"/>
                </a:solidFill>
                <a:latin typeface="Century Gothic"/>
                <a:cs typeface="Century Gothic"/>
              </a:rPr>
              <a:t>2013-6 – Recent PPML Discussion</a:t>
            </a:r>
            <a:br>
              <a:rPr lang="en-US" sz="3600" b="1" dirty="0" smtClean="0">
                <a:solidFill>
                  <a:srgbClr val="996633"/>
                </a:solidFill>
                <a:latin typeface="Century Gothic"/>
                <a:cs typeface="Century Gothic"/>
              </a:rPr>
            </a:br>
            <a:endParaRPr lang="en-US" sz="3600" b="1" dirty="0">
              <a:solidFill>
                <a:srgbClr val="996633"/>
              </a:solidFill>
              <a:latin typeface="Century Gothic"/>
              <a:cs typeface="Century Gothic"/>
            </a:endParaRPr>
          </a:p>
        </p:txBody>
      </p:sp>
      <p:sp>
        <p:nvSpPr>
          <p:cNvPr id="8" name="Text Placeholder 7"/>
          <p:cNvSpPr>
            <a:spLocks noGrp="1"/>
          </p:cNvSpPr>
          <p:nvPr>
            <p:ph type="body" idx="4294967295"/>
          </p:nvPr>
        </p:nvSpPr>
        <p:spPr>
          <a:xfrm>
            <a:off x="318952" y="771029"/>
            <a:ext cx="8602024" cy="5548369"/>
          </a:xfrm>
          <a:prstGeom prst="rect">
            <a:avLst/>
          </a:prstGeom>
        </p:spPr>
        <p:txBody>
          <a:bodyPr>
            <a:normAutofit fontScale="92500" lnSpcReduction="20000"/>
          </a:bodyPr>
          <a:lstStyle/>
          <a:p>
            <a:pPr marL="342900" lvl="1" indent="-342900">
              <a:buFont typeface="Arial"/>
              <a:buChar char="•"/>
            </a:pPr>
            <a:r>
              <a:rPr lang="en-US" sz="2600" b="0" dirty="0" smtClean="0">
                <a:latin typeface="Century Gothic"/>
                <a:cs typeface="Century Gothic"/>
              </a:rPr>
              <a:t>”’Plurality’ is </a:t>
            </a:r>
            <a:r>
              <a:rPr lang="en-US" sz="2600" b="0" dirty="0">
                <a:latin typeface="Century Gothic"/>
                <a:cs typeface="Century Gothic"/>
              </a:rPr>
              <a:t>a precisely defined mathematical concept. The part I have a problem with is </a:t>
            </a:r>
            <a:r>
              <a:rPr lang="en-US" sz="2600" b="0" dirty="0" smtClean="0">
                <a:latin typeface="Century Gothic"/>
                <a:cs typeface="Century Gothic"/>
              </a:rPr>
              <a:t>‘a </a:t>
            </a:r>
            <a:r>
              <a:rPr lang="en-US" sz="2600" b="0" dirty="0">
                <a:latin typeface="Century Gothic"/>
                <a:cs typeface="Century Gothic"/>
              </a:rPr>
              <a:t>network located within the ARIN service region</a:t>
            </a:r>
            <a:r>
              <a:rPr lang="en-US" sz="2600" b="0" dirty="0" smtClean="0">
                <a:latin typeface="Century Gothic"/>
                <a:cs typeface="Century Gothic"/>
              </a:rPr>
              <a:t>.’”</a:t>
            </a:r>
          </a:p>
          <a:p>
            <a:pPr marL="342900" lvl="1" indent="-342900">
              <a:buFont typeface="Arial"/>
              <a:buChar char="•"/>
            </a:pPr>
            <a:r>
              <a:rPr lang="en-US" sz="2600" b="0" dirty="0">
                <a:latin typeface="Century Gothic"/>
                <a:cs typeface="Century Gothic"/>
              </a:rPr>
              <a:t>“As far as law enforcement agencies are concerned, the problem is not so much a question of depletion of the IPv4 pool but of traceability back to the </a:t>
            </a:r>
            <a:r>
              <a:rPr lang="en-US" sz="2600" b="0" dirty="0" smtClean="0">
                <a:latin typeface="Century Gothic"/>
                <a:cs typeface="Century Gothic"/>
              </a:rPr>
              <a:t>attacker… </a:t>
            </a:r>
            <a:r>
              <a:rPr lang="en-US" sz="2600" b="0" dirty="0">
                <a:latin typeface="Century Gothic"/>
                <a:cs typeface="Century Gothic"/>
              </a:rPr>
              <a:t>Maybe ARIN's policy should be consistent regarding the allocation of both IPv4 and IPv6 addresses requesting that stakeholders have sufficient attachment to the region prior to receiving IP addresses from ARIN</a:t>
            </a:r>
            <a:r>
              <a:rPr lang="en-US" sz="2600" b="0" dirty="0" smtClean="0">
                <a:latin typeface="Century Gothic"/>
                <a:cs typeface="Century Gothic"/>
              </a:rPr>
              <a:t>.”</a:t>
            </a:r>
          </a:p>
          <a:p>
            <a:pPr marL="342900" lvl="1" indent="-342900">
              <a:buFont typeface="Arial"/>
              <a:buChar char="•"/>
            </a:pPr>
            <a:r>
              <a:rPr lang="en-US" sz="2600" b="0" dirty="0" smtClean="0">
                <a:latin typeface="Century Gothic"/>
                <a:cs typeface="Century Gothic"/>
              </a:rPr>
              <a:t>“ARIN</a:t>
            </a:r>
            <a:r>
              <a:rPr lang="en-US" sz="2600" b="0" dirty="0">
                <a:latin typeface="Century Gothic"/>
                <a:cs typeface="Century Gothic"/>
              </a:rPr>
              <a:t>-2013-6 would be </a:t>
            </a:r>
            <a:r>
              <a:rPr lang="en-US" sz="2600" b="0" dirty="0" smtClean="0">
                <a:latin typeface="Century Gothic"/>
                <a:cs typeface="Century Gothic"/>
              </a:rPr>
              <a:t>a change </a:t>
            </a:r>
            <a:r>
              <a:rPr lang="en-US" sz="2600" b="0" dirty="0">
                <a:latin typeface="Century Gothic"/>
                <a:cs typeface="Century Gothic"/>
              </a:rPr>
              <a:t>to </a:t>
            </a:r>
            <a:r>
              <a:rPr lang="en-US" sz="2600" b="0" dirty="0" smtClean="0">
                <a:latin typeface="Century Gothic"/>
                <a:cs typeface="Century Gothic"/>
              </a:rPr>
              <a:t>the existing </a:t>
            </a:r>
            <a:r>
              <a:rPr lang="en-US" sz="2600" b="0" dirty="0">
                <a:latin typeface="Century Gothic"/>
                <a:cs typeface="Century Gothic"/>
              </a:rPr>
              <a:t>policy, as it would make clear that customer growth in-</a:t>
            </a:r>
            <a:r>
              <a:rPr lang="en-US" sz="2600" b="0" dirty="0" smtClean="0">
                <a:latin typeface="Century Gothic"/>
                <a:cs typeface="Century Gothic"/>
              </a:rPr>
              <a:t>region would </a:t>
            </a:r>
            <a:r>
              <a:rPr lang="en-US" sz="2600" b="0" dirty="0">
                <a:latin typeface="Century Gothic"/>
                <a:cs typeface="Century Gothic"/>
              </a:rPr>
              <a:t>be necessary to justify requests, whereas presently we have </a:t>
            </a:r>
            <a:r>
              <a:rPr lang="en-US" sz="2600" b="0" dirty="0" smtClean="0">
                <a:latin typeface="Century Gothic"/>
                <a:cs typeface="Century Gothic"/>
              </a:rPr>
              <a:t>some folks </a:t>
            </a:r>
            <a:r>
              <a:rPr lang="en-US" sz="2600" b="0" dirty="0">
                <a:latin typeface="Century Gothic"/>
                <a:cs typeface="Century Gothic"/>
              </a:rPr>
              <a:t>requesting resources using nominal equipment within the region </a:t>
            </a:r>
            <a:r>
              <a:rPr lang="en-US" sz="2600" b="0" dirty="0" smtClean="0">
                <a:latin typeface="Century Gothic"/>
                <a:cs typeface="Century Gothic"/>
              </a:rPr>
              <a:t>and backed </a:t>
            </a:r>
            <a:r>
              <a:rPr lang="en-US" sz="2600" b="0" dirty="0">
                <a:latin typeface="Century Gothic"/>
                <a:cs typeface="Century Gothic"/>
              </a:rPr>
              <a:t>by extensive customer growth external to the region</a:t>
            </a:r>
            <a:r>
              <a:rPr lang="en-US" sz="2600" b="0" dirty="0" smtClean="0">
                <a:latin typeface="Century Gothic"/>
                <a:cs typeface="Century Gothic"/>
              </a:rPr>
              <a:t>.”</a:t>
            </a:r>
          </a:p>
          <a:p>
            <a:pPr marL="342900" lvl="1" indent="-342900">
              <a:buFont typeface="Arial"/>
              <a:buChar char="•"/>
            </a:pPr>
            <a:endParaRPr lang="en-US" sz="2800" dirty="0" smtClean="0">
              <a:latin typeface="Century Gothic"/>
              <a:cs typeface="Century Gothic"/>
            </a:endParaRPr>
          </a:p>
        </p:txBody>
      </p:sp>
      <p:sp>
        <p:nvSpPr>
          <p:cNvPr id="5" name="Slide Number Placeholder 4"/>
          <p:cNvSpPr txBox="1">
            <a:spLocks/>
          </p:cNvSpPr>
          <p:nvPr/>
        </p:nvSpPr>
        <p:spPr>
          <a:xfrm>
            <a:off x="6593694" y="549275"/>
            <a:ext cx="2133600" cy="365125"/>
          </a:xfrm>
          <a:prstGeom prst="rect">
            <a:avLst/>
          </a:prstGeom>
        </p:spPr>
        <p:txBody>
          <a:bodyPr/>
          <a:lstStyle>
            <a:defPPr>
              <a:defRPr lang="en-US"/>
            </a:defPPr>
            <a:lvl1pPr marL="0" algn="r" defTabSz="457200" rtl="0" eaLnBrk="1" latinLnBrk="0" hangingPunct="1">
              <a:defRPr sz="1800" b="1"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277EC4-2A58-CF41-8417-90CAEBBB4CF5}" type="slidenum">
              <a:rPr lang="en-US" smtClean="0">
                <a:solidFill>
                  <a:prstClr val="white"/>
                </a:solidFill>
              </a:rPr>
              <a:pPr/>
              <a:t>8</a:t>
            </a:fld>
            <a:endParaRPr lang="en-US" dirty="0">
              <a:solidFill>
                <a:prstClr val="white"/>
              </a:solidFill>
            </a:endParaRPr>
          </a:p>
        </p:txBody>
      </p:sp>
      <p:sp>
        <p:nvSpPr>
          <p:cNvPr id="6" name="Slide Number Placeholder 3"/>
          <p:cNvSpPr txBox="1">
            <a:spLocks/>
          </p:cNvSpPr>
          <p:nvPr/>
        </p:nvSpPr>
        <p:spPr>
          <a:xfrm>
            <a:off x="8516986" y="6299363"/>
            <a:ext cx="717091" cy="365125"/>
          </a:xfrm>
          <a:prstGeom prst="rect">
            <a:avLst/>
          </a:prstGeom>
        </p:spPr>
        <p:txBody>
          <a:bodyPr/>
          <a:lstStyle>
            <a:defPPr>
              <a:defRPr lang="en-US"/>
            </a:defPPr>
            <a:lvl1pPr marL="0" algn="l" defTabSz="457200" rtl="0" eaLnBrk="1" latinLnBrk="0" hangingPunct="1">
              <a:defRPr sz="1800" kern="1200">
                <a:solidFill>
                  <a:schemeClr val="bg1"/>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solidFill>
                  <a:prstClr val="white"/>
                </a:solidFill>
              </a:rPr>
              <a:pPr/>
              <a:t>8</a:t>
            </a:fld>
            <a:endParaRPr lang="en-US" dirty="0">
              <a:solidFill>
                <a:prstClr val="white"/>
              </a:solidFill>
            </a:endParaRPr>
          </a:p>
        </p:txBody>
      </p:sp>
      <p:sp>
        <p:nvSpPr>
          <p:cNvPr id="9" name="Slide Number Placeholder 3"/>
          <p:cNvSpPr>
            <a:spLocks noGrp="1"/>
          </p:cNvSpPr>
          <p:nvPr>
            <p:ph type="sldNum" sz="quarter" idx="4"/>
          </p:nvPr>
        </p:nvSpPr>
        <p:spPr>
          <a:xfrm>
            <a:off x="318952" y="6476075"/>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solidFill>
                  <a:srgbClr val="996633"/>
                </a:solidFill>
              </a:rPr>
              <a:pPr/>
              <a:t>8</a:t>
            </a:fld>
            <a:endParaRPr lang="en-US" dirty="0">
              <a:solidFill>
                <a:srgbClr val="996633"/>
              </a:solidFill>
            </a:endParaRPr>
          </a:p>
        </p:txBody>
      </p:sp>
    </p:spTree>
    <p:extLst>
      <p:ext uri="{BB962C8B-B14F-4D97-AF65-F5344CB8AC3E}">
        <p14:creationId xmlns:p14="http://schemas.microsoft.com/office/powerpoint/2010/main" val="42742158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799" y="4117367"/>
            <a:ext cx="7772401" cy="2147188"/>
          </a:xfrm>
        </p:spPr>
        <p:txBody>
          <a:bodyPr>
            <a:normAutofit/>
          </a:bodyPr>
          <a:lstStyle/>
          <a:p>
            <a:pPr>
              <a:lnSpc>
                <a:spcPct val="120000"/>
              </a:lnSpc>
            </a:pPr>
            <a:r>
              <a:rPr lang="en-US" sz="4000" dirty="0" smtClean="0">
                <a:solidFill>
                  <a:srgbClr val="996633"/>
                </a:solidFill>
              </a:rPr>
              <a:t>Draft </a:t>
            </a:r>
            <a:r>
              <a:rPr lang="en-US" sz="4000" dirty="0">
                <a:solidFill>
                  <a:srgbClr val="996633"/>
                </a:solidFill>
              </a:rPr>
              <a:t>Policy </a:t>
            </a:r>
            <a:r>
              <a:rPr lang="en-US" sz="4000" dirty="0" smtClean="0">
                <a:solidFill>
                  <a:srgbClr val="996633"/>
                </a:solidFill>
              </a:rPr>
              <a:t>2013-6</a:t>
            </a:r>
            <a:r>
              <a:rPr lang="en-US" sz="3200" dirty="0">
                <a:solidFill>
                  <a:srgbClr val="996633"/>
                </a:solidFill>
              </a:rPr>
              <a:t/>
            </a:r>
            <a:br>
              <a:rPr lang="en-US" sz="3200" dirty="0">
                <a:solidFill>
                  <a:srgbClr val="996633"/>
                </a:solidFill>
              </a:rPr>
            </a:br>
            <a:r>
              <a:rPr lang="en-US" sz="3200" b="0" dirty="0">
                <a:solidFill>
                  <a:srgbClr val="996633"/>
                </a:solidFill>
              </a:rPr>
              <a:t>Allocation of IPv4 and IPv6 Address Space to Out-of-region Requestors</a:t>
            </a:r>
          </a:p>
        </p:txBody>
      </p:sp>
      <p:sp>
        <p:nvSpPr>
          <p:cNvPr id="4" name="TextBox 3"/>
          <p:cNvSpPr txBox="1"/>
          <p:nvPr/>
        </p:nvSpPr>
        <p:spPr>
          <a:xfrm>
            <a:off x="5315860" y="934361"/>
            <a:ext cx="355235" cy="276999"/>
          </a:xfrm>
          <a:prstGeom prst="rect">
            <a:avLst/>
          </a:prstGeom>
          <a:noFill/>
        </p:spPr>
        <p:txBody>
          <a:bodyPr wrap="none" rtlCol="0">
            <a:spAutoFit/>
          </a:bodyPr>
          <a:lstStyle/>
          <a:p>
            <a:r>
              <a:rPr lang="en-US" sz="1200" dirty="0" smtClean="0">
                <a:solidFill>
                  <a:srgbClr val="FFFFFF"/>
                </a:solidFill>
                <a:latin typeface="Century Gothic"/>
                <a:cs typeface="Century Gothic"/>
              </a:rPr>
              <a:t>59</a:t>
            </a:r>
            <a:endParaRPr lang="en-US" sz="1200" dirty="0">
              <a:solidFill>
                <a:srgbClr val="FFFFFF"/>
              </a:solidFill>
              <a:latin typeface="Century Gothic"/>
              <a:cs typeface="Century Gothic"/>
            </a:endParaRPr>
          </a:p>
        </p:txBody>
      </p:sp>
    </p:spTree>
    <p:extLst>
      <p:ext uri="{BB962C8B-B14F-4D97-AF65-F5344CB8AC3E}">
        <p14:creationId xmlns:p14="http://schemas.microsoft.com/office/powerpoint/2010/main" val="20411103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1102</TotalTime>
  <Words>976</Words>
  <Application>Microsoft Macintosh PowerPoint</Application>
  <PresentationFormat>On-screen Show (4:3)</PresentationFormat>
  <Paragraphs>83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2013-6 - History</vt:lpstr>
      <vt:lpstr>2013-6 – ARIN Staff Summary </vt:lpstr>
      <vt:lpstr>2013-6 – Status at other RIRs</vt:lpstr>
      <vt:lpstr>2013-6 – Staff Assessment</vt:lpstr>
      <vt:lpstr>2013-6 – Legal Assessment</vt:lpstr>
      <vt:lpstr>2013-6 – Work in Progress </vt:lpstr>
      <vt:lpstr>2013-6 – Recent PPML Discussion </vt:lpstr>
      <vt:lpstr>Draft Policy 2013-6 Allocation of IPv4 and IPv6 Address Space to Out-of-region Requestors</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Erin Sellers</cp:lastModifiedBy>
  <cp:revision>98</cp:revision>
  <dcterms:created xsi:type="dcterms:W3CDTF">2010-08-12T13:39:46Z</dcterms:created>
  <dcterms:modified xsi:type="dcterms:W3CDTF">2013-10-09T18:35:52Z</dcterms:modified>
</cp:coreProperties>
</file>