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3" r:id="rId2"/>
    <p:sldId id="284" r:id="rId3"/>
    <p:sldId id="285" r:id="rId4"/>
    <p:sldId id="286" r:id="rId5"/>
    <p:sldId id="287" r:id="rId6"/>
    <p:sldId id="289" r:id="rId7"/>
    <p:sldId id="291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71" y="182593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1" y="1804235"/>
            <a:ext cx="8595928" cy="471124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996633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8417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996633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799" y="3841288"/>
            <a:ext cx="7772401" cy="21471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800" dirty="0" smtClean="0">
                <a:solidFill>
                  <a:srgbClr val="996633"/>
                </a:solidFill>
              </a:rPr>
              <a:t>Recommended Draft </a:t>
            </a:r>
            <a:r>
              <a:rPr lang="en-US" sz="3800" dirty="0">
                <a:solidFill>
                  <a:srgbClr val="996633"/>
                </a:solidFill>
              </a:rPr>
              <a:t>Policy </a:t>
            </a:r>
            <a:r>
              <a:rPr lang="en-US" sz="3800" dirty="0" smtClean="0">
                <a:solidFill>
                  <a:srgbClr val="996633"/>
                </a:solidFill>
              </a:rPr>
              <a:t>2013-4</a:t>
            </a:r>
            <a:r>
              <a:rPr lang="en-US" sz="3200" dirty="0">
                <a:solidFill>
                  <a:srgbClr val="996633"/>
                </a:solidFill>
              </a:rPr>
              <a:t/>
            </a:r>
            <a:br>
              <a:rPr lang="en-US" sz="3200" dirty="0">
                <a:solidFill>
                  <a:srgbClr val="996633"/>
                </a:solidFill>
              </a:rPr>
            </a:br>
            <a:r>
              <a:rPr lang="en-US" sz="3200" b="0" dirty="0">
                <a:solidFill>
                  <a:srgbClr val="996633"/>
                </a:solidFill>
              </a:rPr>
              <a:t>RIR Principles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5860" y="934361"/>
            <a:ext cx="355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59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479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7694" y="97426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96633"/>
                </a:solidFill>
              </a:rPr>
              <a:t>2013-4 - History</a:t>
            </a:r>
            <a:endParaRPr lang="en-US" sz="3600" b="1" dirty="0">
              <a:solidFill>
                <a:srgbClr val="996633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00281" y="1065283"/>
            <a:ext cx="8086519" cy="54340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Origin: ARIN-prop-187 (April 2013)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AC Shepherds: Chris </a:t>
            </a:r>
            <a:r>
              <a:rPr lang="en-US" sz="2600" b="1" dirty="0" err="1" smtClean="0">
                <a:latin typeface="Century Gothic"/>
                <a:cs typeface="Century Gothic"/>
              </a:rPr>
              <a:t>Grundemann</a:t>
            </a:r>
            <a:r>
              <a:rPr lang="en-US" sz="2600" b="1" dirty="0" smtClean="0">
                <a:latin typeface="Century Gothic"/>
                <a:cs typeface="Century Gothic"/>
              </a:rPr>
              <a:t>, Cathy Aronson, and Owen DeLong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Accepted as Draft Policy – May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Presented – ARIN PPC at NANOG 58 (June)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Revised in July and August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Staff assessment - September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AC recommended adoption – September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>
                <a:latin typeface="Century Gothic"/>
                <a:cs typeface="Century Gothic"/>
              </a:rPr>
              <a:t>Recommended Draft Policy online &amp; in Discussion Guide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https://www.arin.net/policy/proposals/2013_4.html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2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3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23249"/>
            <a:ext cx="7696200" cy="714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>2013-4 – ARIN Staff Summary</a:t>
            </a:r>
            <a:b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</a:br>
            <a:endParaRPr lang="en-US" sz="36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56344" y="1137027"/>
            <a:ext cx="7887564" cy="5182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Adds </a:t>
            </a:r>
            <a:r>
              <a:rPr lang="en-US" dirty="0"/>
              <a:t>text to the NRPM which codifies the guiding principles of the registry system as registration, conservation, </a:t>
            </a:r>
            <a:r>
              <a:rPr lang="en-US" dirty="0" err="1"/>
              <a:t>routability</a:t>
            </a:r>
            <a:r>
              <a:rPr lang="en-US" dirty="0"/>
              <a:t>, and stewardship.</a:t>
            </a:r>
            <a:endParaRPr lang="en-US" sz="2800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3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7694" y="199812"/>
            <a:ext cx="8229600" cy="71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>2013-4 – Status at other RIRs</a:t>
            </a:r>
            <a:endParaRPr lang="en-US" sz="36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idx="4294967295"/>
          </p:nvPr>
        </p:nvSpPr>
        <p:spPr>
          <a:xfrm>
            <a:off x="867700" y="1205929"/>
            <a:ext cx="7960772" cy="52879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ctr"/>
            <a:r>
              <a:rPr lang="en-US" sz="2800" b="1" dirty="0" smtClean="0">
                <a:latin typeface="Century Gothic"/>
                <a:cs typeface="Century Gothic"/>
              </a:rPr>
              <a:t>New similar proposal at LACNIC</a:t>
            </a:r>
          </a:p>
          <a:p>
            <a:pPr lvl="1" fontAlgn="ctr"/>
            <a:r>
              <a:rPr lang="en-US" sz="2400" dirty="0"/>
              <a:t>LAC-2013-02 Principles Governing the Distribution of Number Resources</a:t>
            </a:r>
          </a:p>
          <a:p>
            <a:pPr lvl="1" fontAlgn="ctr"/>
            <a:r>
              <a:rPr lang="en-US" sz="2400" dirty="0" smtClean="0"/>
              <a:t>Purpose: “</a:t>
            </a:r>
            <a:r>
              <a:rPr lang="en-US" sz="2400" dirty="0"/>
              <a:t>To </a:t>
            </a:r>
            <a:r>
              <a:rPr lang="en-US" sz="2400" dirty="0" smtClean="0"/>
              <a:t>group the </a:t>
            </a:r>
            <a:r>
              <a:rPr lang="en-US" sz="2400" dirty="0"/>
              <a:t>principles governing the </a:t>
            </a:r>
            <a:r>
              <a:rPr lang="en-US" sz="2400" dirty="0" smtClean="0"/>
              <a:t>distribution </a:t>
            </a:r>
            <a:r>
              <a:rPr lang="en-US" sz="2400" dirty="0"/>
              <a:t>of Internet number </a:t>
            </a:r>
            <a:r>
              <a:rPr lang="en-US" sz="2400" dirty="0" smtClean="0"/>
              <a:t>resources in a single</a:t>
            </a:r>
            <a:r>
              <a:rPr lang="en-US" sz="2400" dirty="0"/>
              <a:t>, initial paragraph</a:t>
            </a:r>
            <a:r>
              <a:rPr lang="en-US" sz="2400" dirty="0" smtClean="0"/>
              <a:t>.”</a:t>
            </a:r>
            <a:endParaRPr lang="en-US" sz="2400" dirty="0"/>
          </a:p>
          <a:p>
            <a:pPr lvl="1" fontAlgn="ctr"/>
            <a:r>
              <a:rPr lang="en-US" sz="2400" dirty="0" smtClean="0">
                <a:latin typeface="Century Gothic"/>
                <a:cs typeface="Century Gothic"/>
              </a:rPr>
              <a:t>http</a:t>
            </a:r>
            <a:r>
              <a:rPr lang="en-US" sz="2400" dirty="0">
                <a:latin typeface="Century Gothic"/>
                <a:cs typeface="Century Gothic"/>
              </a:rPr>
              <a:t>://</a:t>
            </a:r>
            <a:r>
              <a:rPr lang="en-US" sz="2400" dirty="0" err="1">
                <a:latin typeface="Century Gothic"/>
                <a:cs typeface="Century Gothic"/>
              </a:rPr>
              <a:t>www.lacnic.net</a:t>
            </a:r>
            <a:r>
              <a:rPr lang="en-US" sz="2400" dirty="0">
                <a:latin typeface="Century Gothic"/>
                <a:cs typeface="Century Gothic"/>
              </a:rPr>
              <a:t>/documents/10834/393498/lac-2013-02-EN.pdf</a:t>
            </a:r>
            <a:endParaRPr lang="en-US" sz="2400" b="1" dirty="0" smtClean="0">
              <a:latin typeface="Century Gothic"/>
              <a:cs typeface="Century Gothic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4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26688" y="19364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>2013-4 – Staff Assessment</a:t>
            </a:r>
            <a:endParaRPr lang="en-US" sz="36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18952" y="733739"/>
            <a:ext cx="8570786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entury Gothic"/>
                <a:cs typeface="Century Gothic"/>
              </a:rPr>
              <a:t>Staff Comments: Issues/Concerns?</a:t>
            </a:r>
          </a:p>
          <a:p>
            <a:r>
              <a:rPr lang="en-US" sz="2000" dirty="0" smtClean="0"/>
              <a:t>Staff </a:t>
            </a:r>
            <a:r>
              <a:rPr lang="en-US" sz="2000" dirty="0"/>
              <a:t>notes that the proposal does not appear to change any existing processes or procedures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Inclusion </a:t>
            </a:r>
            <a:r>
              <a:rPr lang="en-US" sz="2000" dirty="0"/>
              <a:t>into the policy manual will make it more clear to the community the principles under which ARIN has </a:t>
            </a:r>
            <a:r>
              <a:rPr lang="en-US" sz="2000" dirty="0" smtClean="0"/>
              <a:t>operated.</a:t>
            </a:r>
          </a:p>
          <a:p>
            <a:r>
              <a:rPr lang="en-US" sz="2000" dirty="0" smtClean="0"/>
              <a:t>Staff notes that registration, conservation, and </a:t>
            </a:r>
            <a:r>
              <a:rPr lang="en-US" sz="2000" dirty="0" err="1" smtClean="0"/>
              <a:t>routability</a:t>
            </a:r>
            <a:r>
              <a:rPr lang="en-US" sz="2000" dirty="0" smtClean="0"/>
              <a:t> already exist in the NRPM, the term stewardship would be new.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Note</a:t>
            </a:r>
            <a:r>
              <a:rPr lang="en-US" sz="2000" dirty="0" smtClean="0"/>
              <a:t> that </a:t>
            </a:r>
            <a:r>
              <a:rPr lang="en-US" sz="2000" dirty="0"/>
              <a:t>the ARIN </a:t>
            </a:r>
            <a:r>
              <a:rPr lang="en-US" sz="2000" dirty="0" smtClean="0"/>
              <a:t>PDP contains </a:t>
            </a:r>
            <a:r>
              <a:rPr lang="en-US" sz="2000" dirty="0"/>
              <a:t>the following</a:t>
            </a:r>
            <a:r>
              <a:rPr lang="en-US" sz="2000" dirty="0" smtClean="0"/>
              <a:t>: "</a:t>
            </a:r>
            <a:r>
              <a:rPr lang="en-US" sz="2000" dirty="0"/>
              <a:t>4. Principles of Internet Number Resource Policy” Internet number resource policy must satisfy three important principles, specifically: 1) enabling fair and impartial number resource administration, 2) technically sound (providing for uniqueness and usability of number resources), and 3) supported by the community</a:t>
            </a:r>
            <a:r>
              <a:rPr lang="en-US" sz="2000" dirty="0" smtClean="0"/>
              <a:t>.” Furthermore RFC </a:t>
            </a:r>
            <a:r>
              <a:rPr lang="en-US" sz="2000" dirty="0"/>
              <a:t>7020 </a:t>
            </a:r>
            <a:r>
              <a:rPr lang="en-US" sz="2000" dirty="0" smtClean="0"/>
              <a:t>refers </a:t>
            </a:r>
            <a:r>
              <a:rPr lang="en-US" sz="2000" dirty="0"/>
              <a:t>to “1) Allocation Pool Management, 2) Hierarchical Allocation, and 3) Registration Accuracy</a:t>
            </a:r>
            <a:r>
              <a:rPr lang="en-US" sz="2000" dirty="0" smtClean="0"/>
              <a:t>”.</a:t>
            </a:r>
          </a:p>
          <a:p>
            <a:pPr marL="0" indent="0">
              <a:buNone/>
            </a:pPr>
            <a:r>
              <a:rPr lang="en-US" sz="1800" b="1" dirty="0" smtClean="0"/>
              <a:t>Resource Impact: Minimal (3 months)</a:t>
            </a:r>
          </a:p>
          <a:p>
            <a:pPr lvl="1"/>
            <a:r>
              <a:rPr lang="en-US" sz="1400" b="0" dirty="0">
                <a:latin typeface="Century Gothic"/>
                <a:cs typeface="Century Gothic"/>
              </a:rPr>
              <a:t>Updated guidelines and staff training</a:t>
            </a:r>
          </a:p>
          <a:p>
            <a:pPr lvl="1"/>
            <a:endParaRPr lang="en-US" sz="1600" dirty="0"/>
          </a:p>
          <a:p>
            <a:endParaRPr lang="en-US" sz="24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5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5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23249"/>
            <a:ext cx="7696200" cy="714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>2013-4 – Legal Assessment</a:t>
            </a:r>
            <a:b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</a:br>
            <a:endParaRPr lang="en-US" sz="36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56344" y="914400"/>
            <a:ext cx="7887564" cy="5182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The text of the policy does not create a material legal issue for ARIN. Any effort like this to accurately incorporate in writing the concepts that animate ARIN's activity is a positive development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en-US" sz="2800" dirty="0" smtClean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6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7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23249"/>
            <a:ext cx="7696200" cy="7143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96633"/>
                </a:solidFill>
              </a:rPr>
              <a:t>2013-4 </a:t>
            </a:r>
            <a:r>
              <a:rPr lang="en-US" sz="3600" dirty="0">
                <a:solidFill>
                  <a:srgbClr val="996633"/>
                </a:solidFill>
              </a:rPr>
              <a:t>– PPML Discussion</a:t>
            </a:r>
            <a: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/>
            </a:r>
            <a:br>
              <a:rPr lang="en-US" sz="3600" b="1" dirty="0" smtClean="0">
                <a:solidFill>
                  <a:srgbClr val="996633"/>
                </a:solidFill>
                <a:latin typeface="Century Gothic"/>
                <a:cs typeface="Century Gothic"/>
              </a:rPr>
            </a:br>
            <a:endParaRPr lang="en-US" sz="3600" b="1" dirty="0">
              <a:solidFill>
                <a:srgbClr val="996633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438489" y="801266"/>
            <a:ext cx="8005419" cy="52955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-457200"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No comments since being recommended for adoption</a:t>
            </a:r>
          </a:p>
          <a:p>
            <a:pPr marL="857250" lvl="2" indent="-457200"/>
            <a:r>
              <a:rPr lang="en-US" dirty="0" smtClean="0">
                <a:latin typeface="Century Gothic"/>
                <a:cs typeface="Century Gothic"/>
              </a:rPr>
              <a:t>Earlier Draft Policy discussion included:</a:t>
            </a:r>
          </a:p>
          <a:p>
            <a:pPr marL="1314450" lvl="3" indent="-457200"/>
            <a:r>
              <a:rPr lang="en-US" dirty="0" smtClean="0">
                <a:latin typeface="Century Gothic"/>
                <a:cs typeface="Century Gothic"/>
              </a:rPr>
              <a:t>“…</a:t>
            </a:r>
            <a:r>
              <a:rPr lang="en-US" dirty="0">
                <a:latin typeface="Century Gothic"/>
                <a:cs typeface="Century Gothic"/>
              </a:rPr>
              <a:t>all three previous principles must be balanced with one another, and stewardship is the principle which informs that balancing </a:t>
            </a:r>
            <a:r>
              <a:rPr lang="en-US" dirty="0" smtClean="0">
                <a:latin typeface="Century Gothic"/>
                <a:cs typeface="Century Gothic"/>
              </a:rPr>
              <a:t>act…”</a:t>
            </a:r>
          </a:p>
          <a:p>
            <a:pPr marL="1314450" lvl="3" indent="-457200"/>
            <a:r>
              <a:rPr lang="en-US" dirty="0">
                <a:latin typeface="Century Gothic"/>
                <a:cs typeface="Century Gothic"/>
              </a:rPr>
              <a:t>“Don't call it "stewardship." Call it what you </a:t>
            </a:r>
            <a:r>
              <a:rPr lang="en-US" dirty="0" smtClean="0">
                <a:latin typeface="Century Gothic"/>
                <a:cs typeface="Century Gothic"/>
              </a:rPr>
              <a:t>just called </a:t>
            </a:r>
            <a:r>
              <a:rPr lang="en-US" dirty="0">
                <a:latin typeface="Century Gothic"/>
                <a:cs typeface="Century Gothic"/>
              </a:rPr>
              <a:t>it: Balance. Better yet, crib from NRPM 6.3.8 and tell us </a:t>
            </a:r>
            <a:r>
              <a:rPr lang="en-US" dirty="0" smtClean="0">
                <a:latin typeface="Century Gothic"/>
                <a:cs typeface="Century Gothic"/>
              </a:rPr>
              <a:t>how to </a:t>
            </a:r>
            <a:r>
              <a:rPr lang="en-US" dirty="0">
                <a:latin typeface="Century Gothic"/>
                <a:cs typeface="Century Gothic"/>
              </a:rPr>
              <a:t>weigh the three principles in order to achieve balance</a:t>
            </a:r>
            <a:r>
              <a:rPr lang="en-US" dirty="0" smtClean="0">
                <a:latin typeface="Century Gothic"/>
                <a:cs typeface="Century Gothic"/>
              </a:rPr>
              <a:t>.”</a:t>
            </a:r>
          </a:p>
          <a:p>
            <a:pPr marL="1314450" lvl="3" indent="-457200"/>
            <a:r>
              <a:rPr lang="en-US" dirty="0" smtClean="0">
                <a:latin typeface="Century Gothic"/>
                <a:cs typeface="Century Gothic"/>
              </a:rPr>
              <a:t>“Is </a:t>
            </a:r>
            <a:r>
              <a:rPr lang="en-US" dirty="0">
                <a:latin typeface="Century Gothic"/>
                <a:cs typeface="Century Gothic"/>
              </a:rPr>
              <a:t>this intended to be a 'global </a:t>
            </a:r>
            <a:r>
              <a:rPr lang="en-US" dirty="0" smtClean="0">
                <a:latin typeface="Century Gothic"/>
                <a:cs typeface="Century Gothic"/>
              </a:rPr>
              <a:t>policy’”?</a:t>
            </a:r>
          </a:p>
          <a:p>
            <a:pPr marL="1314450" lvl="3" indent="-457200"/>
            <a:endParaRPr lang="en-US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760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srgbClr val="996633"/>
                </a:solidFill>
              </a:rPr>
              <a:pPr/>
              <a:t>7</a:t>
            </a:fld>
            <a:endParaRPr lang="en-US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4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5860" y="934361"/>
            <a:ext cx="355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59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799" y="3841288"/>
            <a:ext cx="7772401" cy="214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bg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800" smtClean="0">
                <a:solidFill>
                  <a:srgbClr val="996633"/>
                </a:solidFill>
              </a:rPr>
              <a:t>Recommended Draft Policy 2013-4</a:t>
            </a:r>
            <a:r>
              <a:rPr lang="en-US" sz="3200" smtClean="0">
                <a:solidFill>
                  <a:srgbClr val="996633"/>
                </a:solidFill>
              </a:rPr>
              <a:t/>
            </a:r>
            <a:br>
              <a:rPr lang="en-US" sz="3200" smtClean="0">
                <a:solidFill>
                  <a:srgbClr val="996633"/>
                </a:solidFill>
              </a:rPr>
            </a:br>
            <a:r>
              <a:rPr lang="en-US" sz="3200" b="0" smtClean="0">
                <a:solidFill>
                  <a:srgbClr val="996633"/>
                </a:solidFill>
              </a:rPr>
              <a:t>RIR Principles</a:t>
            </a:r>
            <a:endParaRPr lang="en-US" sz="3200" b="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1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529</Words>
  <Application>Microsoft Macintosh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Recommended Draft Policy 2013-4 RIR Principles</vt:lpstr>
      <vt:lpstr>2013-4 - History</vt:lpstr>
      <vt:lpstr>2013-4 – ARIN Staff Summary </vt:lpstr>
      <vt:lpstr>2013-4 – Status at other RIRs</vt:lpstr>
      <vt:lpstr>2013-4 – Staff Assessment</vt:lpstr>
      <vt:lpstr>2013-4 – Legal Assessment </vt:lpstr>
      <vt:lpstr>2013-4 – PPML Discussion 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71</cp:revision>
  <dcterms:created xsi:type="dcterms:W3CDTF">2010-08-12T13:39:46Z</dcterms:created>
  <dcterms:modified xsi:type="dcterms:W3CDTF">2013-10-09T18:37:03Z</dcterms:modified>
</cp:coreProperties>
</file>