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282" r:id="rId3"/>
    <p:sldId id="283" r:id="rId4"/>
    <p:sldId id="284" r:id="rId5"/>
    <p:sldId id="285" r:id="rId6"/>
    <p:sldId id="286" r:id="rId7"/>
    <p:sldId id="288" r:id="rId8"/>
    <p:sldId id="289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C93"/>
    <a:srgbClr val="98E0EF"/>
    <a:srgbClr val="407BAC"/>
    <a:srgbClr val="EEB952"/>
    <a:srgbClr val="7FBCC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4" d="100"/>
          <a:sy n="94" d="100"/>
        </p:scale>
        <p:origin x="-68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Transactions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Checks</c:v>
                </c:pt>
                <c:pt idx="1">
                  <c:v>Credit Cards</c:v>
                </c:pt>
                <c:pt idx="2">
                  <c:v>Wires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8771.0</c:v>
                </c:pt>
                <c:pt idx="1">
                  <c:v>9299.0</c:v>
                </c:pt>
                <c:pt idx="2">
                  <c:v>184.0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 Amount in ,000s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Checks</c:v>
                </c:pt>
                <c:pt idx="1">
                  <c:v>Credit Cards</c:v>
                </c:pt>
                <c:pt idx="2">
                  <c:v>Wires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8408.591</c:v>
                </c:pt>
                <c:pt idx="1">
                  <c:v>6034.547</c:v>
                </c:pt>
                <c:pt idx="2">
                  <c:v>323.06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125976"/>
        <c:axId val="-2038116520"/>
      </c:barChart>
      <c:catAx>
        <c:axId val="21171259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38116520"/>
        <c:crosses val="autoZero"/>
        <c:auto val="1"/>
        <c:lblAlgn val="ctr"/>
        <c:lblOffset val="100"/>
        <c:noMultiLvlLbl val="0"/>
      </c:catAx>
      <c:valAx>
        <c:axId val="-20381165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117125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1932414698163"/>
          <c:y val="0.23416630249471"/>
          <c:w val="0.198808326042578"/>
          <c:h val="0.591569810290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Invoices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IPv4</c:v>
                </c:pt>
                <c:pt idx="1">
                  <c:v>IPv6, ASNs, Maintenance</c:v>
                </c:pt>
              </c:strCache>
            </c:strRef>
          </c:cat>
          <c:val>
            <c:numRef>
              <c:f>Sheet1!$B$2:$B$3</c:f>
              <c:numCache>
                <c:formatCode>_(* #,##0_);_(* \(#,##0\);_(* "-"??_);_(@_)</c:formatCode>
                <c:ptCount val="2"/>
                <c:pt idx="0">
                  <c:v>2495.46</c:v>
                </c:pt>
                <c:pt idx="1">
                  <c:v>15386.54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 ( in ,000s 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IPv4</c:v>
                </c:pt>
                <c:pt idx="1">
                  <c:v>IPv6, ASNs, Maintenance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_(&quot;$&quot;* #,##0_);_(&quot;$&quot;* \(#,##0\);_(&quot;$&quot;* &quot;-&quot;??_);_(@_)">
                  <c:v>10617.0</c:v>
                </c:pt>
                <c:pt idx="1">
                  <c:v>4373.0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7891272"/>
        <c:axId val="2092284024"/>
      </c:barChart>
      <c:catAx>
        <c:axId val="-2037891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92284024"/>
        <c:crosses val="autoZero"/>
        <c:auto val="1"/>
        <c:lblAlgn val="ctr"/>
        <c:lblOffset val="100"/>
        <c:noMultiLvlLbl val="0"/>
      </c:catAx>
      <c:valAx>
        <c:axId val="20922840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-2037891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ASNs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849626.0</c:v>
                </c:pt>
                <c:pt idx="1">
                  <c:v>767587.0</c:v>
                </c:pt>
                <c:pt idx="2">
                  <c:v>710709.0</c:v>
                </c:pt>
                <c:pt idx="3">
                  <c:v>677837.0</c:v>
                </c:pt>
                <c:pt idx="4">
                  <c:v>666164.0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Assignments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Sheet1!$C$2:$C$6</c:f>
              <c:numCache>
                <c:formatCode>"$"#,##0_);[Red]\("$"#,##0\)</c:formatCode>
                <c:ptCount val="5"/>
                <c:pt idx="0" formatCode="General">
                  <c:v>554250.0</c:v>
                </c:pt>
                <c:pt idx="1">
                  <c:v>511250.0</c:v>
                </c:pt>
                <c:pt idx="2">
                  <c:v>888750.0</c:v>
                </c:pt>
                <c:pt idx="3" formatCode="General">
                  <c:v>1.41525E6</c:v>
                </c:pt>
                <c:pt idx="4">
                  <c:v>1.27775E6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IPv4 Allocations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Sheet1!$D$2:$D$6</c:f>
              <c:numCache>
                <c:formatCode>"$"#,##0_);[Red]\("$"#,##0\)</c:formatCode>
                <c:ptCount val="5"/>
                <c:pt idx="0">
                  <c:v>9.011175E6</c:v>
                </c:pt>
                <c:pt idx="1">
                  <c:v>9.530423E6</c:v>
                </c:pt>
                <c:pt idx="2">
                  <c:v>9.989196E6</c:v>
                </c:pt>
                <c:pt idx="3">
                  <c:v>1.039376E7</c:v>
                </c:pt>
                <c:pt idx="4">
                  <c:v>1.0617469E7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IPv6 Allocations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Sheet1!$E$2:$E$6</c:f>
              <c:numCache>
                <c:formatCode>"$"#,##0_);[Red]\("$"#,##0\)</c:formatCode>
                <c:ptCount val="5"/>
                <c:pt idx="0">
                  <c:v>28600.0</c:v>
                </c:pt>
                <c:pt idx="1">
                  <c:v>82775.0</c:v>
                </c:pt>
                <c:pt idx="2">
                  <c:v>213813.0</c:v>
                </c:pt>
                <c:pt idx="3">
                  <c:v>424684.0</c:v>
                </c:pt>
                <c:pt idx="4">
                  <c:v>906210.0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- Maintenance, Transfers, Contributions, etc.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Sheet1!$F$2:$F$6</c:f>
              <c:numCache>
                <c:formatCode>"$"#,##0_);[Red]\("$"#,##0\)</c:formatCode>
                <c:ptCount val="5"/>
                <c:pt idx="0">
                  <c:v>1.129146E6</c:v>
                </c:pt>
                <c:pt idx="1">
                  <c:v>1.544134E6</c:v>
                </c:pt>
                <c:pt idx="2">
                  <c:v>1.37251E6</c:v>
                </c:pt>
                <c:pt idx="3">
                  <c:v>1.4552E6</c:v>
                </c:pt>
                <c:pt idx="4">
                  <c:v>1.523275E6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7992104"/>
        <c:axId val="-2038036136"/>
      </c:barChart>
      <c:catAx>
        <c:axId val="-203799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8036136"/>
        <c:crosses val="autoZero"/>
        <c:auto val="1"/>
        <c:lblAlgn val="ctr"/>
        <c:lblOffset val="100"/>
        <c:noMultiLvlLbl val="0"/>
      </c:catAx>
      <c:valAx>
        <c:axId val="-2038036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37992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154515407796"/>
          <c:y val="0.0521341734483621"/>
          <c:w val="0.221894867308253"/>
          <c:h val="0.853799561484294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6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3E5C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202122"/>
            <a:ext cx="9144000" cy="2967955"/>
          </a:xfrm>
        </p:spPr>
        <p:txBody>
          <a:bodyPr/>
          <a:lstStyle/>
          <a:p>
            <a:r>
              <a:rPr lang="en-US" dirty="0" smtClean="0">
                <a:solidFill>
                  <a:srgbClr val="3E5C93"/>
                </a:solidFill>
              </a:rPr>
              <a:t>Financial Services</a:t>
            </a:r>
            <a:endParaRPr lang="en-US" dirty="0">
              <a:solidFill>
                <a:srgbClr val="3E5C9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4515783"/>
            <a:ext cx="8255000" cy="1551765"/>
          </a:xfrm>
        </p:spPr>
        <p:txBody>
          <a:bodyPr/>
          <a:lstStyle/>
          <a:p>
            <a:r>
              <a:rPr lang="en-US" dirty="0" smtClean="0">
                <a:solidFill>
                  <a:srgbClr val="3E5C93"/>
                </a:solidFill>
              </a:rPr>
              <a:t>Bob Stratton, CFO</a:t>
            </a:r>
            <a:endParaRPr lang="en-US" dirty="0">
              <a:solidFill>
                <a:srgbClr val="3E5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00943" y="2710543"/>
            <a:ext cx="488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3E5C93"/>
                </a:solidFill>
                <a:latin typeface="Century Gothic"/>
                <a:cs typeface="Century Gothic"/>
              </a:rPr>
              <a:t>Questions?</a:t>
            </a:r>
            <a:endParaRPr lang="en-US" sz="6000" b="1" dirty="0">
              <a:solidFill>
                <a:srgbClr val="3E5C9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898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</a:p>
          <a:p>
            <a:r>
              <a:rPr lang="en-US" dirty="0" smtClean="0"/>
              <a:t>ARIN Online Experience</a:t>
            </a:r>
          </a:p>
          <a:p>
            <a:r>
              <a:rPr lang="en-US" dirty="0" smtClean="0"/>
              <a:t>New Fee Schedule</a:t>
            </a:r>
          </a:p>
          <a:p>
            <a:r>
              <a:rPr lang="en-US" dirty="0" smtClean="0"/>
              <a:t>Finishing up Financial Audit</a:t>
            </a:r>
          </a:p>
          <a:p>
            <a:r>
              <a:rPr lang="en-US" dirty="0" smtClean="0"/>
              <a:t>Payment/Invoicing Statistics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Val Winkelman</a:t>
            </a:r>
            <a:r>
              <a:rPr lang="en-US" sz="2800" dirty="0" smtClean="0"/>
              <a:t>, Staff Accountant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Michael Abejuela</a:t>
            </a:r>
            <a:r>
              <a:rPr lang="en-US" sz="2800" dirty="0" smtClean="0"/>
              <a:t>, Assoc. General Counsel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Tammy Rowe</a:t>
            </a:r>
            <a:r>
              <a:rPr lang="en-US" sz="2800" dirty="0" smtClean="0"/>
              <a:t>, Accounting Supervisor</a:t>
            </a:r>
          </a:p>
          <a:p>
            <a:pPr lvl="1"/>
            <a:r>
              <a:rPr lang="en-US" dirty="0" smtClean="0"/>
              <a:t>Tanya Gomez, </a:t>
            </a:r>
            <a:r>
              <a:rPr lang="en-US" b="0" dirty="0" smtClean="0"/>
              <a:t>Sr. Account Service Rep.</a:t>
            </a:r>
          </a:p>
          <a:p>
            <a:pPr lvl="1"/>
            <a:r>
              <a:rPr lang="en-US" dirty="0" smtClean="0"/>
              <a:t>Amaris Wang, </a:t>
            </a:r>
            <a:r>
              <a:rPr lang="en-US" b="0" dirty="0" smtClean="0"/>
              <a:t>Sr. Account Service Rep.</a:t>
            </a:r>
            <a:endParaRPr lang="en-US" b="0" dirty="0"/>
          </a:p>
          <a:p>
            <a:pPr lvl="1"/>
            <a:r>
              <a:rPr lang="en-US" dirty="0" smtClean="0"/>
              <a:t>Amy Sanchez, </a:t>
            </a:r>
            <a:r>
              <a:rPr lang="en-US" b="0" dirty="0" smtClean="0"/>
              <a:t>Sr. Account Service Rep.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4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 Online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 Card Payments</a:t>
            </a:r>
          </a:p>
          <a:p>
            <a:pPr lvl="1"/>
            <a:r>
              <a:rPr lang="en-US" dirty="0" smtClean="0"/>
              <a:t>can be made while in ARIN Online</a:t>
            </a:r>
          </a:p>
          <a:p>
            <a:pPr lvl="1"/>
            <a:r>
              <a:rPr lang="en-US" dirty="0" smtClean="0"/>
              <a:t>reduces duplicate payments</a:t>
            </a:r>
          </a:p>
          <a:p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accuracy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2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 on implementation of new fee schedule adopted 1 July 2013</a:t>
            </a:r>
          </a:p>
          <a:p>
            <a:pPr lvl="1"/>
            <a:r>
              <a:rPr lang="en-US" dirty="0" smtClean="0"/>
              <a:t>Working with Engineering to automate the interaction between databases</a:t>
            </a:r>
          </a:p>
          <a:p>
            <a:pPr lvl="1"/>
            <a:r>
              <a:rPr lang="en-US" dirty="0" smtClean="0"/>
              <a:t>Plan for </a:t>
            </a:r>
            <a:r>
              <a:rPr lang="en-US" smtClean="0"/>
              <a:t>communicating changes </a:t>
            </a:r>
            <a:r>
              <a:rPr lang="en-US" dirty="0" smtClean="0"/>
              <a:t>throughout the year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7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Financial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3200" dirty="0" smtClean="0">
              <a:latin typeface="Century Gothic" charset="0"/>
              <a:cs typeface="Century Gothic" charset="0"/>
            </a:endParaRPr>
          </a:p>
          <a:p>
            <a:pPr lvl="1"/>
            <a:r>
              <a:rPr lang="en-US" sz="3200" dirty="0" smtClean="0">
                <a:latin typeface="Century Gothic" charset="0"/>
                <a:cs typeface="Century Gothic" charset="0"/>
              </a:rPr>
              <a:t>Draft </a:t>
            </a:r>
            <a:r>
              <a:rPr lang="en-US" sz="3200" dirty="0">
                <a:latin typeface="Century Gothic" charset="0"/>
                <a:cs typeface="Century Gothic" charset="0"/>
              </a:rPr>
              <a:t>Completed</a:t>
            </a:r>
          </a:p>
          <a:p>
            <a:pPr lvl="2">
              <a:lnSpc>
                <a:spcPct val="120000"/>
              </a:lnSpc>
            </a:pPr>
            <a:endParaRPr lang="en-US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lvl="2">
              <a:lnSpc>
                <a:spcPct val="120000"/>
              </a:lnSpc>
            </a:pP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Review </a:t>
            </a: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underway by </a:t>
            </a:r>
            <a:r>
              <a:rPr lang="en-US" sz="2800" dirty="0" smtClean="0">
                <a:latin typeface="Century Gothic" charset="0"/>
                <a:ea typeface="Century Gothic" charset="0"/>
                <a:cs typeface="Century Gothic" charset="0"/>
              </a:rPr>
              <a:t>Board of Trustees</a:t>
            </a:r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pPr lvl="2">
              <a:lnSpc>
                <a:spcPct val="120000"/>
              </a:lnSpc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Beginning to work on 990 filing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1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Payment Types 2012 </a:t>
            </a:r>
            <a:br>
              <a:rPr lang="en-US" dirty="0" smtClean="0"/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168415"/>
              </p:ext>
            </p:extLst>
          </p:nvPr>
        </p:nvGraphicFramePr>
        <p:xfrm>
          <a:off x="457200" y="1816100"/>
          <a:ext cx="8229600" cy="42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6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429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2012 Invoicing Structure </a:t>
            </a:r>
            <a:br>
              <a:rPr lang="en-US" sz="4000" dirty="0" smtClean="0"/>
            </a:b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113332"/>
              </p:ext>
            </p:extLst>
          </p:nvPr>
        </p:nvGraphicFramePr>
        <p:xfrm>
          <a:off x="457200" y="1625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3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Registration Revenue Mix by %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314538"/>
              </p:ext>
            </p:extLst>
          </p:nvPr>
        </p:nvGraphicFramePr>
        <p:xfrm>
          <a:off x="457200" y="1816100"/>
          <a:ext cx="8229600" cy="42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>
            <a:off x="5932714" y="2529840"/>
            <a:ext cx="664029" cy="406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5932714" y="2155371"/>
            <a:ext cx="664029" cy="5442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 flipH="1" flipV="1">
            <a:off x="5812608" y="4519386"/>
            <a:ext cx="904242" cy="664031"/>
          </a:xfrm>
          <a:prstGeom prst="curvedConnector3">
            <a:avLst>
              <a:gd name="adj1" fmla="val 9943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5932713" y="5130800"/>
            <a:ext cx="664032" cy="34544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>
            <a:off x="6030686" y="2696391"/>
            <a:ext cx="478971" cy="2342969"/>
          </a:xfrm>
          <a:prstGeom prst="rightBrace">
            <a:avLst>
              <a:gd name="adj1" fmla="val 0"/>
              <a:gd name="adj2" fmla="val 4176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155</Words>
  <Application>Microsoft Macintosh PowerPoint</Application>
  <PresentationFormat>On-screen Show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Financial Services</vt:lpstr>
      <vt:lpstr>Summary</vt:lpstr>
      <vt:lpstr>Staff</vt:lpstr>
      <vt:lpstr>ARIN Online Experience</vt:lpstr>
      <vt:lpstr>New Fee Schedule</vt:lpstr>
      <vt:lpstr>Financial Audit</vt:lpstr>
      <vt:lpstr>Payment Types 2012  </vt:lpstr>
      <vt:lpstr>2012 Invoicing Structure  </vt:lpstr>
      <vt:lpstr>Registration Revenue Mix by %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78</cp:revision>
  <dcterms:created xsi:type="dcterms:W3CDTF">2010-08-12T13:39:46Z</dcterms:created>
  <dcterms:modified xsi:type="dcterms:W3CDTF">2013-04-21T14:31:12Z</dcterms:modified>
</cp:coreProperties>
</file>