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83" r:id="rId3"/>
    <p:sldId id="284" r:id="rId4"/>
    <p:sldId id="285" r:id="rId5"/>
    <p:sldId id="310" r:id="rId6"/>
    <p:sldId id="294" r:id="rId7"/>
    <p:sldId id="295" r:id="rId8"/>
    <p:sldId id="296" r:id="rId9"/>
    <p:sldId id="286" r:id="rId10"/>
    <p:sldId id="287" r:id="rId11"/>
    <p:sldId id="288" r:id="rId12"/>
    <p:sldId id="289" r:id="rId13"/>
    <p:sldId id="303" r:id="rId14"/>
    <p:sldId id="311" r:id="rId15"/>
    <p:sldId id="312" r:id="rId16"/>
    <p:sldId id="300" r:id="rId17"/>
    <p:sldId id="313" r:id="rId18"/>
    <p:sldId id="292" r:id="rId19"/>
    <p:sldId id="293" r:id="rId20"/>
    <p:sldId id="314" r:id="rId21"/>
    <p:sldId id="297" r:id="rId22"/>
    <p:sldId id="298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60" d="100"/>
          <a:sy n="16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k:Documents:Presentations:13-Barbados:whois-stats-new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k:Documents:Presentations:13-Barbados:whois-stats-new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k:Documents:Presentations:13-Barbados:whois-stats-new.xls" TargetMode="External"/><Relationship Id="rId2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Accounts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2727.0</c:v>
                </c:pt>
                <c:pt idx="1">
                  <c:v>10072.0</c:v>
                </c:pt>
                <c:pt idx="2">
                  <c:v>17032.0</c:v>
                </c:pt>
                <c:pt idx="3">
                  <c:v>19668.0</c:v>
                </c:pt>
                <c:pt idx="4">
                  <c:v>14631.0</c:v>
                </c:pt>
                <c:pt idx="5">
                  <c:v>4028.0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734120"/>
        <c:axId val="2073737208"/>
      </c:barChart>
      <c:catAx>
        <c:axId val="2073734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/>
                <a:cs typeface="Century Gothic"/>
              </a:defRPr>
            </a:pPr>
            <a:endParaRPr lang="en-US"/>
          </a:p>
        </c:txPr>
        <c:crossAx val="2073737208"/>
        <c:crosses val="autoZero"/>
        <c:auto val="1"/>
        <c:lblAlgn val="ctr"/>
        <c:lblOffset val="100"/>
        <c:noMultiLvlLbl val="0"/>
      </c:catAx>
      <c:valAx>
        <c:axId val="2073737208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073734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49614196525"/>
          <c:y val="0.0784079235677091"/>
          <c:w val="0.842650688849527"/>
          <c:h val="0.59472318561629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inetnum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419.0</c:v>
                </c:pt>
                <c:pt idx="1">
                  <c:v>481.0</c:v>
                </c:pt>
                <c:pt idx="2">
                  <c:v>496.0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466056"/>
        <c:axId val="2095463096"/>
      </c:areaChart>
      <c:catAx>
        <c:axId val="20954660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2095463096"/>
        <c:crosses val="autoZero"/>
        <c:auto val="1"/>
        <c:lblAlgn val="ctr"/>
        <c:lblOffset val="100"/>
        <c:noMultiLvlLbl val="0"/>
      </c:catAx>
      <c:valAx>
        <c:axId val="2095463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4660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Route</a:t>
            </a:r>
          </a:p>
        </c:rich>
      </c:tx>
      <c:layout>
        <c:manualLayout>
          <c:xMode val="edge"/>
          <c:yMode val="edge"/>
          <c:x val="0.348751257971366"/>
          <c:y val="0.76252723311546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341111262826"/>
          <c:y val="0.107843137254902"/>
          <c:w val="0.632153871391076"/>
          <c:h val="0.6332244008714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Year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18636.0</c:v>
                </c:pt>
                <c:pt idx="1">
                  <c:v>19969.0</c:v>
                </c:pt>
                <c:pt idx="2">
                  <c:v>20614.0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438744"/>
        <c:axId val="2095435896"/>
      </c:areaChart>
      <c:catAx>
        <c:axId val="2095438744"/>
        <c:scaling>
          <c:orientation val="minMax"/>
        </c:scaling>
        <c:delete val="1"/>
        <c:axPos val="b"/>
        <c:majorGridlines/>
        <c:numFmt formatCode="@" sourceLinked="1"/>
        <c:majorTickMark val="out"/>
        <c:minorTickMark val="none"/>
        <c:tickLblPos val="nextTo"/>
        <c:crossAx val="2095435896"/>
        <c:crosses val="autoZero"/>
        <c:auto val="1"/>
        <c:lblAlgn val="ctr"/>
        <c:lblOffset val="100"/>
        <c:noMultiLvlLbl val="0"/>
      </c:catAx>
      <c:valAx>
        <c:axId val="2095435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4387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49614196525"/>
          <c:y val="0.0784079235677091"/>
          <c:w val="0.842650688849527"/>
          <c:h val="0.59472318561629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inetnum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13.0</c:v>
                </c:pt>
                <c:pt idx="1">
                  <c:v>25.0</c:v>
                </c:pt>
                <c:pt idx="2">
                  <c:v>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402232"/>
        <c:axId val="2095389688"/>
      </c:areaChart>
      <c:catAx>
        <c:axId val="20954022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2095389688"/>
        <c:crosses val="autoZero"/>
        <c:auto val="1"/>
        <c:lblAlgn val="ctr"/>
        <c:lblOffset val="100"/>
        <c:noMultiLvlLbl val="0"/>
      </c:catAx>
      <c:valAx>
        <c:axId val="2095389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402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Route6</a:t>
            </a:r>
          </a:p>
        </c:rich>
      </c:tx>
      <c:layout>
        <c:manualLayout>
          <c:xMode val="edge"/>
          <c:yMode val="edge"/>
          <c:x val="0.348751257971366"/>
          <c:y val="0.76252723311546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341111262826"/>
          <c:y val="0.107843137254902"/>
          <c:w val="0.632153871391076"/>
          <c:h val="0.6332244008714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Year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242.0</c:v>
                </c:pt>
                <c:pt idx="1">
                  <c:v>527.0</c:v>
                </c:pt>
                <c:pt idx="2">
                  <c:v>631.0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370856"/>
        <c:axId val="2095363000"/>
      </c:areaChart>
      <c:catAx>
        <c:axId val="2095370856"/>
        <c:scaling>
          <c:orientation val="minMax"/>
        </c:scaling>
        <c:delete val="1"/>
        <c:axPos val="b"/>
        <c:majorGridlines/>
        <c:numFmt formatCode="@" sourceLinked="1"/>
        <c:majorTickMark val="out"/>
        <c:minorTickMark val="none"/>
        <c:tickLblPos val="nextTo"/>
        <c:crossAx val="2095363000"/>
        <c:crosses val="autoZero"/>
        <c:auto val="1"/>
        <c:lblAlgn val="ctr"/>
        <c:lblOffset val="100"/>
        <c:noMultiLvlLbl val="0"/>
      </c:catAx>
      <c:valAx>
        <c:axId val="2095363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3708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Logins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2 - 5</c:v>
                </c:pt>
                <c:pt idx="3">
                  <c:v>6 - 10</c:v>
                </c:pt>
                <c:pt idx="4">
                  <c:v>11 - 15</c:v>
                </c:pt>
                <c:pt idx="5">
                  <c:v>&gt;16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2537.0</c:v>
                </c:pt>
                <c:pt idx="1">
                  <c:v>28664.0</c:v>
                </c:pt>
                <c:pt idx="2">
                  <c:v>19466.0</c:v>
                </c:pt>
                <c:pt idx="3">
                  <c:v>6506.0</c:v>
                </c:pt>
                <c:pt idx="4">
                  <c:v>3299.0</c:v>
                </c:pt>
                <c:pt idx="5">
                  <c:v>7745.0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813640"/>
        <c:axId val="2092816648"/>
      </c:barChart>
      <c:catAx>
        <c:axId val="209281364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2816648"/>
        <c:crosses val="autoZero"/>
        <c:auto val="1"/>
        <c:lblAlgn val="ctr"/>
        <c:lblOffset val="100"/>
        <c:noMultiLvlLbl val="0"/>
      </c:catAx>
      <c:valAx>
        <c:axId val="2092816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/>
                <a:cs typeface="Century Gothic"/>
              </a:defRPr>
            </a:pPr>
            <a:endParaRPr lang="en-US"/>
          </a:p>
        </c:txPr>
        <c:crossAx val="2092813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Transactions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REST</c:v>
                </c:pt>
                <c:pt idx="1">
                  <c:v>Templates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319865.0</c:v>
                </c:pt>
                <c:pt idx="1">
                  <c:v>980068.0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732872"/>
        <c:axId val="2095735816"/>
      </c:barChart>
      <c:catAx>
        <c:axId val="2095732872"/>
        <c:scaling>
          <c:orientation val="minMax"/>
        </c:scaling>
        <c:delete val="0"/>
        <c:axPos val="l"/>
        <c:majorTickMark val="out"/>
        <c:minorTickMark val="none"/>
        <c:tickLblPos val="nextTo"/>
        <c:crossAx val="2095735816"/>
        <c:crosses val="autoZero"/>
        <c:auto val="1"/>
        <c:lblAlgn val="ctr"/>
        <c:lblOffset val="100"/>
        <c:noMultiLvlLbl val="0"/>
      </c:catAx>
      <c:valAx>
        <c:axId val="2095735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/>
                <a:cs typeface="Century Gothic"/>
              </a:defRPr>
            </a:pPr>
            <a:endParaRPr lang="en-US"/>
          </a:p>
        </c:txPr>
        <c:crossAx val="2095732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171781339593"/>
          <c:y val="0.134390659238686"/>
          <c:w val="0.746188158684242"/>
          <c:h val="0.4838714929003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Transactions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REST</c:v>
                </c:pt>
                <c:pt idx="1">
                  <c:v>Templates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28373.0</c:v>
                </c:pt>
                <c:pt idx="1">
                  <c:v>658853.0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760872"/>
        <c:axId val="2095763816"/>
      </c:barChart>
      <c:catAx>
        <c:axId val="2095760872"/>
        <c:scaling>
          <c:orientation val="minMax"/>
        </c:scaling>
        <c:delete val="0"/>
        <c:axPos val="l"/>
        <c:majorTickMark val="out"/>
        <c:minorTickMark val="none"/>
        <c:tickLblPos val="nextTo"/>
        <c:crossAx val="2095763816"/>
        <c:crosses val="autoZero"/>
        <c:auto val="1"/>
        <c:lblAlgn val="ctr"/>
        <c:lblOffset val="100"/>
        <c:noMultiLvlLbl val="0"/>
      </c:catAx>
      <c:valAx>
        <c:axId val="2095763816"/>
        <c:scaling>
          <c:orientation val="minMax"/>
          <c:max val="1.2E6"/>
          <c:min val="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/>
                <a:cs typeface="Century Gothic"/>
              </a:defRPr>
            </a:pPr>
            <a:endParaRPr lang="en-US"/>
          </a:p>
        </c:txPr>
        <c:crossAx val="2095760872"/>
        <c:crosses val="autoZero"/>
        <c:crossBetween val="between"/>
        <c:majorUnit val="200000.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Transactions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REST</c:v>
                </c:pt>
                <c:pt idx="1">
                  <c:v>Templates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835914.0</c:v>
                </c:pt>
                <c:pt idx="1">
                  <c:v>1.373933E6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790360"/>
        <c:axId val="2095793304"/>
      </c:barChart>
      <c:catAx>
        <c:axId val="2095790360"/>
        <c:scaling>
          <c:orientation val="minMax"/>
        </c:scaling>
        <c:delete val="0"/>
        <c:axPos val="l"/>
        <c:majorTickMark val="out"/>
        <c:minorTickMark val="none"/>
        <c:tickLblPos val="nextTo"/>
        <c:crossAx val="2095793304"/>
        <c:crosses val="autoZero"/>
        <c:auto val="1"/>
        <c:lblAlgn val="ctr"/>
        <c:lblOffset val="100"/>
        <c:noMultiLvlLbl val="0"/>
      </c:catAx>
      <c:valAx>
        <c:axId val="20957933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entury Gothic"/>
                <a:cs typeface="Century Gothic"/>
              </a:defRPr>
            </a:pPr>
            <a:endParaRPr lang="en-US"/>
          </a:p>
        </c:txPr>
        <c:crossAx val="2095790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areaChart>
        <c:grouping val="standard"/>
        <c:varyColors val="0"/>
        <c:ser>
          <c:idx val="3"/>
          <c:order val="0"/>
          <c:tx>
            <c:strRef>
              <c:f>'Whois Stats'!$E$1:$E$4</c:f>
              <c:strCache>
                <c:ptCount val="1"/>
                <c:pt idx="0">
                  <c:v>port43</c:v>
                </c:pt>
              </c:strCache>
            </c:strRef>
          </c:tx>
          <c:cat>
            <c:strRef>
              <c:f>'Whois Stats'!$A$5:$A$163</c:f>
              <c:strCache>
                <c:ptCount val="159"/>
                <c:pt idx="0">
                  <c:v>2000-01</c:v>
                </c:pt>
                <c:pt idx="1">
                  <c:v>2000-02</c:v>
                </c:pt>
                <c:pt idx="2">
                  <c:v>2000-03</c:v>
                </c:pt>
                <c:pt idx="3">
                  <c:v>2000-04</c:v>
                </c:pt>
                <c:pt idx="4">
                  <c:v>2000-05</c:v>
                </c:pt>
                <c:pt idx="5">
                  <c:v>2000-06</c:v>
                </c:pt>
                <c:pt idx="6">
                  <c:v>2000-07</c:v>
                </c:pt>
                <c:pt idx="7">
                  <c:v>2000-08</c:v>
                </c:pt>
                <c:pt idx="8">
                  <c:v>2000-09</c:v>
                </c:pt>
                <c:pt idx="9">
                  <c:v>2000-10</c:v>
                </c:pt>
                <c:pt idx="10">
                  <c:v>2000-11</c:v>
                </c:pt>
                <c:pt idx="11">
                  <c:v>2000-12</c:v>
                </c:pt>
                <c:pt idx="12">
                  <c:v>2001-01</c:v>
                </c:pt>
                <c:pt idx="13">
                  <c:v>2001-02</c:v>
                </c:pt>
                <c:pt idx="14">
                  <c:v>2001-03</c:v>
                </c:pt>
                <c:pt idx="15">
                  <c:v>2001-04</c:v>
                </c:pt>
                <c:pt idx="16">
                  <c:v>2001-05</c:v>
                </c:pt>
                <c:pt idx="17">
                  <c:v>2001-06</c:v>
                </c:pt>
                <c:pt idx="18">
                  <c:v>2001-07</c:v>
                </c:pt>
                <c:pt idx="19">
                  <c:v>2001-08</c:v>
                </c:pt>
                <c:pt idx="20">
                  <c:v>2001-09</c:v>
                </c:pt>
                <c:pt idx="21">
                  <c:v>2001-10</c:v>
                </c:pt>
                <c:pt idx="22">
                  <c:v>2001-11</c:v>
                </c:pt>
                <c:pt idx="23">
                  <c:v>2001-12</c:v>
                </c:pt>
                <c:pt idx="24">
                  <c:v>2002-01</c:v>
                </c:pt>
                <c:pt idx="25">
                  <c:v>2002-02</c:v>
                </c:pt>
                <c:pt idx="26">
                  <c:v>2002-03</c:v>
                </c:pt>
                <c:pt idx="27">
                  <c:v>2002-04</c:v>
                </c:pt>
                <c:pt idx="28">
                  <c:v>2002-05</c:v>
                </c:pt>
                <c:pt idx="29">
                  <c:v>2002-06</c:v>
                </c:pt>
                <c:pt idx="30">
                  <c:v>2002-07</c:v>
                </c:pt>
                <c:pt idx="31">
                  <c:v>2002-08</c:v>
                </c:pt>
                <c:pt idx="32">
                  <c:v>2002-09</c:v>
                </c:pt>
                <c:pt idx="33">
                  <c:v>2002-10</c:v>
                </c:pt>
                <c:pt idx="34">
                  <c:v>2002-11</c:v>
                </c:pt>
                <c:pt idx="35">
                  <c:v>2002-12</c:v>
                </c:pt>
                <c:pt idx="36">
                  <c:v>2003-01</c:v>
                </c:pt>
                <c:pt idx="37">
                  <c:v>2003-02</c:v>
                </c:pt>
                <c:pt idx="38">
                  <c:v>2003-03</c:v>
                </c:pt>
                <c:pt idx="39">
                  <c:v>2003-04</c:v>
                </c:pt>
                <c:pt idx="40">
                  <c:v>2003-05</c:v>
                </c:pt>
                <c:pt idx="41">
                  <c:v>2003-06</c:v>
                </c:pt>
                <c:pt idx="42">
                  <c:v>2003-07</c:v>
                </c:pt>
                <c:pt idx="43">
                  <c:v>2003-08</c:v>
                </c:pt>
                <c:pt idx="44">
                  <c:v>2003-09</c:v>
                </c:pt>
                <c:pt idx="45">
                  <c:v>2003-10</c:v>
                </c:pt>
                <c:pt idx="46">
                  <c:v>2003-11</c:v>
                </c:pt>
                <c:pt idx="47">
                  <c:v>2003-12</c:v>
                </c:pt>
                <c:pt idx="48">
                  <c:v>2004-01</c:v>
                </c:pt>
                <c:pt idx="49">
                  <c:v>2004-02</c:v>
                </c:pt>
                <c:pt idx="50">
                  <c:v>2004-03</c:v>
                </c:pt>
                <c:pt idx="51">
                  <c:v>2004-04</c:v>
                </c:pt>
                <c:pt idx="52">
                  <c:v>2004-05</c:v>
                </c:pt>
                <c:pt idx="53">
                  <c:v>2004-06</c:v>
                </c:pt>
                <c:pt idx="54">
                  <c:v>2004-07</c:v>
                </c:pt>
                <c:pt idx="55">
                  <c:v>2004-08</c:v>
                </c:pt>
                <c:pt idx="56">
                  <c:v>2004-09</c:v>
                </c:pt>
                <c:pt idx="57">
                  <c:v>2004-10</c:v>
                </c:pt>
                <c:pt idx="58">
                  <c:v>2004-11</c:v>
                </c:pt>
                <c:pt idx="59">
                  <c:v>2004-12</c:v>
                </c:pt>
                <c:pt idx="60">
                  <c:v>2005-01</c:v>
                </c:pt>
                <c:pt idx="61">
                  <c:v>2005-02</c:v>
                </c:pt>
                <c:pt idx="62">
                  <c:v>2005-03</c:v>
                </c:pt>
                <c:pt idx="63">
                  <c:v>2005-04</c:v>
                </c:pt>
                <c:pt idx="64">
                  <c:v>2005-05</c:v>
                </c:pt>
                <c:pt idx="65">
                  <c:v>2005-06</c:v>
                </c:pt>
                <c:pt idx="66">
                  <c:v>2005-07</c:v>
                </c:pt>
                <c:pt idx="67">
                  <c:v>2005-08</c:v>
                </c:pt>
                <c:pt idx="68">
                  <c:v>2005-09</c:v>
                </c:pt>
                <c:pt idx="69">
                  <c:v>2005-10</c:v>
                </c:pt>
                <c:pt idx="70">
                  <c:v>2005-11</c:v>
                </c:pt>
                <c:pt idx="71">
                  <c:v>2005-12</c:v>
                </c:pt>
                <c:pt idx="72">
                  <c:v>2006-01</c:v>
                </c:pt>
                <c:pt idx="73">
                  <c:v>2006-02</c:v>
                </c:pt>
                <c:pt idx="74">
                  <c:v>2006-03</c:v>
                </c:pt>
                <c:pt idx="75">
                  <c:v>2006-04</c:v>
                </c:pt>
                <c:pt idx="76">
                  <c:v>2006-05</c:v>
                </c:pt>
                <c:pt idx="77">
                  <c:v>2006-06</c:v>
                </c:pt>
                <c:pt idx="78">
                  <c:v>2006-07</c:v>
                </c:pt>
                <c:pt idx="79">
                  <c:v>2006-08</c:v>
                </c:pt>
                <c:pt idx="80">
                  <c:v>2006-09</c:v>
                </c:pt>
                <c:pt idx="81">
                  <c:v>2006-10</c:v>
                </c:pt>
                <c:pt idx="82">
                  <c:v>2006-11</c:v>
                </c:pt>
                <c:pt idx="83">
                  <c:v>2006-12</c:v>
                </c:pt>
                <c:pt idx="84">
                  <c:v>2007-01</c:v>
                </c:pt>
                <c:pt idx="85">
                  <c:v>2007-02</c:v>
                </c:pt>
                <c:pt idx="86">
                  <c:v>2007-03</c:v>
                </c:pt>
                <c:pt idx="87">
                  <c:v>2007-04</c:v>
                </c:pt>
                <c:pt idx="88">
                  <c:v>2007-05</c:v>
                </c:pt>
                <c:pt idx="89">
                  <c:v>2007-06</c:v>
                </c:pt>
                <c:pt idx="90">
                  <c:v>2007-07</c:v>
                </c:pt>
                <c:pt idx="91">
                  <c:v>2007-08</c:v>
                </c:pt>
                <c:pt idx="92">
                  <c:v>2007-09</c:v>
                </c:pt>
                <c:pt idx="93">
                  <c:v>2007-10</c:v>
                </c:pt>
                <c:pt idx="94">
                  <c:v>2007-11</c:v>
                </c:pt>
                <c:pt idx="95">
                  <c:v>2007-12</c:v>
                </c:pt>
                <c:pt idx="96">
                  <c:v>2008-01</c:v>
                </c:pt>
                <c:pt idx="97">
                  <c:v>2008-02</c:v>
                </c:pt>
                <c:pt idx="98">
                  <c:v>2008-03</c:v>
                </c:pt>
                <c:pt idx="99">
                  <c:v>2008-04</c:v>
                </c:pt>
                <c:pt idx="100">
                  <c:v>2008-05</c:v>
                </c:pt>
                <c:pt idx="101">
                  <c:v>2008-06</c:v>
                </c:pt>
                <c:pt idx="102">
                  <c:v>2008-07</c:v>
                </c:pt>
                <c:pt idx="103">
                  <c:v>2008-08</c:v>
                </c:pt>
                <c:pt idx="104">
                  <c:v>2008-09</c:v>
                </c:pt>
                <c:pt idx="105">
                  <c:v>2008-10</c:v>
                </c:pt>
                <c:pt idx="106">
                  <c:v>2008-11</c:v>
                </c:pt>
                <c:pt idx="107">
                  <c:v>2008-12</c:v>
                </c:pt>
                <c:pt idx="108">
                  <c:v>2009-01</c:v>
                </c:pt>
                <c:pt idx="109">
                  <c:v>2009-02</c:v>
                </c:pt>
                <c:pt idx="110">
                  <c:v>2009-03</c:v>
                </c:pt>
                <c:pt idx="111">
                  <c:v>2009-04</c:v>
                </c:pt>
                <c:pt idx="112">
                  <c:v>2009-05</c:v>
                </c:pt>
                <c:pt idx="113">
                  <c:v>2009-06</c:v>
                </c:pt>
                <c:pt idx="114">
                  <c:v>2009-07</c:v>
                </c:pt>
                <c:pt idx="115">
                  <c:v>2009-08</c:v>
                </c:pt>
                <c:pt idx="116">
                  <c:v>2009-09</c:v>
                </c:pt>
                <c:pt idx="117">
                  <c:v>2009-10</c:v>
                </c:pt>
                <c:pt idx="118">
                  <c:v>2009-11</c:v>
                </c:pt>
                <c:pt idx="119">
                  <c:v>2009-12</c:v>
                </c:pt>
                <c:pt idx="120">
                  <c:v>2010-01</c:v>
                </c:pt>
                <c:pt idx="121">
                  <c:v>2010-02</c:v>
                </c:pt>
                <c:pt idx="122">
                  <c:v>2010-03</c:v>
                </c:pt>
                <c:pt idx="123">
                  <c:v>2010-04</c:v>
                </c:pt>
                <c:pt idx="124">
                  <c:v>2010-05</c:v>
                </c:pt>
                <c:pt idx="125">
                  <c:v>2010-06</c:v>
                </c:pt>
                <c:pt idx="126">
                  <c:v>2010-07</c:v>
                </c:pt>
                <c:pt idx="127">
                  <c:v>2010-08</c:v>
                </c:pt>
                <c:pt idx="128">
                  <c:v>2010-09</c:v>
                </c:pt>
                <c:pt idx="129">
                  <c:v>2010-10</c:v>
                </c:pt>
                <c:pt idx="130">
                  <c:v>2010-11</c:v>
                </c:pt>
                <c:pt idx="131">
                  <c:v>2010-12</c:v>
                </c:pt>
                <c:pt idx="132">
                  <c:v>2011-01</c:v>
                </c:pt>
                <c:pt idx="133">
                  <c:v>2011-02</c:v>
                </c:pt>
                <c:pt idx="134">
                  <c:v>2011-03</c:v>
                </c:pt>
                <c:pt idx="135">
                  <c:v>2011-04</c:v>
                </c:pt>
                <c:pt idx="136">
                  <c:v>2011-05</c:v>
                </c:pt>
                <c:pt idx="137">
                  <c:v>2011-06</c:v>
                </c:pt>
                <c:pt idx="138">
                  <c:v>2011-07</c:v>
                </c:pt>
                <c:pt idx="139">
                  <c:v>2011-08</c:v>
                </c:pt>
                <c:pt idx="140">
                  <c:v>2011-09</c:v>
                </c:pt>
                <c:pt idx="141">
                  <c:v>2011-10</c:v>
                </c:pt>
                <c:pt idx="142">
                  <c:v>2011-11</c:v>
                </c:pt>
                <c:pt idx="143">
                  <c:v>2011-12</c:v>
                </c:pt>
                <c:pt idx="144">
                  <c:v>2012-01</c:v>
                </c:pt>
                <c:pt idx="145">
                  <c:v>2012-02</c:v>
                </c:pt>
                <c:pt idx="146">
                  <c:v>2012-03</c:v>
                </c:pt>
                <c:pt idx="147">
                  <c:v>2012-04</c:v>
                </c:pt>
                <c:pt idx="148">
                  <c:v>2012-05</c:v>
                </c:pt>
                <c:pt idx="149">
                  <c:v>2012-06</c:v>
                </c:pt>
                <c:pt idx="150">
                  <c:v>2012-07</c:v>
                </c:pt>
                <c:pt idx="151">
                  <c:v>2012-08</c:v>
                </c:pt>
                <c:pt idx="152">
                  <c:v>2012-09</c:v>
                </c:pt>
                <c:pt idx="153">
                  <c:v>2012-10</c:v>
                </c:pt>
                <c:pt idx="154">
                  <c:v>2012-11</c:v>
                </c:pt>
                <c:pt idx="155">
                  <c:v>2012-12</c:v>
                </c:pt>
                <c:pt idx="156">
                  <c:v>2013-01</c:v>
                </c:pt>
                <c:pt idx="157">
                  <c:v>2013-02</c:v>
                </c:pt>
                <c:pt idx="158">
                  <c:v>2013-03</c:v>
                </c:pt>
              </c:strCache>
            </c:strRef>
          </c:cat>
          <c:val>
            <c:numRef>
              <c:f>'Whois Stats'!$E$5:$E$163</c:f>
              <c:numCache>
                <c:formatCode>General</c:formatCode>
                <c:ptCount val="159"/>
                <c:pt idx="18">
                  <c:v>4.8272716E7</c:v>
                </c:pt>
                <c:pt idx="19">
                  <c:v>4.6026958E7</c:v>
                </c:pt>
                <c:pt idx="20">
                  <c:v>4.6994262E7</c:v>
                </c:pt>
                <c:pt idx="21">
                  <c:v>5.2102027E7</c:v>
                </c:pt>
                <c:pt idx="22">
                  <c:v>5.7616101E7</c:v>
                </c:pt>
                <c:pt idx="23">
                  <c:v>6.0394537E7</c:v>
                </c:pt>
                <c:pt idx="24">
                  <c:v>6.6029481E7</c:v>
                </c:pt>
                <c:pt idx="25">
                  <c:v>6.1984625E7</c:v>
                </c:pt>
                <c:pt idx="26">
                  <c:v>7.2538279E7</c:v>
                </c:pt>
                <c:pt idx="27">
                  <c:v>6.5145719E7</c:v>
                </c:pt>
                <c:pt idx="28">
                  <c:v>6.3663322E7</c:v>
                </c:pt>
                <c:pt idx="29">
                  <c:v>4.2491949E7</c:v>
                </c:pt>
                <c:pt idx="30">
                  <c:v>6.5311633E7</c:v>
                </c:pt>
                <c:pt idx="31">
                  <c:v>3.7992958E7</c:v>
                </c:pt>
                <c:pt idx="32">
                  <c:v>4.5043706E7</c:v>
                </c:pt>
                <c:pt idx="33">
                  <c:v>6.420578E7</c:v>
                </c:pt>
                <c:pt idx="34">
                  <c:v>6.0717301E7</c:v>
                </c:pt>
                <c:pt idx="35">
                  <c:v>6.5627048E7</c:v>
                </c:pt>
                <c:pt idx="36">
                  <c:v>7.4298999E7</c:v>
                </c:pt>
                <c:pt idx="37">
                  <c:v>7.0093858E7</c:v>
                </c:pt>
                <c:pt idx="38">
                  <c:v>7.7323222E7</c:v>
                </c:pt>
                <c:pt idx="39">
                  <c:v>8.0533511E7</c:v>
                </c:pt>
                <c:pt idx="40">
                  <c:v>7.8515035E7</c:v>
                </c:pt>
                <c:pt idx="41">
                  <c:v>6.8885092E7</c:v>
                </c:pt>
                <c:pt idx="42">
                  <c:v>7.7520527E7</c:v>
                </c:pt>
                <c:pt idx="43">
                  <c:v>8.8236412E7</c:v>
                </c:pt>
                <c:pt idx="44">
                  <c:v>9.0880268E7</c:v>
                </c:pt>
                <c:pt idx="45">
                  <c:v>8.9714753E7</c:v>
                </c:pt>
                <c:pt idx="46">
                  <c:v>8.5442059E7</c:v>
                </c:pt>
                <c:pt idx="47">
                  <c:v>8.3030234E7</c:v>
                </c:pt>
                <c:pt idx="48">
                  <c:v>7.4726839E7</c:v>
                </c:pt>
                <c:pt idx="49">
                  <c:v>7.5809182E7</c:v>
                </c:pt>
                <c:pt idx="50">
                  <c:v>8.5340306E7</c:v>
                </c:pt>
                <c:pt idx="51">
                  <c:v>7.8296985E7</c:v>
                </c:pt>
                <c:pt idx="52">
                  <c:v>7.8296985E7</c:v>
                </c:pt>
                <c:pt idx="53">
                  <c:v>7.8296985E7</c:v>
                </c:pt>
                <c:pt idx="54">
                  <c:v>7.8296985E7</c:v>
                </c:pt>
                <c:pt idx="55">
                  <c:v>7.8296985E7</c:v>
                </c:pt>
                <c:pt idx="56">
                  <c:v>7.8296985E7</c:v>
                </c:pt>
                <c:pt idx="57">
                  <c:v>7.8296985E7</c:v>
                </c:pt>
                <c:pt idx="58">
                  <c:v>7.8296985E7</c:v>
                </c:pt>
                <c:pt idx="59">
                  <c:v>7.8296985E7</c:v>
                </c:pt>
                <c:pt idx="60">
                  <c:v>7.8296985E7</c:v>
                </c:pt>
                <c:pt idx="61">
                  <c:v>7.8296985E7</c:v>
                </c:pt>
                <c:pt idx="62">
                  <c:v>7.5188311E7</c:v>
                </c:pt>
                <c:pt idx="63">
                  <c:v>7.6850143E7</c:v>
                </c:pt>
                <c:pt idx="64">
                  <c:v>9.6654018E7</c:v>
                </c:pt>
                <c:pt idx="65">
                  <c:v>8.8944046E7</c:v>
                </c:pt>
                <c:pt idx="66">
                  <c:v>8.6439621E7</c:v>
                </c:pt>
                <c:pt idx="67">
                  <c:v>8.3064336E7</c:v>
                </c:pt>
                <c:pt idx="68">
                  <c:v>7.5948408E7</c:v>
                </c:pt>
                <c:pt idx="69">
                  <c:v>7.7816764E7</c:v>
                </c:pt>
                <c:pt idx="70">
                  <c:v>7.3124328E7</c:v>
                </c:pt>
                <c:pt idx="71">
                  <c:v>8.1733226E7</c:v>
                </c:pt>
                <c:pt idx="72">
                  <c:v>8.6137313E7</c:v>
                </c:pt>
                <c:pt idx="73">
                  <c:v>8.525004E7</c:v>
                </c:pt>
                <c:pt idx="74">
                  <c:v>1.01478402E8</c:v>
                </c:pt>
                <c:pt idx="75">
                  <c:v>1.02375679E8</c:v>
                </c:pt>
                <c:pt idx="76">
                  <c:v>9.9461664E7</c:v>
                </c:pt>
                <c:pt idx="77">
                  <c:v>7.9582489E7</c:v>
                </c:pt>
                <c:pt idx="78">
                  <c:v>9.1865754E7</c:v>
                </c:pt>
                <c:pt idx="79">
                  <c:v>1.24738841E8</c:v>
                </c:pt>
                <c:pt idx="80">
                  <c:v>1.27955908E8</c:v>
                </c:pt>
                <c:pt idx="81">
                  <c:v>1.05712423E8</c:v>
                </c:pt>
                <c:pt idx="82">
                  <c:v>9.978997E7</c:v>
                </c:pt>
                <c:pt idx="83">
                  <c:v>9.6359165E7</c:v>
                </c:pt>
                <c:pt idx="84">
                  <c:v>9.7750528E7</c:v>
                </c:pt>
                <c:pt idx="85">
                  <c:v>9.227866E7</c:v>
                </c:pt>
                <c:pt idx="86">
                  <c:v>1.25091319E8</c:v>
                </c:pt>
                <c:pt idx="87">
                  <c:v>1.1689793E8</c:v>
                </c:pt>
                <c:pt idx="88">
                  <c:v>1.32389906E8</c:v>
                </c:pt>
                <c:pt idx="89">
                  <c:v>1.32823832E8</c:v>
                </c:pt>
                <c:pt idx="90">
                  <c:v>1.37376197E8</c:v>
                </c:pt>
                <c:pt idx="91">
                  <c:v>1.37283445E8</c:v>
                </c:pt>
                <c:pt idx="92">
                  <c:v>1.279937E8</c:v>
                </c:pt>
                <c:pt idx="93">
                  <c:v>1.32345195E8</c:v>
                </c:pt>
                <c:pt idx="94">
                  <c:v>1.45008114E8</c:v>
                </c:pt>
                <c:pt idx="95">
                  <c:v>1.2983504E8</c:v>
                </c:pt>
                <c:pt idx="96">
                  <c:v>1.24098365E8</c:v>
                </c:pt>
                <c:pt idx="97">
                  <c:v>1.35765991E8</c:v>
                </c:pt>
                <c:pt idx="98">
                  <c:v>1.56566399E8</c:v>
                </c:pt>
                <c:pt idx="99">
                  <c:v>2.05875576E8</c:v>
                </c:pt>
                <c:pt idx="100">
                  <c:v>1.97483885E8</c:v>
                </c:pt>
                <c:pt idx="101">
                  <c:v>1.84323463E8</c:v>
                </c:pt>
                <c:pt idx="102">
                  <c:v>1.9339852E8</c:v>
                </c:pt>
                <c:pt idx="103">
                  <c:v>1.83466966E8</c:v>
                </c:pt>
                <c:pt idx="104">
                  <c:v>2.06372797E8</c:v>
                </c:pt>
                <c:pt idx="105">
                  <c:v>2.11074984E8</c:v>
                </c:pt>
                <c:pt idx="106">
                  <c:v>2.25982278E8</c:v>
                </c:pt>
                <c:pt idx="107">
                  <c:v>2.49746291E8</c:v>
                </c:pt>
                <c:pt idx="108">
                  <c:v>3.0449825E8</c:v>
                </c:pt>
                <c:pt idx="109">
                  <c:v>2.65569141E8</c:v>
                </c:pt>
                <c:pt idx="110">
                  <c:v>2.83931767E8</c:v>
                </c:pt>
                <c:pt idx="111">
                  <c:v>2.74484196E8</c:v>
                </c:pt>
                <c:pt idx="112">
                  <c:v>3.00605798E8</c:v>
                </c:pt>
                <c:pt idx="113">
                  <c:v>3.54225323E8</c:v>
                </c:pt>
                <c:pt idx="114">
                  <c:v>4.45828683E8</c:v>
                </c:pt>
                <c:pt idx="115">
                  <c:v>3.98848914E8</c:v>
                </c:pt>
                <c:pt idx="116">
                  <c:v>4.29899171E8</c:v>
                </c:pt>
                <c:pt idx="117">
                  <c:v>5.99218033E8</c:v>
                </c:pt>
                <c:pt idx="118">
                  <c:v>6.0985983E8</c:v>
                </c:pt>
                <c:pt idx="119">
                  <c:v>6.73086566E8</c:v>
                </c:pt>
                <c:pt idx="120">
                  <c:v>8.05760085E8</c:v>
                </c:pt>
                <c:pt idx="121">
                  <c:v>8.33772843E8</c:v>
                </c:pt>
                <c:pt idx="122">
                  <c:v>9.87207008E8</c:v>
                </c:pt>
                <c:pt idx="123">
                  <c:v>1.035477757E9</c:v>
                </c:pt>
                <c:pt idx="124">
                  <c:v>1.302532964E9</c:v>
                </c:pt>
                <c:pt idx="125" formatCode="0">
                  <c:v>1.278422071E9</c:v>
                </c:pt>
                <c:pt idx="126">
                  <c:v>3.044824931E9</c:v>
                </c:pt>
                <c:pt idx="127">
                  <c:v>2.737424605E9</c:v>
                </c:pt>
                <c:pt idx="128">
                  <c:v>9.715620123E9</c:v>
                </c:pt>
                <c:pt idx="129">
                  <c:v>6.842526647E9</c:v>
                </c:pt>
                <c:pt idx="130">
                  <c:v>1.871193945E9</c:v>
                </c:pt>
                <c:pt idx="131">
                  <c:v>1.961981729E9</c:v>
                </c:pt>
                <c:pt idx="132">
                  <c:v>3.801532281E9</c:v>
                </c:pt>
                <c:pt idx="133">
                  <c:v>2.638808296E9</c:v>
                </c:pt>
                <c:pt idx="134">
                  <c:v>2.248143676E9</c:v>
                </c:pt>
                <c:pt idx="135">
                  <c:v>1.964425046E9</c:v>
                </c:pt>
                <c:pt idx="136">
                  <c:v>1.76261964E9</c:v>
                </c:pt>
                <c:pt idx="137">
                  <c:v>1.67627418E9</c:v>
                </c:pt>
                <c:pt idx="138">
                  <c:v>1.488066364E9</c:v>
                </c:pt>
                <c:pt idx="139">
                  <c:v>1.287712385E9</c:v>
                </c:pt>
                <c:pt idx="140">
                  <c:v>1.162564669E9</c:v>
                </c:pt>
                <c:pt idx="141">
                  <c:v>1.443530982E9</c:v>
                </c:pt>
                <c:pt idx="142">
                  <c:v>1.550720202E9</c:v>
                </c:pt>
                <c:pt idx="143">
                  <c:v>1.753426763E9</c:v>
                </c:pt>
                <c:pt idx="144">
                  <c:v>1.461075886E9</c:v>
                </c:pt>
                <c:pt idx="145">
                  <c:v>1.25954544E9</c:v>
                </c:pt>
                <c:pt idx="146">
                  <c:v>1.286961599E9</c:v>
                </c:pt>
                <c:pt idx="147">
                  <c:v>1.246352437E9</c:v>
                </c:pt>
                <c:pt idx="148">
                  <c:v>1.242374269E9</c:v>
                </c:pt>
                <c:pt idx="149">
                  <c:v>1.11066379E9</c:v>
                </c:pt>
                <c:pt idx="150">
                  <c:v>1.162830061E9</c:v>
                </c:pt>
                <c:pt idx="151">
                  <c:v>1.100513582E9</c:v>
                </c:pt>
                <c:pt idx="152">
                  <c:v>1.067021158E9</c:v>
                </c:pt>
                <c:pt idx="153">
                  <c:v>1.117422604E9</c:v>
                </c:pt>
                <c:pt idx="154">
                  <c:v>1.078042356E9</c:v>
                </c:pt>
                <c:pt idx="155">
                  <c:v>1.097463117E9</c:v>
                </c:pt>
                <c:pt idx="156">
                  <c:v>1.068515238E9</c:v>
                </c:pt>
                <c:pt idx="157">
                  <c:v>9.68442893E8</c:v>
                </c:pt>
                <c:pt idx="158">
                  <c:v>1.103256759E9</c:v>
                </c:pt>
              </c:numCache>
            </c:numRef>
          </c:val>
        </c:ser>
        <c:ser>
          <c:idx val="13"/>
          <c:order val="1"/>
          <c:tx>
            <c:strRef>
              <c:f>'Whois Stats'!$O$1:$O$4</c:f>
              <c:strCache>
                <c:ptCount val="1"/>
                <c:pt idx="0">
                  <c:v>Running Total port 80 port 43 total</c:v>
                </c:pt>
              </c:strCache>
            </c:strRef>
          </c:tx>
          <c:cat>
            <c:strRef>
              <c:f>'Whois Stats'!$A$5:$A$163</c:f>
              <c:strCache>
                <c:ptCount val="159"/>
                <c:pt idx="0">
                  <c:v>2000-01</c:v>
                </c:pt>
                <c:pt idx="1">
                  <c:v>2000-02</c:v>
                </c:pt>
                <c:pt idx="2">
                  <c:v>2000-03</c:v>
                </c:pt>
                <c:pt idx="3">
                  <c:v>2000-04</c:v>
                </c:pt>
                <c:pt idx="4">
                  <c:v>2000-05</c:v>
                </c:pt>
                <c:pt idx="5">
                  <c:v>2000-06</c:v>
                </c:pt>
                <c:pt idx="6">
                  <c:v>2000-07</c:v>
                </c:pt>
                <c:pt idx="7">
                  <c:v>2000-08</c:v>
                </c:pt>
                <c:pt idx="8">
                  <c:v>2000-09</c:v>
                </c:pt>
                <c:pt idx="9">
                  <c:v>2000-10</c:v>
                </c:pt>
                <c:pt idx="10">
                  <c:v>2000-11</c:v>
                </c:pt>
                <c:pt idx="11">
                  <c:v>2000-12</c:v>
                </c:pt>
                <c:pt idx="12">
                  <c:v>2001-01</c:v>
                </c:pt>
                <c:pt idx="13">
                  <c:v>2001-02</c:v>
                </c:pt>
                <c:pt idx="14">
                  <c:v>2001-03</c:v>
                </c:pt>
                <c:pt idx="15">
                  <c:v>2001-04</c:v>
                </c:pt>
                <c:pt idx="16">
                  <c:v>2001-05</c:v>
                </c:pt>
                <c:pt idx="17">
                  <c:v>2001-06</c:v>
                </c:pt>
                <c:pt idx="18">
                  <c:v>2001-07</c:v>
                </c:pt>
                <c:pt idx="19">
                  <c:v>2001-08</c:v>
                </c:pt>
                <c:pt idx="20">
                  <c:v>2001-09</c:v>
                </c:pt>
                <c:pt idx="21">
                  <c:v>2001-10</c:v>
                </c:pt>
                <c:pt idx="22">
                  <c:v>2001-11</c:v>
                </c:pt>
                <c:pt idx="23">
                  <c:v>2001-12</c:v>
                </c:pt>
                <c:pt idx="24">
                  <c:v>2002-01</c:v>
                </c:pt>
                <c:pt idx="25">
                  <c:v>2002-02</c:v>
                </c:pt>
                <c:pt idx="26">
                  <c:v>2002-03</c:v>
                </c:pt>
                <c:pt idx="27">
                  <c:v>2002-04</c:v>
                </c:pt>
                <c:pt idx="28">
                  <c:v>2002-05</c:v>
                </c:pt>
                <c:pt idx="29">
                  <c:v>2002-06</c:v>
                </c:pt>
                <c:pt idx="30">
                  <c:v>2002-07</c:v>
                </c:pt>
                <c:pt idx="31">
                  <c:v>2002-08</c:v>
                </c:pt>
                <c:pt idx="32">
                  <c:v>2002-09</c:v>
                </c:pt>
                <c:pt idx="33">
                  <c:v>2002-10</c:v>
                </c:pt>
                <c:pt idx="34">
                  <c:v>2002-11</c:v>
                </c:pt>
                <c:pt idx="35">
                  <c:v>2002-12</c:v>
                </c:pt>
                <c:pt idx="36">
                  <c:v>2003-01</c:v>
                </c:pt>
                <c:pt idx="37">
                  <c:v>2003-02</c:v>
                </c:pt>
                <c:pt idx="38">
                  <c:v>2003-03</c:v>
                </c:pt>
                <c:pt idx="39">
                  <c:v>2003-04</c:v>
                </c:pt>
                <c:pt idx="40">
                  <c:v>2003-05</c:v>
                </c:pt>
                <c:pt idx="41">
                  <c:v>2003-06</c:v>
                </c:pt>
                <c:pt idx="42">
                  <c:v>2003-07</c:v>
                </c:pt>
                <c:pt idx="43">
                  <c:v>2003-08</c:v>
                </c:pt>
                <c:pt idx="44">
                  <c:v>2003-09</c:v>
                </c:pt>
                <c:pt idx="45">
                  <c:v>2003-10</c:v>
                </c:pt>
                <c:pt idx="46">
                  <c:v>2003-11</c:v>
                </c:pt>
                <c:pt idx="47">
                  <c:v>2003-12</c:v>
                </c:pt>
                <c:pt idx="48">
                  <c:v>2004-01</c:v>
                </c:pt>
                <c:pt idx="49">
                  <c:v>2004-02</c:v>
                </c:pt>
                <c:pt idx="50">
                  <c:v>2004-03</c:v>
                </c:pt>
                <c:pt idx="51">
                  <c:v>2004-04</c:v>
                </c:pt>
                <c:pt idx="52">
                  <c:v>2004-05</c:v>
                </c:pt>
                <c:pt idx="53">
                  <c:v>2004-06</c:v>
                </c:pt>
                <c:pt idx="54">
                  <c:v>2004-07</c:v>
                </c:pt>
                <c:pt idx="55">
                  <c:v>2004-08</c:v>
                </c:pt>
                <c:pt idx="56">
                  <c:v>2004-09</c:v>
                </c:pt>
                <c:pt idx="57">
                  <c:v>2004-10</c:v>
                </c:pt>
                <c:pt idx="58">
                  <c:v>2004-11</c:v>
                </c:pt>
                <c:pt idx="59">
                  <c:v>2004-12</c:v>
                </c:pt>
                <c:pt idx="60">
                  <c:v>2005-01</c:v>
                </c:pt>
                <c:pt idx="61">
                  <c:v>2005-02</c:v>
                </c:pt>
                <c:pt idx="62">
                  <c:v>2005-03</c:v>
                </c:pt>
                <c:pt idx="63">
                  <c:v>2005-04</c:v>
                </c:pt>
                <c:pt idx="64">
                  <c:v>2005-05</c:v>
                </c:pt>
                <c:pt idx="65">
                  <c:v>2005-06</c:v>
                </c:pt>
                <c:pt idx="66">
                  <c:v>2005-07</c:v>
                </c:pt>
                <c:pt idx="67">
                  <c:v>2005-08</c:v>
                </c:pt>
                <c:pt idx="68">
                  <c:v>2005-09</c:v>
                </c:pt>
                <c:pt idx="69">
                  <c:v>2005-10</c:v>
                </c:pt>
                <c:pt idx="70">
                  <c:v>2005-11</c:v>
                </c:pt>
                <c:pt idx="71">
                  <c:v>2005-12</c:v>
                </c:pt>
                <c:pt idx="72">
                  <c:v>2006-01</c:v>
                </c:pt>
                <c:pt idx="73">
                  <c:v>2006-02</c:v>
                </c:pt>
                <c:pt idx="74">
                  <c:v>2006-03</c:v>
                </c:pt>
                <c:pt idx="75">
                  <c:v>2006-04</c:v>
                </c:pt>
                <c:pt idx="76">
                  <c:v>2006-05</c:v>
                </c:pt>
                <c:pt idx="77">
                  <c:v>2006-06</c:v>
                </c:pt>
                <c:pt idx="78">
                  <c:v>2006-07</c:v>
                </c:pt>
                <c:pt idx="79">
                  <c:v>2006-08</c:v>
                </c:pt>
                <c:pt idx="80">
                  <c:v>2006-09</c:v>
                </c:pt>
                <c:pt idx="81">
                  <c:v>2006-10</c:v>
                </c:pt>
                <c:pt idx="82">
                  <c:v>2006-11</c:v>
                </c:pt>
                <c:pt idx="83">
                  <c:v>2006-12</c:v>
                </c:pt>
                <c:pt idx="84">
                  <c:v>2007-01</c:v>
                </c:pt>
                <c:pt idx="85">
                  <c:v>2007-02</c:v>
                </c:pt>
                <c:pt idx="86">
                  <c:v>2007-03</c:v>
                </c:pt>
                <c:pt idx="87">
                  <c:v>2007-04</c:v>
                </c:pt>
                <c:pt idx="88">
                  <c:v>2007-05</c:v>
                </c:pt>
                <c:pt idx="89">
                  <c:v>2007-06</c:v>
                </c:pt>
                <c:pt idx="90">
                  <c:v>2007-07</c:v>
                </c:pt>
                <c:pt idx="91">
                  <c:v>2007-08</c:v>
                </c:pt>
                <c:pt idx="92">
                  <c:v>2007-09</c:v>
                </c:pt>
                <c:pt idx="93">
                  <c:v>2007-10</c:v>
                </c:pt>
                <c:pt idx="94">
                  <c:v>2007-11</c:v>
                </c:pt>
                <c:pt idx="95">
                  <c:v>2007-12</c:v>
                </c:pt>
                <c:pt idx="96">
                  <c:v>2008-01</c:v>
                </c:pt>
                <c:pt idx="97">
                  <c:v>2008-02</c:v>
                </c:pt>
                <c:pt idx="98">
                  <c:v>2008-03</c:v>
                </c:pt>
                <c:pt idx="99">
                  <c:v>2008-04</c:v>
                </c:pt>
                <c:pt idx="100">
                  <c:v>2008-05</c:v>
                </c:pt>
                <c:pt idx="101">
                  <c:v>2008-06</c:v>
                </c:pt>
                <c:pt idx="102">
                  <c:v>2008-07</c:v>
                </c:pt>
                <c:pt idx="103">
                  <c:v>2008-08</c:v>
                </c:pt>
                <c:pt idx="104">
                  <c:v>2008-09</c:v>
                </c:pt>
                <c:pt idx="105">
                  <c:v>2008-10</c:v>
                </c:pt>
                <c:pt idx="106">
                  <c:v>2008-11</c:v>
                </c:pt>
                <c:pt idx="107">
                  <c:v>2008-12</c:v>
                </c:pt>
                <c:pt idx="108">
                  <c:v>2009-01</c:v>
                </c:pt>
                <c:pt idx="109">
                  <c:v>2009-02</c:v>
                </c:pt>
                <c:pt idx="110">
                  <c:v>2009-03</c:v>
                </c:pt>
                <c:pt idx="111">
                  <c:v>2009-04</c:v>
                </c:pt>
                <c:pt idx="112">
                  <c:v>2009-05</c:v>
                </c:pt>
                <c:pt idx="113">
                  <c:v>2009-06</c:v>
                </c:pt>
                <c:pt idx="114">
                  <c:v>2009-07</c:v>
                </c:pt>
                <c:pt idx="115">
                  <c:v>2009-08</c:v>
                </c:pt>
                <c:pt idx="116">
                  <c:v>2009-09</c:v>
                </c:pt>
                <c:pt idx="117">
                  <c:v>2009-10</c:v>
                </c:pt>
                <c:pt idx="118">
                  <c:v>2009-11</c:v>
                </c:pt>
                <c:pt idx="119">
                  <c:v>2009-12</c:v>
                </c:pt>
                <c:pt idx="120">
                  <c:v>2010-01</c:v>
                </c:pt>
                <c:pt idx="121">
                  <c:v>2010-02</c:v>
                </c:pt>
                <c:pt idx="122">
                  <c:v>2010-03</c:v>
                </c:pt>
                <c:pt idx="123">
                  <c:v>2010-04</c:v>
                </c:pt>
                <c:pt idx="124">
                  <c:v>2010-05</c:v>
                </c:pt>
                <c:pt idx="125">
                  <c:v>2010-06</c:v>
                </c:pt>
                <c:pt idx="126">
                  <c:v>2010-07</c:v>
                </c:pt>
                <c:pt idx="127">
                  <c:v>2010-08</c:v>
                </c:pt>
                <c:pt idx="128">
                  <c:v>2010-09</c:v>
                </c:pt>
                <c:pt idx="129">
                  <c:v>2010-10</c:v>
                </c:pt>
                <c:pt idx="130">
                  <c:v>2010-11</c:v>
                </c:pt>
                <c:pt idx="131">
                  <c:v>2010-12</c:v>
                </c:pt>
                <c:pt idx="132">
                  <c:v>2011-01</c:v>
                </c:pt>
                <c:pt idx="133">
                  <c:v>2011-02</c:v>
                </c:pt>
                <c:pt idx="134">
                  <c:v>2011-03</c:v>
                </c:pt>
                <c:pt idx="135">
                  <c:v>2011-04</c:v>
                </c:pt>
                <c:pt idx="136">
                  <c:v>2011-05</c:v>
                </c:pt>
                <c:pt idx="137">
                  <c:v>2011-06</c:v>
                </c:pt>
                <c:pt idx="138">
                  <c:v>2011-07</c:v>
                </c:pt>
                <c:pt idx="139">
                  <c:v>2011-08</c:v>
                </c:pt>
                <c:pt idx="140">
                  <c:v>2011-09</c:v>
                </c:pt>
                <c:pt idx="141">
                  <c:v>2011-10</c:v>
                </c:pt>
                <c:pt idx="142">
                  <c:v>2011-11</c:v>
                </c:pt>
                <c:pt idx="143">
                  <c:v>2011-12</c:v>
                </c:pt>
                <c:pt idx="144">
                  <c:v>2012-01</c:v>
                </c:pt>
                <c:pt idx="145">
                  <c:v>2012-02</c:v>
                </c:pt>
                <c:pt idx="146">
                  <c:v>2012-03</c:v>
                </c:pt>
                <c:pt idx="147">
                  <c:v>2012-04</c:v>
                </c:pt>
                <c:pt idx="148">
                  <c:v>2012-05</c:v>
                </c:pt>
                <c:pt idx="149">
                  <c:v>2012-06</c:v>
                </c:pt>
                <c:pt idx="150">
                  <c:v>2012-07</c:v>
                </c:pt>
                <c:pt idx="151">
                  <c:v>2012-08</c:v>
                </c:pt>
                <c:pt idx="152">
                  <c:v>2012-09</c:v>
                </c:pt>
                <c:pt idx="153">
                  <c:v>2012-10</c:v>
                </c:pt>
                <c:pt idx="154">
                  <c:v>2012-11</c:v>
                </c:pt>
                <c:pt idx="155">
                  <c:v>2012-12</c:v>
                </c:pt>
                <c:pt idx="156">
                  <c:v>2013-01</c:v>
                </c:pt>
                <c:pt idx="157">
                  <c:v>2013-02</c:v>
                </c:pt>
                <c:pt idx="158">
                  <c:v>2013-03</c:v>
                </c:pt>
              </c:strCache>
            </c:strRef>
          </c:cat>
          <c:val>
            <c:numRef>
              <c:f>'Whois Stats'!$O$5:$O$163</c:f>
              <c:numCache>
                <c:formatCode>General</c:formatCode>
                <c:ptCount val="15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883672"/>
        <c:axId val="2095886648"/>
      </c:areaChart>
      <c:catAx>
        <c:axId val="2095883672"/>
        <c:scaling>
          <c:orientation val="minMax"/>
        </c:scaling>
        <c:delete val="0"/>
        <c:axPos val="b"/>
        <c:majorTickMark val="out"/>
        <c:minorTickMark val="none"/>
        <c:tickLblPos val="nextTo"/>
        <c:crossAx val="2095886648"/>
        <c:crosses val="autoZero"/>
        <c:auto val="1"/>
        <c:lblAlgn val="ctr"/>
        <c:lblOffset val="100"/>
        <c:noMultiLvlLbl val="0"/>
      </c:catAx>
      <c:valAx>
        <c:axId val="2095886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883672"/>
        <c:crosses val="autoZero"/>
        <c:crossBetween val="midCat"/>
        <c:dispUnits>
          <c:builtInUnit val="tenThousand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'Whois Stats'!$B$1:$B$4</c:f>
              <c:strCache>
                <c:ptCount val="1"/>
                <c:pt idx="0">
                  <c:v>port 80 RESTful</c:v>
                </c:pt>
              </c:strCache>
            </c:strRef>
          </c:tx>
          <c:spPr>
            <a:ln w="12700"/>
          </c:spPr>
          <c:cat>
            <c:strRef>
              <c:f>'Whois Stats'!$A$133:$A$163</c:f>
              <c:strCache>
                <c:ptCount val="31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  <c:pt idx="9">
                  <c:v>2011-06</c:v>
                </c:pt>
                <c:pt idx="10">
                  <c:v>2011-07</c:v>
                </c:pt>
                <c:pt idx="11">
                  <c:v>2011-08</c:v>
                </c:pt>
                <c:pt idx="12">
                  <c:v>2011-09</c:v>
                </c:pt>
                <c:pt idx="13">
                  <c:v>2011-10</c:v>
                </c:pt>
                <c:pt idx="14">
                  <c:v>2011-11</c:v>
                </c:pt>
                <c:pt idx="15">
                  <c:v>2011-12</c:v>
                </c:pt>
                <c:pt idx="16">
                  <c:v>2012-01</c:v>
                </c:pt>
                <c:pt idx="17">
                  <c:v>2012-02</c:v>
                </c:pt>
                <c:pt idx="18">
                  <c:v>2012-03</c:v>
                </c:pt>
                <c:pt idx="19">
                  <c:v>2012-04</c:v>
                </c:pt>
                <c:pt idx="20">
                  <c:v>2012-05</c:v>
                </c:pt>
                <c:pt idx="21">
                  <c:v>2012-06</c:v>
                </c:pt>
                <c:pt idx="22">
                  <c:v>2012-07</c:v>
                </c:pt>
                <c:pt idx="23">
                  <c:v>2012-08</c:v>
                </c:pt>
                <c:pt idx="24">
                  <c:v>2012-09</c:v>
                </c:pt>
                <c:pt idx="25">
                  <c:v>2012-10</c:v>
                </c:pt>
                <c:pt idx="26">
                  <c:v>2012-11</c:v>
                </c:pt>
                <c:pt idx="27">
                  <c:v>2012-12</c:v>
                </c:pt>
                <c:pt idx="28">
                  <c:v>2013-01</c:v>
                </c:pt>
                <c:pt idx="29">
                  <c:v>2013-02</c:v>
                </c:pt>
                <c:pt idx="30">
                  <c:v>2013-03</c:v>
                </c:pt>
              </c:strCache>
            </c:strRef>
          </c:cat>
          <c:val>
            <c:numRef>
              <c:f>'Whois Stats'!$B$133:$B$163</c:f>
              <c:numCache>
                <c:formatCode>General</c:formatCode>
                <c:ptCount val="31"/>
                <c:pt idx="0">
                  <c:v>1.359855623E9</c:v>
                </c:pt>
                <c:pt idx="1">
                  <c:v>1.538014853E9</c:v>
                </c:pt>
                <c:pt idx="2">
                  <c:v>5.6581478E8</c:v>
                </c:pt>
                <c:pt idx="3">
                  <c:v>7.57954901E8</c:v>
                </c:pt>
                <c:pt idx="4">
                  <c:v>1.113923309E9</c:v>
                </c:pt>
                <c:pt idx="5">
                  <c:v>9.25260184E8</c:v>
                </c:pt>
                <c:pt idx="6">
                  <c:v>1.561667344E9</c:v>
                </c:pt>
                <c:pt idx="7">
                  <c:v>1.448523246E9</c:v>
                </c:pt>
                <c:pt idx="8">
                  <c:v>1.281199716E9</c:v>
                </c:pt>
                <c:pt idx="9">
                  <c:v>1.095419849E9</c:v>
                </c:pt>
                <c:pt idx="10">
                  <c:v>1.042769473E9</c:v>
                </c:pt>
                <c:pt idx="11">
                  <c:v>8.57715693E8</c:v>
                </c:pt>
                <c:pt idx="12">
                  <c:v>8.59182103E8</c:v>
                </c:pt>
                <c:pt idx="13">
                  <c:v>1.213591839E9</c:v>
                </c:pt>
                <c:pt idx="14">
                  <c:v>1.330352969E9</c:v>
                </c:pt>
                <c:pt idx="15">
                  <c:v>1.237871562E9</c:v>
                </c:pt>
                <c:pt idx="16">
                  <c:v>1.310073905E9</c:v>
                </c:pt>
                <c:pt idx="17">
                  <c:v>1.679672108E9</c:v>
                </c:pt>
                <c:pt idx="18">
                  <c:v>1.741622366E9</c:v>
                </c:pt>
                <c:pt idx="19">
                  <c:v>1.654798727E9</c:v>
                </c:pt>
                <c:pt idx="20">
                  <c:v>1.619879403E9</c:v>
                </c:pt>
                <c:pt idx="21">
                  <c:v>1.560312716E9</c:v>
                </c:pt>
                <c:pt idx="22">
                  <c:v>1.634816133E9</c:v>
                </c:pt>
                <c:pt idx="23">
                  <c:v>1.521214492E9</c:v>
                </c:pt>
                <c:pt idx="24">
                  <c:v>1.42668427E9</c:v>
                </c:pt>
                <c:pt idx="25">
                  <c:v>1.489212671E9</c:v>
                </c:pt>
                <c:pt idx="26">
                  <c:v>1.475663815E9</c:v>
                </c:pt>
                <c:pt idx="27">
                  <c:v>1.614805926E9</c:v>
                </c:pt>
                <c:pt idx="28">
                  <c:v>1.539670446E9</c:v>
                </c:pt>
                <c:pt idx="29">
                  <c:v>1.447467012E9</c:v>
                </c:pt>
                <c:pt idx="30">
                  <c:v>1.649193075E9</c:v>
                </c:pt>
              </c:numCache>
            </c:numRef>
          </c:val>
        </c:ser>
        <c:ser>
          <c:idx val="1"/>
          <c:order val="1"/>
          <c:tx>
            <c:strRef>
              <c:f>'Whois Stats'!$C$1:$C$4</c:f>
              <c:strCache>
                <c:ptCount val="1"/>
                <c:pt idx="0">
                  <c:v>port 80 (/ui)</c:v>
                </c:pt>
              </c:strCache>
            </c:strRef>
          </c:tx>
          <c:spPr>
            <a:ln w="12700"/>
          </c:spPr>
          <c:cat>
            <c:strRef>
              <c:f>'Whois Stats'!$A$133:$A$163</c:f>
              <c:strCache>
                <c:ptCount val="31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  <c:pt idx="9">
                  <c:v>2011-06</c:v>
                </c:pt>
                <c:pt idx="10">
                  <c:v>2011-07</c:v>
                </c:pt>
                <c:pt idx="11">
                  <c:v>2011-08</c:v>
                </c:pt>
                <c:pt idx="12">
                  <c:v>2011-09</c:v>
                </c:pt>
                <c:pt idx="13">
                  <c:v>2011-10</c:v>
                </c:pt>
                <c:pt idx="14">
                  <c:v>2011-11</c:v>
                </c:pt>
                <c:pt idx="15">
                  <c:v>2011-12</c:v>
                </c:pt>
                <c:pt idx="16">
                  <c:v>2012-01</c:v>
                </c:pt>
                <c:pt idx="17">
                  <c:v>2012-02</c:v>
                </c:pt>
                <c:pt idx="18">
                  <c:v>2012-03</c:v>
                </c:pt>
                <c:pt idx="19">
                  <c:v>2012-04</c:v>
                </c:pt>
                <c:pt idx="20">
                  <c:v>2012-05</c:v>
                </c:pt>
                <c:pt idx="21">
                  <c:v>2012-06</c:v>
                </c:pt>
                <c:pt idx="22">
                  <c:v>2012-07</c:v>
                </c:pt>
                <c:pt idx="23">
                  <c:v>2012-08</c:v>
                </c:pt>
                <c:pt idx="24">
                  <c:v>2012-09</c:v>
                </c:pt>
                <c:pt idx="25">
                  <c:v>2012-10</c:v>
                </c:pt>
                <c:pt idx="26">
                  <c:v>2012-11</c:v>
                </c:pt>
                <c:pt idx="27">
                  <c:v>2012-12</c:v>
                </c:pt>
                <c:pt idx="28">
                  <c:v>2013-01</c:v>
                </c:pt>
                <c:pt idx="29">
                  <c:v>2013-02</c:v>
                </c:pt>
                <c:pt idx="30">
                  <c:v>2013-03</c:v>
                </c:pt>
              </c:strCache>
            </c:strRef>
          </c:cat>
          <c:val>
            <c:numRef>
              <c:f>'Whois Stats'!$C$133:$C$163</c:f>
              <c:numCache>
                <c:formatCode>General</c:formatCode>
                <c:ptCount val="31"/>
                <c:pt idx="0">
                  <c:v>1.0821033E7</c:v>
                </c:pt>
                <c:pt idx="1">
                  <c:v>1.2727712E7</c:v>
                </c:pt>
                <c:pt idx="2">
                  <c:v>1.2716071E7</c:v>
                </c:pt>
                <c:pt idx="3">
                  <c:v>8.464483E6</c:v>
                </c:pt>
                <c:pt idx="4">
                  <c:v>9.165848E6</c:v>
                </c:pt>
                <c:pt idx="5">
                  <c:v>6.296474E6</c:v>
                </c:pt>
                <c:pt idx="6">
                  <c:v>1.0145809E7</c:v>
                </c:pt>
                <c:pt idx="7">
                  <c:v>1.2714796E7</c:v>
                </c:pt>
                <c:pt idx="8">
                  <c:v>1.2941114E7</c:v>
                </c:pt>
                <c:pt idx="9">
                  <c:v>1.1594935E7</c:v>
                </c:pt>
                <c:pt idx="10">
                  <c:v>1.118927E7</c:v>
                </c:pt>
                <c:pt idx="11">
                  <c:v>1.0804924E7</c:v>
                </c:pt>
                <c:pt idx="12">
                  <c:v>8.966756E6</c:v>
                </c:pt>
                <c:pt idx="13">
                  <c:v>5.541585E6</c:v>
                </c:pt>
                <c:pt idx="14">
                  <c:v>6.266152E6</c:v>
                </c:pt>
                <c:pt idx="15">
                  <c:v>4.373007E6</c:v>
                </c:pt>
                <c:pt idx="16">
                  <c:v>3.935188E6</c:v>
                </c:pt>
                <c:pt idx="17">
                  <c:v>5.993932E6</c:v>
                </c:pt>
                <c:pt idx="18">
                  <c:v>5.771287E6</c:v>
                </c:pt>
                <c:pt idx="19">
                  <c:v>5.474703E6</c:v>
                </c:pt>
                <c:pt idx="20">
                  <c:v>5.201508E6</c:v>
                </c:pt>
                <c:pt idx="21">
                  <c:v>5.155211E6</c:v>
                </c:pt>
                <c:pt idx="22">
                  <c:v>5.086122E6</c:v>
                </c:pt>
                <c:pt idx="23">
                  <c:v>4.941297E6</c:v>
                </c:pt>
                <c:pt idx="24">
                  <c:v>2.811825E6</c:v>
                </c:pt>
                <c:pt idx="25">
                  <c:v>2.382694E6</c:v>
                </c:pt>
                <c:pt idx="26">
                  <c:v>2.641559E6</c:v>
                </c:pt>
                <c:pt idx="27">
                  <c:v>2.814103E6</c:v>
                </c:pt>
                <c:pt idx="28">
                  <c:v>2.990669E6</c:v>
                </c:pt>
                <c:pt idx="29">
                  <c:v>3.571055E6</c:v>
                </c:pt>
                <c:pt idx="30">
                  <c:v>3.07876E6</c:v>
                </c:pt>
              </c:numCache>
            </c:numRef>
          </c:val>
        </c:ser>
        <c:ser>
          <c:idx val="3"/>
          <c:order val="2"/>
          <c:tx>
            <c:strRef>
              <c:f>'Whois Stats'!$E$1:$E$4</c:f>
              <c:strCache>
                <c:ptCount val="1"/>
                <c:pt idx="0">
                  <c:v>port43</c:v>
                </c:pt>
              </c:strCache>
            </c:strRef>
          </c:tx>
          <c:spPr>
            <a:ln w="12700"/>
          </c:spPr>
          <c:cat>
            <c:strRef>
              <c:f>'Whois Stats'!$A$133:$A$163</c:f>
              <c:strCache>
                <c:ptCount val="31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  <c:pt idx="9">
                  <c:v>2011-06</c:v>
                </c:pt>
                <c:pt idx="10">
                  <c:v>2011-07</c:v>
                </c:pt>
                <c:pt idx="11">
                  <c:v>2011-08</c:v>
                </c:pt>
                <c:pt idx="12">
                  <c:v>2011-09</c:v>
                </c:pt>
                <c:pt idx="13">
                  <c:v>2011-10</c:v>
                </c:pt>
                <c:pt idx="14">
                  <c:v>2011-11</c:v>
                </c:pt>
                <c:pt idx="15">
                  <c:v>2011-12</c:v>
                </c:pt>
                <c:pt idx="16">
                  <c:v>2012-01</c:v>
                </c:pt>
                <c:pt idx="17">
                  <c:v>2012-02</c:v>
                </c:pt>
                <c:pt idx="18">
                  <c:v>2012-03</c:v>
                </c:pt>
                <c:pt idx="19">
                  <c:v>2012-04</c:v>
                </c:pt>
                <c:pt idx="20">
                  <c:v>2012-05</c:v>
                </c:pt>
                <c:pt idx="21">
                  <c:v>2012-06</c:v>
                </c:pt>
                <c:pt idx="22">
                  <c:v>2012-07</c:v>
                </c:pt>
                <c:pt idx="23">
                  <c:v>2012-08</c:v>
                </c:pt>
                <c:pt idx="24">
                  <c:v>2012-09</c:v>
                </c:pt>
                <c:pt idx="25">
                  <c:v>2012-10</c:v>
                </c:pt>
                <c:pt idx="26">
                  <c:v>2012-11</c:v>
                </c:pt>
                <c:pt idx="27">
                  <c:v>2012-12</c:v>
                </c:pt>
                <c:pt idx="28">
                  <c:v>2013-01</c:v>
                </c:pt>
                <c:pt idx="29">
                  <c:v>2013-02</c:v>
                </c:pt>
                <c:pt idx="30">
                  <c:v>2013-03</c:v>
                </c:pt>
              </c:strCache>
            </c:strRef>
          </c:cat>
          <c:val>
            <c:numRef>
              <c:f>'Whois Stats'!$E$133:$E$163</c:f>
              <c:numCache>
                <c:formatCode>General</c:formatCode>
                <c:ptCount val="31"/>
                <c:pt idx="0">
                  <c:v>9.715620123E9</c:v>
                </c:pt>
                <c:pt idx="1">
                  <c:v>6.842526647E9</c:v>
                </c:pt>
                <c:pt idx="2">
                  <c:v>1.871193945E9</c:v>
                </c:pt>
                <c:pt idx="3">
                  <c:v>1.961981729E9</c:v>
                </c:pt>
                <c:pt idx="4">
                  <c:v>3.801532281E9</c:v>
                </c:pt>
                <c:pt idx="5">
                  <c:v>2.638808296E9</c:v>
                </c:pt>
                <c:pt idx="6">
                  <c:v>2.248143676E9</c:v>
                </c:pt>
                <c:pt idx="7">
                  <c:v>1.964425046E9</c:v>
                </c:pt>
                <c:pt idx="8">
                  <c:v>1.76261964E9</c:v>
                </c:pt>
                <c:pt idx="9">
                  <c:v>1.67627418E9</c:v>
                </c:pt>
                <c:pt idx="10">
                  <c:v>1.488066364E9</c:v>
                </c:pt>
                <c:pt idx="11">
                  <c:v>1.287712385E9</c:v>
                </c:pt>
                <c:pt idx="12">
                  <c:v>1.162564669E9</c:v>
                </c:pt>
                <c:pt idx="13">
                  <c:v>1.443530982E9</c:v>
                </c:pt>
                <c:pt idx="14">
                  <c:v>1.550720202E9</c:v>
                </c:pt>
                <c:pt idx="15">
                  <c:v>1.753426763E9</c:v>
                </c:pt>
                <c:pt idx="16">
                  <c:v>1.461075886E9</c:v>
                </c:pt>
                <c:pt idx="17">
                  <c:v>1.25954544E9</c:v>
                </c:pt>
                <c:pt idx="18">
                  <c:v>1.286961599E9</c:v>
                </c:pt>
                <c:pt idx="19">
                  <c:v>1.246352437E9</c:v>
                </c:pt>
                <c:pt idx="20">
                  <c:v>1.242374269E9</c:v>
                </c:pt>
                <c:pt idx="21">
                  <c:v>1.11066379E9</c:v>
                </c:pt>
                <c:pt idx="22">
                  <c:v>1.162830061E9</c:v>
                </c:pt>
                <c:pt idx="23">
                  <c:v>1.100513582E9</c:v>
                </c:pt>
                <c:pt idx="24">
                  <c:v>1.067021158E9</c:v>
                </c:pt>
                <c:pt idx="25">
                  <c:v>1.117422604E9</c:v>
                </c:pt>
                <c:pt idx="26">
                  <c:v>1.078042356E9</c:v>
                </c:pt>
                <c:pt idx="27">
                  <c:v>1.097463117E9</c:v>
                </c:pt>
                <c:pt idx="28">
                  <c:v>1.068515238E9</c:v>
                </c:pt>
                <c:pt idx="29">
                  <c:v>9.68442893E8</c:v>
                </c:pt>
                <c:pt idx="30">
                  <c:v>1.103256759E9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948584"/>
        <c:axId val="2095951560"/>
      </c:areaChart>
      <c:catAx>
        <c:axId val="2095948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5951560"/>
        <c:crosses val="autoZero"/>
        <c:auto val="1"/>
        <c:lblAlgn val="ctr"/>
        <c:lblOffset val="100"/>
        <c:noMultiLvlLbl val="0"/>
      </c:catAx>
      <c:valAx>
        <c:axId val="2095951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948584"/>
        <c:crosses val="autoZero"/>
        <c:crossBetween val="midCat"/>
        <c:dispUnits>
          <c:builtInUnit val="hundredThousands"/>
        </c:dispUnits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'Whois Stats'!$I$1:$I$4</c:f>
              <c:strCache>
                <c:ptCount val="1"/>
                <c:pt idx="0">
                  <c:v>v6 port43</c:v>
                </c:pt>
              </c:strCache>
            </c:strRef>
          </c:tx>
          <c:cat>
            <c:strRef>
              <c:f>'Whois Stats'!$A$113:$A$163</c:f>
              <c:strCache>
                <c:ptCount val="51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  <c:pt idx="10">
                  <c:v>2009-11</c:v>
                </c:pt>
                <c:pt idx="11">
                  <c:v>2009-12</c:v>
                </c:pt>
                <c:pt idx="12">
                  <c:v>2010-01</c:v>
                </c:pt>
                <c:pt idx="13">
                  <c:v>2010-02</c:v>
                </c:pt>
                <c:pt idx="14">
                  <c:v>2010-03</c:v>
                </c:pt>
                <c:pt idx="15">
                  <c:v>2010-04</c:v>
                </c:pt>
                <c:pt idx="16">
                  <c:v>2010-05</c:v>
                </c:pt>
                <c:pt idx="17">
                  <c:v>2010-06</c:v>
                </c:pt>
                <c:pt idx="18">
                  <c:v>2010-07</c:v>
                </c:pt>
                <c:pt idx="19">
                  <c:v>2010-08</c:v>
                </c:pt>
                <c:pt idx="20">
                  <c:v>2010-09</c:v>
                </c:pt>
                <c:pt idx="21">
                  <c:v>2010-10</c:v>
                </c:pt>
                <c:pt idx="22">
                  <c:v>2010-11</c:v>
                </c:pt>
                <c:pt idx="23">
                  <c:v>2010-12</c:v>
                </c:pt>
                <c:pt idx="24">
                  <c:v>2011-01</c:v>
                </c:pt>
                <c:pt idx="25">
                  <c:v>2011-02</c:v>
                </c:pt>
                <c:pt idx="26">
                  <c:v>2011-03</c:v>
                </c:pt>
                <c:pt idx="27">
                  <c:v>2011-04</c:v>
                </c:pt>
                <c:pt idx="28">
                  <c:v>2011-05</c:v>
                </c:pt>
                <c:pt idx="29">
                  <c:v>2011-06</c:v>
                </c:pt>
                <c:pt idx="30">
                  <c:v>2011-07</c:v>
                </c:pt>
                <c:pt idx="31">
                  <c:v>2011-08</c:v>
                </c:pt>
                <c:pt idx="32">
                  <c:v>2011-09</c:v>
                </c:pt>
                <c:pt idx="33">
                  <c:v>2011-10</c:v>
                </c:pt>
                <c:pt idx="34">
                  <c:v>2011-11</c:v>
                </c:pt>
                <c:pt idx="35">
                  <c:v>2011-12</c:v>
                </c:pt>
                <c:pt idx="36">
                  <c:v>2012-01</c:v>
                </c:pt>
                <c:pt idx="37">
                  <c:v>2012-02</c:v>
                </c:pt>
                <c:pt idx="38">
                  <c:v>2012-03</c:v>
                </c:pt>
                <c:pt idx="39">
                  <c:v>2012-04</c:v>
                </c:pt>
                <c:pt idx="40">
                  <c:v>2012-05</c:v>
                </c:pt>
                <c:pt idx="41">
                  <c:v>2012-06</c:v>
                </c:pt>
                <c:pt idx="42">
                  <c:v>2012-07</c:v>
                </c:pt>
                <c:pt idx="43">
                  <c:v>2012-08</c:v>
                </c:pt>
                <c:pt idx="44">
                  <c:v>2012-09</c:v>
                </c:pt>
                <c:pt idx="45">
                  <c:v>2012-10</c:v>
                </c:pt>
                <c:pt idx="46">
                  <c:v>2012-11</c:v>
                </c:pt>
                <c:pt idx="47">
                  <c:v>2012-12</c:v>
                </c:pt>
                <c:pt idx="48">
                  <c:v>2013-01</c:v>
                </c:pt>
                <c:pt idx="49">
                  <c:v>2013-02</c:v>
                </c:pt>
                <c:pt idx="50">
                  <c:v>2013-03</c:v>
                </c:pt>
              </c:strCache>
            </c:strRef>
          </c:cat>
          <c:val>
            <c:numRef>
              <c:f>'Whois Stats'!$I$113:$I$163</c:f>
              <c:numCache>
                <c:formatCode>General</c:formatCode>
                <c:ptCount val="51"/>
                <c:pt idx="0">
                  <c:v>353104.0</c:v>
                </c:pt>
                <c:pt idx="1">
                  <c:v>353403.0</c:v>
                </c:pt>
                <c:pt idx="2">
                  <c:v>387512.0</c:v>
                </c:pt>
                <c:pt idx="3">
                  <c:v>384376.0</c:v>
                </c:pt>
                <c:pt idx="4">
                  <c:v>454725.0</c:v>
                </c:pt>
                <c:pt idx="5">
                  <c:v>814475.0</c:v>
                </c:pt>
                <c:pt idx="6">
                  <c:v>527136.0</c:v>
                </c:pt>
                <c:pt idx="7">
                  <c:v>430200.0</c:v>
                </c:pt>
                <c:pt idx="8">
                  <c:v>321142.0</c:v>
                </c:pt>
                <c:pt idx="9">
                  <c:v>765388.0</c:v>
                </c:pt>
                <c:pt idx="10">
                  <c:v>1.057298E6</c:v>
                </c:pt>
                <c:pt idx="11">
                  <c:v>936457.0</c:v>
                </c:pt>
                <c:pt idx="12">
                  <c:v>915092.0</c:v>
                </c:pt>
                <c:pt idx="13">
                  <c:v>975983.0</c:v>
                </c:pt>
                <c:pt idx="14">
                  <c:v>1.103052E6</c:v>
                </c:pt>
                <c:pt idx="15">
                  <c:v>1.302382E6</c:v>
                </c:pt>
                <c:pt idx="16">
                  <c:v>2.108863E6</c:v>
                </c:pt>
                <c:pt idx="17">
                  <c:v>2.840453E6</c:v>
                </c:pt>
                <c:pt idx="18">
                  <c:v>3.770968E6</c:v>
                </c:pt>
                <c:pt idx="19">
                  <c:v>1.680979E6</c:v>
                </c:pt>
                <c:pt idx="20">
                  <c:v>1.952796E6</c:v>
                </c:pt>
                <c:pt idx="21">
                  <c:v>3.0668E6</c:v>
                </c:pt>
                <c:pt idx="22">
                  <c:v>1.749033E6</c:v>
                </c:pt>
                <c:pt idx="23">
                  <c:v>1.47883E6</c:v>
                </c:pt>
                <c:pt idx="24">
                  <c:v>1.253588E6</c:v>
                </c:pt>
                <c:pt idx="25">
                  <c:v>1.429654E6</c:v>
                </c:pt>
                <c:pt idx="26">
                  <c:v>1.987859E6</c:v>
                </c:pt>
                <c:pt idx="27">
                  <c:v>2.533344E6</c:v>
                </c:pt>
                <c:pt idx="28">
                  <c:v>2.744438E6</c:v>
                </c:pt>
                <c:pt idx="29">
                  <c:v>3.181953E6</c:v>
                </c:pt>
                <c:pt idx="30">
                  <c:v>4.316228E6</c:v>
                </c:pt>
                <c:pt idx="31">
                  <c:v>3.057356E6</c:v>
                </c:pt>
                <c:pt idx="32">
                  <c:v>3.135602E6</c:v>
                </c:pt>
                <c:pt idx="33">
                  <c:v>3.885773E6</c:v>
                </c:pt>
                <c:pt idx="34">
                  <c:v>3.715044E6</c:v>
                </c:pt>
                <c:pt idx="35">
                  <c:v>1.293095E6</c:v>
                </c:pt>
                <c:pt idx="36">
                  <c:v>3.700715E6</c:v>
                </c:pt>
                <c:pt idx="37">
                  <c:v>4.74902E6</c:v>
                </c:pt>
                <c:pt idx="38">
                  <c:v>1.2207556E7</c:v>
                </c:pt>
                <c:pt idx="39">
                  <c:v>5.049627E6</c:v>
                </c:pt>
                <c:pt idx="40">
                  <c:v>6.262632E6</c:v>
                </c:pt>
                <c:pt idx="41">
                  <c:v>5.383452E6</c:v>
                </c:pt>
                <c:pt idx="42">
                  <c:v>7.019129E6</c:v>
                </c:pt>
                <c:pt idx="43">
                  <c:v>6.722649E6</c:v>
                </c:pt>
                <c:pt idx="44">
                  <c:v>8.916948E6</c:v>
                </c:pt>
                <c:pt idx="45">
                  <c:v>1.2254208E7</c:v>
                </c:pt>
                <c:pt idx="46">
                  <c:v>1.3525843E7</c:v>
                </c:pt>
                <c:pt idx="47">
                  <c:v>2.1828761E7</c:v>
                </c:pt>
                <c:pt idx="48">
                  <c:v>2.3998768E7</c:v>
                </c:pt>
                <c:pt idx="49">
                  <c:v>2.137595E7</c:v>
                </c:pt>
                <c:pt idx="50">
                  <c:v>2.4449277E7</c:v>
                </c:pt>
              </c:numCache>
            </c:numRef>
          </c:val>
        </c:ser>
        <c:ser>
          <c:idx val="1"/>
          <c:order val="1"/>
          <c:tx>
            <c:strRef>
              <c:f>'Whois Stats'!$J$1:$J$4</c:f>
              <c:strCache>
                <c:ptCount val="1"/>
                <c:pt idx="0">
                  <c:v>v6 port 80</c:v>
                </c:pt>
              </c:strCache>
            </c:strRef>
          </c:tx>
          <c:cat>
            <c:strRef>
              <c:f>'Whois Stats'!$A$113:$A$163</c:f>
              <c:strCache>
                <c:ptCount val="51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  <c:pt idx="10">
                  <c:v>2009-11</c:v>
                </c:pt>
                <c:pt idx="11">
                  <c:v>2009-12</c:v>
                </c:pt>
                <c:pt idx="12">
                  <c:v>2010-01</c:v>
                </c:pt>
                <c:pt idx="13">
                  <c:v>2010-02</c:v>
                </c:pt>
                <c:pt idx="14">
                  <c:v>2010-03</c:v>
                </c:pt>
                <c:pt idx="15">
                  <c:v>2010-04</c:v>
                </c:pt>
                <c:pt idx="16">
                  <c:v>2010-05</c:v>
                </c:pt>
                <c:pt idx="17">
                  <c:v>2010-06</c:v>
                </c:pt>
                <c:pt idx="18">
                  <c:v>2010-07</c:v>
                </c:pt>
                <c:pt idx="19">
                  <c:v>2010-08</c:v>
                </c:pt>
                <c:pt idx="20">
                  <c:v>2010-09</c:v>
                </c:pt>
                <c:pt idx="21">
                  <c:v>2010-10</c:v>
                </c:pt>
                <c:pt idx="22">
                  <c:v>2010-11</c:v>
                </c:pt>
                <c:pt idx="23">
                  <c:v>2010-12</c:v>
                </c:pt>
                <c:pt idx="24">
                  <c:v>2011-01</c:v>
                </c:pt>
                <c:pt idx="25">
                  <c:v>2011-02</c:v>
                </c:pt>
                <c:pt idx="26">
                  <c:v>2011-03</c:v>
                </c:pt>
                <c:pt idx="27">
                  <c:v>2011-04</c:v>
                </c:pt>
                <c:pt idx="28">
                  <c:v>2011-05</c:v>
                </c:pt>
                <c:pt idx="29">
                  <c:v>2011-06</c:v>
                </c:pt>
                <c:pt idx="30">
                  <c:v>2011-07</c:v>
                </c:pt>
                <c:pt idx="31">
                  <c:v>2011-08</c:v>
                </c:pt>
                <c:pt idx="32">
                  <c:v>2011-09</c:v>
                </c:pt>
                <c:pt idx="33">
                  <c:v>2011-10</c:v>
                </c:pt>
                <c:pt idx="34">
                  <c:v>2011-11</c:v>
                </c:pt>
                <c:pt idx="35">
                  <c:v>2011-12</c:v>
                </c:pt>
                <c:pt idx="36">
                  <c:v>2012-01</c:v>
                </c:pt>
                <c:pt idx="37">
                  <c:v>2012-02</c:v>
                </c:pt>
                <c:pt idx="38">
                  <c:v>2012-03</c:v>
                </c:pt>
                <c:pt idx="39">
                  <c:v>2012-04</c:v>
                </c:pt>
                <c:pt idx="40">
                  <c:v>2012-05</c:v>
                </c:pt>
                <c:pt idx="41">
                  <c:v>2012-06</c:v>
                </c:pt>
                <c:pt idx="42">
                  <c:v>2012-07</c:v>
                </c:pt>
                <c:pt idx="43">
                  <c:v>2012-08</c:v>
                </c:pt>
                <c:pt idx="44">
                  <c:v>2012-09</c:v>
                </c:pt>
                <c:pt idx="45">
                  <c:v>2012-10</c:v>
                </c:pt>
                <c:pt idx="46">
                  <c:v>2012-11</c:v>
                </c:pt>
                <c:pt idx="47">
                  <c:v>2012-12</c:v>
                </c:pt>
                <c:pt idx="48">
                  <c:v>2013-01</c:v>
                </c:pt>
                <c:pt idx="49">
                  <c:v>2013-02</c:v>
                </c:pt>
                <c:pt idx="50">
                  <c:v>2013-03</c:v>
                </c:pt>
              </c:strCache>
            </c:strRef>
          </c:cat>
          <c:val>
            <c:numRef>
              <c:f>'Whois Stats'!$J$113:$J$163</c:f>
              <c:numCache>
                <c:formatCode>General</c:formatCode>
                <c:ptCount val="51"/>
                <c:pt idx="0">
                  <c:v>259.0</c:v>
                </c:pt>
                <c:pt idx="1">
                  <c:v>256.0</c:v>
                </c:pt>
                <c:pt idx="2">
                  <c:v>178.0</c:v>
                </c:pt>
                <c:pt idx="3">
                  <c:v>204.0</c:v>
                </c:pt>
                <c:pt idx="4">
                  <c:v>157.0</c:v>
                </c:pt>
                <c:pt idx="5">
                  <c:v>3496.0</c:v>
                </c:pt>
                <c:pt idx="6">
                  <c:v>455.0</c:v>
                </c:pt>
                <c:pt idx="7">
                  <c:v>500.0</c:v>
                </c:pt>
                <c:pt idx="8">
                  <c:v>171.0</c:v>
                </c:pt>
                <c:pt idx="9">
                  <c:v>1588.0</c:v>
                </c:pt>
                <c:pt idx="10">
                  <c:v>144.0</c:v>
                </c:pt>
                <c:pt idx="11">
                  <c:v>172.0</c:v>
                </c:pt>
                <c:pt idx="12">
                  <c:v>197.0</c:v>
                </c:pt>
                <c:pt idx="13">
                  <c:v>1876.0</c:v>
                </c:pt>
                <c:pt idx="14">
                  <c:v>7349.0</c:v>
                </c:pt>
                <c:pt idx="15">
                  <c:v>527.0</c:v>
                </c:pt>
                <c:pt idx="16">
                  <c:v>123.0</c:v>
                </c:pt>
                <c:pt idx="17">
                  <c:v>308.0</c:v>
                </c:pt>
                <c:pt idx="18">
                  <c:v>535.0</c:v>
                </c:pt>
                <c:pt idx="20">
                  <c:v>11644.0</c:v>
                </c:pt>
                <c:pt idx="21">
                  <c:v>30523.0</c:v>
                </c:pt>
                <c:pt idx="22">
                  <c:v>1.41006E6</c:v>
                </c:pt>
                <c:pt idx="23">
                  <c:v>2.89891E6</c:v>
                </c:pt>
                <c:pt idx="24">
                  <c:v>4.383104E6</c:v>
                </c:pt>
                <c:pt idx="25">
                  <c:v>4.066103E6</c:v>
                </c:pt>
                <c:pt idx="26">
                  <c:v>7.46828E6</c:v>
                </c:pt>
                <c:pt idx="27">
                  <c:v>6.870425E6</c:v>
                </c:pt>
                <c:pt idx="28">
                  <c:v>7.137322E6</c:v>
                </c:pt>
                <c:pt idx="29">
                  <c:v>6.542716E6</c:v>
                </c:pt>
                <c:pt idx="30">
                  <c:v>7.156142E6</c:v>
                </c:pt>
                <c:pt idx="31">
                  <c:v>6.642133E6</c:v>
                </c:pt>
                <c:pt idx="32">
                  <c:v>6.416866E6</c:v>
                </c:pt>
                <c:pt idx="33">
                  <c:v>6.67114E6</c:v>
                </c:pt>
                <c:pt idx="34">
                  <c:v>6.502648E6</c:v>
                </c:pt>
                <c:pt idx="35">
                  <c:v>1.0003043E7</c:v>
                </c:pt>
                <c:pt idx="36">
                  <c:v>40952.0</c:v>
                </c:pt>
                <c:pt idx="37">
                  <c:v>86157.0</c:v>
                </c:pt>
                <c:pt idx="38">
                  <c:v>541855.0</c:v>
                </c:pt>
                <c:pt idx="39">
                  <c:v>110736.0</c:v>
                </c:pt>
                <c:pt idx="40">
                  <c:v>89404.0</c:v>
                </c:pt>
                <c:pt idx="41">
                  <c:v>105655.0</c:v>
                </c:pt>
                <c:pt idx="42">
                  <c:v>117890.0</c:v>
                </c:pt>
                <c:pt idx="43">
                  <c:v>82061.0</c:v>
                </c:pt>
                <c:pt idx="44">
                  <c:v>2.843151E6</c:v>
                </c:pt>
                <c:pt idx="45">
                  <c:v>323211.0</c:v>
                </c:pt>
                <c:pt idx="46">
                  <c:v>1.991758E6</c:v>
                </c:pt>
                <c:pt idx="47">
                  <c:v>851766.0</c:v>
                </c:pt>
                <c:pt idx="48">
                  <c:v>271130.0</c:v>
                </c:pt>
                <c:pt idx="49">
                  <c:v>1.389498E6</c:v>
                </c:pt>
                <c:pt idx="50">
                  <c:v>861086.0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001528"/>
        <c:axId val="2096004504"/>
      </c:areaChart>
      <c:catAx>
        <c:axId val="2096001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96004504"/>
        <c:crosses val="autoZero"/>
        <c:auto val="1"/>
        <c:lblAlgn val="ctr"/>
        <c:lblOffset val="100"/>
        <c:noMultiLvlLbl val="0"/>
      </c:catAx>
      <c:valAx>
        <c:axId val="2096004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60015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entury Gothic"/>
          <a:cs typeface="Century Gothic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Maintainers</a:t>
            </a:r>
          </a:p>
        </c:rich>
      </c:tx>
      <c:layout>
        <c:manualLayout>
          <c:xMode val="edge"/>
          <c:yMode val="edge"/>
          <c:x val="0.297370397341951"/>
          <c:y val="0.7516339869281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341111262826"/>
          <c:y val="0.107843137254902"/>
          <c:w val="0.632153871391076"/>
          <c:h val="0.6332244008714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Year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1726.0</c:v>
                </c:pt>
                <c:pt idx="1">
                  <c:v>1850.0</c:v>
                </c:pt>
                <c:pt idx="2">
                  <c:v>1895.0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058136"/>
        <c:axId val="2096061160"/>
      </c:areaChart>
      <c:catAx>
        <c:axId val="2096058136"/>
        <c:scaling>
          <c:orientation val="minMax"/>
        </c:scaling>
        <c:delete val="1"/>
        <c:axPos val="b"/>
        <c:majorGridlines/>
        <c:numFmt formatCode="@" sourceLinked="1"/>
        <c:majorTickMark val="out"/>
        <c:minorTickMark val="none"/>
        <c:tickLblPos val="nextTo"/>
        <c:crossAx val="2096061160"/>
        <c:crosses val="autoZero"/>
        <c:auto val="1"/>
        <c:lblAlgn val="ctr"/>
        <c:lblOffset val="100"/>
        <c:noMultiLvlLbl val="0"/>
      </c:catAx>
      <c:valAx>
        <c:axId val="2096061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60581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0.87635</cdr:x>
      <cdr:y>0.47246</cdr:y>
    </cdr:from>
    <cdr:to>
      <cdr:x>1</cdr:x>
      <cdr:y>0.72719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05812" y="16959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4/19/13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6" y="14491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375CA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6" y="160384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0188"/>
            <a:ext cx="9144000" cy="2967955"/>
          </a:xfrm>
        </p:spPr>
        <p:txBody>
          <a:bodyPr/>
          <a:lstStyle/>
          <a:p>
            <a:r>
              <a:rPr lang="en-US" dirty="0" smtClean="0">
                <a:solidFill>
                  <a:srgbClr val="375CA9"/>
                </a:solidFill>
              </a:rPr>
              <a:t>Engineering Report</a:t>
            </a:r>
            <a:endParaRPr lang="en-US" dirty="0">
              <a:solidFill>
                <a:srgbClr val="375CA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5CA9"/>
                </a:solidFill>
              </a:rPr>
              <a:t>Mark Kosters</a:t>
            </a:r>
            <a:endParaRPr lang="en-US" dirty="0">
              <a:solidFill>
                <a:srgbClr val="37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50844" y="519022"/>
            <a:ext cx="7264400" cy="86699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800" dirty="0" err="1" smtClean="0">
                <a:latin typeface="Century Gothic" charset="0"/>
                <a:cs typeface="Century Gothic" charset="0"/>
              </a:rPr>
              <a:t>Whois</a:t>
            </a:r>
            <a:r>
              <a:rPr lang="en-US" sz="3800" dirty="0" smtClean="0">
                <a:latin typeface="Century Gothic" charset="0"/>
                <a:cs typeface="Century Gothic" charset="0"/>
              </a:rPr>
              <a:t>-RWS </a:t>
            </a:r>
            <a:br>
              <a:rPr lang="en-US" sz="3800" dirty="0" smtClean="0">
                <a:latin typeface="Century Gothic" charset="0"/>
                <a:cs typeface="Century Gothic" charset="0"/>
              </a:rPr>
            </a:br>
            <a:r>
              <a:rPr lang="en-US" sz="3800" dirty="0" smtClean="0">
                <a:latin typeface="Century Gothic" charset="0"/>
                <a:cs typeface="Century Gothic" charset="0"/>
              </a:rPr>
              <a:t>Queries on Port 43</a:t>
            </a:r>
            <a:endParaRPr lang="en-US" sz="3800" dirty="0">
              <a:latin typeface="Century Gothic" charset="0"/>
              <a:cs typeface="Century Gothic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055757" y="5751380"/>
            <a:ext cx="761337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entury Gothic" charset="0"/>
              </a:rPr>
              <a:t>Months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 rot="-5400000">
            <a:off x="-987424" y="2970980"/>
            <a:ext cx="2867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entury Gothic" charset="0"/>
              </a:rPr>
              <a:t>Queries Per </a:t>
            </a:r>
            <a:r>
              <a:rPr lang="en-US" sz="1800" b="1" dirty="0" smtClean="0">
                <a:latin typeface="Century Gothic" charset="0"/>
              </a:rPr>
              <a:t>Second</a:t>
            </a:r>
          </a:p>
          <a:p>
            <a:pPr algn="ctr" eaLnBrk="1" hangingPunct="1"/>
            <a:r>
              <a:rPr lang="en-US" sz="1800" b="1" dirty="0" smtClean="0">
                <a:latin typeface="Century Gothic" charset="0"/>
              </a:rPr>
              <a:t>X1000</a:t>
            </a:r>
            <a:endParaRPr lang="en-US" sz="1800" b="1" dirty="0">
              <a:latin typeface="Century Gothic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132605"/>
              </p:ext>
            </p:extLst>
          </p:nvPr>
        </p:nvGraphicFramePr>
        <p:xfrm>
          <a:off x="1055756" y="1455813"/>
          <a:ext cx="7865597" cy="404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0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87739" y="397543"/>
            <a:ext cx="8768521" cy="86699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800" dirty="0" err="1" smtClean="0">
                <a:latin typeface="Century Gothic" charset="0"/>
                <a:cs typeface="Century Gothic" charset="0"/>
              </a:rPr>
              <a:t>Whois</a:t>
            </a:r>
            <a:r>
              <a:rPr lang="en-US" sz="3800" dirty="0" smtClean="0">
                <a:latin typeface="Century Gothic" charset="0"/>
                <a:cs typeface="Century Gothic" charset="0"/>
              </a:rPr>
              <a:t>-RWS  Queries </a:t>
            </a:r>
            <a:br>
              <a:rPr lang="en-US" sz="3800" dirty="0" smtClean="0">
                <a:latin typeface="Century Gothic" charset="0"/>
                <a:cs typeface="Century Gothic" charset="0"/>
              </a:rPr>
            </a:br>
            <a:r>
              <a:rPr lang="en-US" sz="3800" dirty="0" smtClean="0">
                <a:latin typeface="Century Gothic" charset="0"/>
                <a:cs typeface="Century Gothic" charset="0"/>
              </a:rPr>
              <a:t>Broken out by Service Type</a:t>
            </a:r>
            <a:endParaRPr lang="en-US" sz="3800" dirty="0">
              <a:latin typeface="Century Gothic" charset="0"/>
              <a:cs typeface="Century Gothic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04800" y="5486400"/>
            <a:ext cx="800585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Century Gothic" charset="0"/>
              </a:rPr>
              <a:t>Months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 rot="-5400000">
            <a:off x="-802480" y="3109201"/>
            <a:ext cx="286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Century Gothic" charset="0"/>
              </a:rPr>
              <a:t>Total Queries (x10000)</a:t>
            </a:r>
            <a:endParaRPr lang="en-US" sz="1800" b="1" dirty="0">
              <a:latin typeface="Century Gothic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085897"/>
              </p:ext>
            </p:extLst>
          </p:nvPr>
        </p:nvGraphicFramePr>
        <p:xfrm>
          <a:off x="1038787" y="1958029"/>
          <a:ext cx="8023957" cy="333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5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3800" dirty="0" smtClean="0"/>
              <a:t>Whois-RWS – IPv6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5873" y="2811723"/>
            <a:ext cx="19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entury Gothic"/>
                <a:cs typeface="Century Gothic"/>
              </a:rPr>
              <a:t>Total Per Month</a:t>
            </a:r>
            <a:endParaRPr lang="en-US" sz="1800" b="1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5537" y="5650672"/>
            <a:ext cx="83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Month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309849"/>
              </p:ext>
            </p:extLst>
          </p:nvPr>
        </p:nvGraphicFramePr>
        <p:xfrm>
          <a:off x="1146568" y="1604701"/>
          <a:ext cx="7394799" cy="358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2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83" y="340165"/>
            <a:ext cx="8592442" cy="1634939"/>
          </a:xfrm>
        </p:spPr>
        <p:txBody>
          <a:bodyPr/>
          <a:lstStyle/>
          <a:p>
            <a:r>
              <a:rPr lang="en-US" dirty="0" smtClean="0"/>
              <a:t>IRR Usage over the last two years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20172943"/>
              </p:ext>
            </p:extLst>
          </p:nvPr>
        </p:nvGraphicFramePr>
        <p:xfrm>
          <a:off x="576083" y="2267904"/>
          <a:ext cx="7909560" cy="233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8546" y="4599624"/>
            <a:ext cx="6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2011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0375" y="4592019"/>
            <a:ext cx="6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2012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0477" y="4584413"/>
            <a:ext cx="6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2013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2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83" y="340165"/>
            <a:ext cx="8592442" cy="1634939"/>
          </a:xfrm>
        </p:spPr>
        <p:txBody>
          <a:bodyPr/>
          <a:lstStyle/>
          <a:p>
            <a:r>
              <a:rPr lang="en-US" dirty="0" smtClean="0"/>
              <a:t>IRR Usage over the last two years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62663261"/>
              </p:ext>
            </p:extLst>
          </p:nvPr>
        </p:nvGraphicFramePr>
        <p:xfrm>
          <a:off x="1055798" y="3982029"/>
          <a:ext cx="5907023" cy="174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91202487"/>
              </p:ext>
            </p:extLst>
          </p:nvPr>
        </p:nvGraphicFramePr>
        <p:xfrm>
          <a:off x="541874" y="1629067"/>
          <a:ext cx="7909560" cy="233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7830" y="3760732"/>
            <a:ext cx="131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entury Gothic"/>
                <a:cs typeface="Century Gothic"/>
              </a:rPr>
              <a:t>Inetnums</a:t>
            </a:r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2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83" y="340165"/>
            <a:ext cx="8592442" cy="1634939"/>
          </a:xfrm>
        </p:spPr>
        <p:txBody>
          <a:bodyPr/>
          <a:lstStyle/>
          <a:p>
            <a:r>
              <a:rPr lang="en-US" dirty="0" smtClean="0"/>
              <a:t>IRR Usage over the last two years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95054651"/>
              </p:ext>
            </p:extLst>
          </p:nvPr>
        </p:nvGraphicFramePr>
        <p:xfrm>
          <a:off x="1055798" y="3982029"/>
          <a:ext cx="5907023" cy="174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89837464"/>
              </p:ext>
            </p:extLst>
          </p:nvPr>
        </p:nvGraphicFramePr>
        <p:xfrm>
          <a:off x="541874" y="1629067"/>
          <a:ext cx="7909560" cy="233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7830" y="3760732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Inet6nums</a:t>
            </a:r>
            <a:endParaRPr lang="en-US" sz="2000" b="1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RPKI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6" y="1373655"/>
            <a:ext cx="8229600" cy="4240848"/>
          </a:xfrm>
        </p:spPr>
        <p:txBody>
          <a:bodyPr/>
          <a:lstStyle/>
          <a:p>
            <a:r>
              <a:rPr lang="en-US" b="1" dirty="0" smtClean="0"/>
              <a:t>Getting the Trust Anchor</a:t>
            </a:r>
          </a:p>
          <a:p>
            <a:pPr lvl="1"/>
            <a:r>
              <a:rPr lang="en-US" b="0" dirty="0"/>
              <a:t>7</a:t>
            </a:r>
            <a:r>
              <a:rPr lang="en-US" b="0" dirty="0" smtClean="0"/>
              <a:t>2 people have signed the RPA as of 4/13</a:t>
            </a:r>
          </a:p>
          <a:p>
            <a:pPr lvl="1"/>
            <a:r>
              <a:rPr lang="en-US" b="0" dirty="0" smtClean="0"/>
              <a:t>This is up from 27 reported at ARIN XXIX</a:t>
            </a:r>
          </a:p>
          <a:p>
            <a:r>
              <a:rPr lang="en-US" b="1" dirty="0" smtClean="0"/>
              <a:t>Signing </a:t>
            </a:r>
            <a:r>
              <a:rPr lang="en-US" b="1" dirty="0" smtClean="0"/>
              <a:t>Resources</a:t>
            </a:r>
          </a:p>
          <a:p>
            <a:pPr lvl="1"/>
            <a:r>
              <a:rPr lang="en-US" b="0" dirty="0" smtClean="0"/>
              <a:t>47 Organizations with certified resources</a:t>
            </a:r>
            <a:endParaRPr lang="en-US" b="0" dirty="0" smtClean="0"/>
          </a:p>
          <a:p>
            <a:pPr lvl="1"/>
            <a:r>
              <a:rPr lang="en-US" b="0" dirty="0" smtClean="0"/>
              <a:t>21 </a:t>
            </a:r>
            <a:r>
              <a:rPr lang="en-US" b="0" dirty="0" smtClean="0"/>
              <a:t>Organizations with ROAS </a:t>
            </a:r>
            <a:r>
              <a:rPr lang="en-US" b="0" dirty="0" smtClean="0"/>
              <a:t>(was 7 at ARIN XXIX)</a:t>
            </a:r>
          </a:p>
          <a:p>
            <a:pPr lvl="1"/>
            <a:r>
              <a:rPr lang="en-US" b="0" dirty="0" smtClean="0"/>
              <a:t>60 ROAS (was 19)</a:t>
            </a:r>
          </a:p>
          <a:p>
            <a:pPr lvl="1"/>
            <a:r>
              <a:rPr lang="en-US" b="0" dirty="0" smtClean="0"/>
              <a:t>82 Networks/AS’s (was 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4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RPKI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Web Delegated RPKI</a:t>
            </a:r>
          </a:p>
          <a:p>
            <a:pPr lvl="1"/>
            <a:r>
              <a:rPr lang="en-US" dirty="0" smtClean="0"/>
              <a:t>0</a:t>
            </a:r>
            <a:r>
              <a:rPr lang="en-US" b="0" dirty="0" smtClean="0"/>
              <a:t> participants as of Apr 18, 2013</a:t>
            </a:r>
          </a:p>
          <a:p>
            <a:pPr lvl="1"/>
            <a:r>
              <a:rPr lang="en-US" b="0" dirty="0" smtClean="0"/>
              <a:t>Not unexpected</a:t>
            </a:r>
          </a:p>
          <a:p>
            <a:pPr lvl="1"/>
            <a:r>
              <a:rPr lang="en-US" b="0" dirty="0" smtClean="0"/>
              <a:t>Only a </a:t>
            </a:r>
            <a:r>
              <a:rPr lang="en-US" b="0" dirty="0" smtClean="0"/>
              <a:t>handful delegated </a:t>
            </a:r>
            <a:r>
              <a:rPr lang="en-US" b="0" dirty="0" smtClean="0"/>
              <a:t>in RIPE’s region</a:t>
            </a:r>
          </a:p>
          <a:p>
            <a:pPr lvl="1"/>
            <a:r>
              <a:rPr lang="en-US" b="0" dirty="0" smtClean="0"/>
              <a:t>Why is it not so popular?</a:t>
            </a:r>
          </a:p>
          <a:p>
            <a:pPr lvl="2"/>
            <a:r>
              <a:rPr lang="en-US" dirty="0" smtClean="0"/>
              <a:t>Need to setup your own CA and software suite</a:t>
            </a:r>
          </a:p>
          <a:p>
            <a:pPr lvl="2"/>
            <a:r>
              <a:rPr lang="en-US" dirty="0" smtClean="0"/>
              <a:t>Very hard to setup up/down protocol</a:t>
            </a:r>
          </a:p>
          <a:p>
            <a:pPr lvl="2"/>
            <a:r>
              <a:rPr lang="en-US" dirty="0" smtClean="0"/>
              <a:t>Not a lot of general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2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Development/QA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34"/>
            <a:ext cx="8229600" cy="4240848"/>
          </a:xfrm>
        </p:spPr>
        <p:txBody>
          <a:bodyPr>
            <a:normAutofit/>
          </a:bodyPr>
          <a:lstStyle/>
          <a:p>
            <a:r>
              <a:rPr lang="en-US" b="1" dirty="0" smtClean="0"/>
              <a:t>Improvements to existing </a:t>
            </a:r>
            <a:r>
              <a:rPr lang="en-US" b="1" dirty="0"/>
              <a:t>s</a:t>
            </a:r>
            <a:r>
              <a:rPr lang="en-US" b="1" dirty="0" smtClean="0"/>
              <a:t>ystems</a:t>
            </a:r>
          </a:p>
          <a:p>
            <a:r>
              <a:rPr lang="en-US" b="1" dirty="0" smtClean="0"/>
              <a:t>ARIN Online releases since ARIN XXIX</a:t>
            </a:r>
          </a:p>
          <a:p>
            <a:pPr lvl="1"/>
            <a:r>
              <a:rPr lang="en-US" b="0" dirty="0" smtClean="0"/>
              <a:t>Integrated Invoices</a:t>
            </a:r>
          </a:p>
          <a:p>
            <a:pPr lvl="1"/>
            <a:r>
              <a:rPr lang="en-US" b="0" dirty="0" smtClean="0"/>
              <a:t>Fee Calculator</a:t>
            </a:r>
          </a:p>
          <a:p>
            <a:pPr lvl="1"/>
            <a:r>
              <a:rPr lang="en-US" b="0" dirty="0" smtClean="0"/>
              <a:t>Web-Based Delegated RPKI</a:t>
            </a:r>
          </a:p>
          <a:p>
            <a:pPr lvl="1"/>
            <a:r>
              <a:rPr lang="en-US" b="0" dirty="0" smtClean="0"/>
              <a:t>Extended Stats Enhancements</a:t>
            </a:r>
          </a:p>
          <a:p>
            <a:pPr lvl="1"/>
            <a:r>
              <a:rPr lang="en-US" b="0" dirty="0" smtClean="0"/>
              <a:t>Various minor bug fixes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2500" y="6337823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1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269"/>
            <a:ext cx="8497529" cy="14589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Initiatives Currently Underway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Improvements to internal billing systems</a:t>
            </a:r>
          </a:p>
          <a:p>
            <a:r>
              <a:rPr lang="en-US" b="1" dirty="0" smtClean="0"/>
              <a:t>Integration of 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party election and meeting registration systems</a:t>
            </a:r>
          </a:p>
          <a:p>
            <a:r>
              <a:rPr lang="en-US" b="1" dirty="0" smtClean="0"/>
              <a:t>Move from Oracle to </a:t>
            </a:r>
            <a:r>
              <a:rPr lang="en-US" b="1" dirty="0" err="1" smtClean="0"/>
              <a:t>PostgreSQL</a:t>
            </a:r>
            <a:endParaRPr lang="en-US" b="1" dirty="0" smtClean="0"/>
          </a:p>
          <a:p>
            <a:r>
              <a:rPr lang="en-US" b="1" dirty="0" smtClean="0"/>
              <a:t>Delegated RPKI using Up/Down protocol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36379" y="6334421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2500" y="324881"/>
            <a:ext cx="7264400" cy="1804987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  <a:cs typeface="Century Gothic" charset="0"/>
              </a:rPr>
              <a:t>Engineering Theme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00487" y="1991821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b="1" dirty="0" smtClean="0">
                <a:latin typeface="Century Gothic" charset="0"/>
                <a:ea typeface="ＭＳ Ｐゴシック" charset="0"/>
              </a:rPr>
              <a:t>2012 </a:t>
            </a:r>
            <a:r>
              <a:rPr lang="en-US" b="1" dirty="0">
                <a:latin typeface="Century Gothic" charset="0"/>
                <a:ea typeface="ＭＳ Ｐゴシック" charset="0"/>
              </a:rPr>
              <a:t>s</a:t>
            </a:r>
            <a:r>
              <a:rPr lang="en-US" b="1" dirty="0" smtClean="0">
                <a:latin typeface="Century Gothic" charset="0"/>
                <a:ea typeface="ＭＳ Ｐゴシック" charset="0"/>
              </a:rPr>
              <a:t>uccess is being aided by contractors (but not near as many)</a:t>
            </a:r>
          </a:p>
          <a:p>
            <a:pPr eaLnBrk="1" hangingPunct="1">
              <a:spcAft>
                <a:spcPts val="1200"/>
              </a:spcAft>
            </a:pPr>
            <a:r>
              <a:rPr lang="en-US" b="1" dirty="0" smtClean="0">
                <a:latin typeface="Century Gothic" charset="0"/>
                <a:ea typeface="ＭＳ Ｐゴシック" charset="0"/>
              </a:rPr>
              <a:t>We have one ARIN FTE slot open</a:t>
            </a:r>
            <a:endParaRPr lang="en-US" b="1" dirty="0">
              <a:latin typeface="Century Gothic" charset="0"/>
              <a:ea typeface="ＭＳ Ｐゴシック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b="1" dirty="0" smtClean="0">
                <a:latin typeface="Century Gothic" charset="0"/>
                <a:ea typeface="ＭＳ Ｐゴシック" charset="0"/>
              </a:rPr>
              <a:t>Lots of work is done, but there is much more to do</a:t>
            </a:r>
            <a:endParaRPr lang="en-US" b="1" dirty="0">
              <a:latin typeface="Century Gothic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22500" y="6282123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6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 Currently Underway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Moving production away from ARIN HQ to colocation facility</a:t>
            </a:r>
          </a:p>
          <a:p>
            <a:r>
              <a:rPr lang="en-US" b="1" dirty="0" smtClean="0"/>
              <a:t>Creating OT&amp;E instance of RPKI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1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1732"/>
            <a:ext cx="9382539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Outage Observations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26" y="1406650"/>
            <a:ext cx="8229600" cy="4525963"/>
          </a:xfrm>
        </p:spPr>
        <p:txBody>
          <a:bodyPr/>
          <a:lstStyle/>
          <a:p>
            <a:r>
              <a:rPr lang="en-US" b="1" dirty="0" smtClean="0"/>
              <a:t>We have had numerous maintenance outages</a:t>
            </a:r>
          </a:p>
          <a:p>
            <a:pPr lvl="1"/>
            <a:r>
              <a:rPr lang="en-US" b="0" dirty="0" smtClean="0"/>
              <a:t>Mostly planned</a:t>
            </a:r>
          </a:p>
          <a:p>
            <a:pPr lvl="1"/>
            <a:r>
              <a:rPr lang="en-US" b="0" dirty="0" smtClean="0"/>
              <a:t>Two unplanned</a:t>
            </a:r>
          </a:p>
          <a:p>
            <a:r>
              <a:rPr lang="en-US" b="1" dirty="0" smtClean="0"/>
              <a:t>Root Cause</a:t>
            </a:r>
          </a:p>
          <a:p>
            <a:pPr lvl="1"/>
            <a:r>
              <a:rPr lang="en-US" b="0" dirty="0" smtClean="0"/>
              <a:t>Oracle housed on EMC</a:t>
            </a:r>
          </a:p>
          <a:p>
            <a:pPr lvl="1"/>
            <a:r>
              <a:rPr lang="en-US" b="0" dirty="0" smtClean="0"/>
              <a:t>EMC has had numerous failures</a:t>
            </a:r>
          </a:p>
          <a:p>
            <a:pPr lvl="2"/>
            <a:r>
              <a:rPr lang="en-US" dirty="0" smtClean="0"/>
              <a:t>Secondary systems did not work</a:t>
            </a:r>
          </a:p>
          <a:p>
            <a:pPr lvl="2"/>
            <a:r>
              <a:rPr lang="en-US" dirty="0" smtClean="0"/>
              <a:t>Configuration issue on Oracle host 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32389" y="6299642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what, just call tech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Both vendors are big – perhaps too big</a:t>
            </a:r>
          </a:p>
          <a:p>
            <a:pPr lvl="1"/>
            <a:r>
              <a:rPr lang="en-US" b="0" dirty="0" smtClean="0"/>
              <a:t>Multiple handoffs</a:t>
            </a:r>
          </a:p>
          <a:p>
            <a:pPr lvl="2"/>
            <a:r>
              <a:rPr lang="en-US" dirty="0" smtClean="0"/>
              <a:t>Same questions asked </a:t>
            </a:r>
          </a:p>
          <a:p>
            <a:pPr lvl="2"/>
            <a:r>
              <a:rPr lang="en-US" dirty="0" smtClean="0"/>
              <a:t>Same mitigation techniques demanded</a:t>
            </a:r>
          </a:p>
          <a:p>
            <a:pPr lvl="1"/>
            <a:r>
              <a:rPr lang="en-US" b="0" dirty="0" smtClean="0"/>
              <a:t>ARIN is too small</a:t>
            </a:r>
          </a:p>
          <a:p>
            <a:pPr lvl="2"/>
            <a:r>
              <a:rPr lang="en-US" dirty="0" smtClean="0"/>
              <a:t>Suboptimal support</a:t>
            </a:r>
          </a:p>
          <a:p>
            <a:pPr lvl="2"/>
            <a:r>
              <a:rPr lang="en-US" dirty="0" smtClean="0"/>
              <a:t>Attempt to tell them we </a:t>
            </a:r>
            <a:r>
              <a:rPr lang="en-US" smtClean="0"/>
              <a:t>are important</a:t>
            </a:r>
            <a:endParaRPr lang="en-US" dirty="0" smtClean="0"/>
          </a:p>
          <a:p>
            <a:pPr lvl="2"/>
            <a:r>
              <a:rPr lang="en-US" dirty="0" smtClean="0"/>
              <a:t>Escalation to management is futile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81476" y="6258685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2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98" y="1984770"/>
            <a:ext cx="7264990" cy="1804273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Comments?</a:t>
            </a:r>
            <a:endParaRPr lang="en-US" sz="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94676" y="6290249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8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957"/>
            <a:ext cx="8229600" cy="454339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Operations</a:t>
            </a:r>
          </a:p>
          <a:p>
            <a:pPr lvl="1"/>
            <a:r>
              <a:rPr lang="en-US" dirty="0"/>
              <a:t>7</a:t>
            </a:r>
            <a:r>
              <a:rPr lang="en-US" dirty="0" smtClean="0"/>
              <a:t> Operations staff + 2 Managers – FULLY STAFFED</a:t>
            </a:r>
            <a:br>
              <a:rPr lang="en-US" dirty="0" smtClean="0"/>
            </a:br>
            <a:r>
              <a:rPr lang="en-US" dirty="0" smtClean="0"/>
              <a:t> (up 3 since ARIN 30)</a:t>
            </a:r>
          </a:p>
          <a:p>
            <a:r>
              <a:rPr lang="en-US" b="1" dirty="0" smtClean="0"/>
              <a:t>Development</a:t>
            </a:r>
          </a:p>
          <a:p>
            <a:pPr lvl="1"/>
            <a:r>
              <a:rPr lang="en-US" dirty="0"/>
              <a:t>7</a:t>
            </a:r>
            <a:r>
              <a:rPr lang="en-US" dirty="0" smtClean="0"/>
              <a:t> Developers + Manager – FULLY STAFFED</a:t>
            </a:r>
            <a:br>
              <a:rPr lang="en-US" dirty="0" smtClean="0"/>
            </a:br>
            <a:r>
              <a:rPr lang="en-US" dirty="0" smtClean="0"/>
              <a:t>(up 2 since ARIN 30)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Contractor (down 1 since ARIN 30)</a:t>
            </a:r>
          </a:p>
          <a:p>
            <a:r>
              <a:rPr lang="en-US" b="1" dirty="0" smtClean="0"/>
              <a:t>Quality Assurance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QA + Manager (up 1 since ARIN 30) – ONE OPENING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Contractors (down 2 since ARIN 30)</a:t>
            </a:r>
          </a:p>
          <a:p>
            <a:r>
              <a:rPr lang="en-US" b="1" dirty="0" smtClean="0"/>
              <a:t>Project Management</a:t>
            </a:r>
          </a:p>
          <a:p>
            <a:pPr lvl="1"/>
            <a:r>
              <a:rPr lang="en-US" dirty="0" smtClean="0"/>
              <a:t>1 Project Manager</a:t>
            </a:r>
          </a:p>
          <a:p>
            <a:r>
              <a:rPr lang="en-US" b="1" dirty="0" smtClean="0"/>
              <a:t>Management</a:t>
            </a:r>
          </a:p>
          <a:p>
            <a:pPr lvl="1"/>
            <a:r>
              <a:rPr lang="en-US" dirty="0" smtClean="0"/>
              <a:t>1 (me)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8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71480"/>
            <a:ext cx="7264400" cy="1038225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  <a:cs typeface="Century Gothic" charset="0"/>
              </a:rPr>
              <a:t>Operations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83506"/>
            <a:ext cx="8229600" cy="4837539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Upgrading </a:t>
            </a:r>
            <a:r>
              <a:rPr lang="en-US" sz="2400" b="1" dirty="0">
                <a:latin typeface="Century Gothic" charset="0"/>
                <a:ea typeface="ＭＳ Ｐゴシック" charset="0"/>
              </a:rPr>
              <a:t>end-of-life equipment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Maintaining </a:t>
            </a:r>
            <a:r>
              <a:rPr lang="en-US" sz="2400" b="1" dirty="0">
                <a:latin typeface="Century Gothic" charset="0"/>
                <a:ea typeface="ＭＳ Ｐゴシック" charset="0"/>
              </a:rPr>
              <a:t>the various environments we have running </a:t>
            </a:r>
            <a:r>
              <a:rPr lang="en-US" sz="2400" b="1" dirty="0" smtClean="0">
                <a:latin typeface="Century Gothic" charset="0"/>
                <a:ea typeface="ＭＳ Ｐゴシック" charset="0"/>
              </a:rPr>
              <a:t>(Production/OT&amp;</a:t>
            </a:r>
            <a:r>
              <a:rPr lang="en-US" sz="2400" b="1" dirty="0">
                <a:latin typeface="Century Gothic" charset="0"/>
                <a:ea typeface="ＭＳ Ｐゴシック" charset="0"/>
              </a:rPr>
              <a:t>E</a:t>
            </a:r>
            <a:r>
              <a:rPr lang="en-US" sz="2400" b="1" dirty="0" smtClean="0">
                <a:latin typeface="Century Gothic" charset="0"/>
                <a:ea typeface="ＭＳ Ｐゴシック" charset="0"/>
              </a:rPr>
              <a:t>/</a:t>
            </a:r>
            <a:r>
              <a:rPr lang="en-US" sz="2400" b="1" dirty="0" err="1">
                <a:latin typeface="Century Gothic" charset="0"/>
                <a:ea typeface="ＭＳ Ｐゴシック" charset="0"/>
              </a:rPr>
              <a:t>D</a:t>
            </a:r>
            <a:r>
              <a:rPr lang="en-US" sz="2400" b="1" dirty="0" err="1" smtClean="0">
                <a:latin typeface="Century Gothic" charset="0"/>
                <a:ea typeface="ＭＳ Ｐゴシック" charset="0"/>
              </a:rPr>
              <a:t>ev</a:t>
            </a:r>
            <a:r>
              <a:rPr lang="en-US" sz="2400" b="1" dirty="0" smtClean="0">
                <a:latin typeface="Century Gothic" charset="0"/>
                <a:ea typeface="ＭＳ Ｐゴシック" charset="0"/>
              </a:rPr>
              <a:t>/QA/</a:t>
            </a:r>
            <a:r>
              <a:rPr lang="en-US" sz="2400" b="1" dirty="0">
                <a:latin typeface="Century Gothic" charset="0"/>
                <a:ea typeface="ＭＳ Ｐゴシック" charset="0"/>
              </a:rPr>
              <a:t>S</a:t>
            </a:r>
            <a:r>
              <a:rPr lang="en-US" sz="2400" b="1" dirty="0" smtClean="0">
                <a:latin typeface="Century Gothic" charset="0"/>
                <a:ea typeface="ＭＳ Ｐゴシック" charset="0"/>
              </a:rPr>
              <a:t>taging)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EMC and Oracle challenges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Load Balancer stability</a:t>
            </a:r>
            <a:endParaRPr lang="en-US" sz="2400" b="1" dirty="0">
              <a:latin typeface="Century Gothic" charset="0"/>
              <a:ea typeface="ＭＳ Ｐゴシック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Moving production to the colocation facility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IT support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b="1" dirty="0" smtClean="0">
                <a:latin typeface="Century Gothic" charset="0"/>
                <a:ea typeface="ＭＳ Ｐゴシック" charset="0"/>
              </a:rPr>
              <a:t>Billing Integration</a:t>
            </a:r>
            <a:endParaRPr lang="en-US" sz="2400" b="1" dirty="0">
              <a:latin typeface="Century Gothic" charset="0"/>
              <a:ea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/>
              <a:t>R</a:t>
            </a:r>
            <a:r>
              <a:rPr lang="en-US" sz="2400" b="1" dirty="0" smtClean="0"/>
              <a:t>eplaced </a:t>
            </a:r>
            <a:r>
              <a:rPr lang="en-US" sz="2400" b="1" dirty="0"/>
              <a:t>12 year old </a:t>
            </a:r>
            <a:r>
              <a:rPr lang="en-US" sz="2400" b="1" dirty="0" smtClean="0"/>
              <a:t>PBX with VOIP-based system</a:t>
            </a:r>
            <a:endParaRPr lang="en-US" sz="2400" b="1" dirty="0" smtClean="0">
              <a:latin typeface="Century Gothic" charset="0"/>
              <a:ea typeface="ＭＳ Ｐゴシック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Service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ARIN Online</a:t>
            </a:r>
          </a:p>
          <a:p>
            <a:r>
              <a:rPr lang="en-US" b="1" dirty="0" err="1" smtClean="0"/>
              <a:t>Reg</a:t>
            </a:r>
            <a:r>
              <a:rPr lang="en-US" b="1" dirty="0" smtClean="0"/>
              <a:t>-RWS </a:t>
            </a:r>
          </a:p>
          <a:p>
            <a:r>
              <a:rPr lang="en-US" b="1" dirty="0" err="1" smtClean="0"/>
              <a:t>Whois</a:t>
            </a:r>
            <a:r>
              <a:rPr lang="en-US" b="1" dirty="0" smtClean="0"/>
              <a:t>-RWS</a:t>
            </a:r>
          </a:p>
          <a:p>
            <a:r>
              <a:rPr lang="en-US" b="1" dirty="0" smtClean="0"/>
              <a:t>IRR</a:t>
            </a:r>
          </a:p>
          <a:p>
            <a:r>
              <a:rPr lang="en-US" b="1" dirty="0" smtClean="0"/>
              <a:t>RPKI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45" y="99997"/>
            <a:ext cx="8592442" cy="1634939"/>
          </a:xfrm>
        </p:spPr>
        <p:txBody>
          <a:bodyPr/>
          <a:lstStyle/>
          <a:p>
            <a:r>
              <a:rPr lang="en-US" dirty="0" smtClean="0"/>
              <a:t>How is ARIN Online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07" y="1415643"/>
            <a:ext cx="8229600" cy="2074476"/>
          </a:xfrm>
        </p:spPr>
        <p:txBody>
          <a:bodyPr/>
          <a:lstStyle/>
          <a:p>
            <a:r>
              <a:rPr lang="en-US" b="1" dirty="0" smtClean="0"/>
              <a:t>62,998 accounts activated </a:t>
            </a:r>
            <a:r>
              <a:rPr lang="en-US" b="1" dirty="0"/>
              <a:t>since </a:t>
            </a:r>
            <a:r>
              <a:rPr lang="en-US" b="1" dirty="0" smtClean="0"/>
              <a:t>inception through Q1 of 2013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98839850"/>
              </p:ext>
            </p:extLst>
          </p:nvPr>
        </p:nvGraphicFramePr>
        <p:xfrm>
          <a:off x="1274753" y="3224359"/>
          <a:ext cx="6096000" cy="210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9892" y="2740994"/>
            <a:ext cx="369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Number of Accounts Activated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2553" y="3093405"/>
            <a:ext cx="6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5000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6405" y="3096880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10000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2654" y="3106851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15000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0438" y="3110326"/>
            <a:ext cx="8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20000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4205" y="5523200"/>
            <a:ext cx="24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* Through Q1 of 2013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1544" y="6280772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6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58" y="618068"/>
            <a:ext cx="8592442" cy="16349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Active </a:t>
            </a:r>
            <a:r>
              <a:rPr lang="en-US" sz="4000" dirty="0"/>
              <a:t>U</a:t>
            </a:r>
            <a:r>
              <a:rPr lang="en-US" sz="4000" dirty="0" smtClean="0"/>
              <a:t>sage of ARIN Online</a:t>
            </a:r>
            <a:endParaRPr lang="en-US" sz="4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26989973"/>
              </p:ext>
            </p:extLst>
          </p:nvPr>
        </p:nvGraphicFramePr>
        <p:xfrm>
          <a:off x="1524000" y="2048256"/>
          <a:ext cx="6096000" cy="341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568931" y="3395898"/>
            <a:ext cx="127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# of Users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8882" y="5544478"/>
            <a:ext cx="192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Times logged </a:t>
            </a:r>
            <a:r>
              <a:rPr lang="en-US" dirty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46780" y="6339128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1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79" y="19545"/>
            <a:ext cx="8592442" cy="1634939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Reg</a:t>
            </a:r>
            <a:r>
              <a:rPr lang="en-US" sz="4000" dirty="0" smtClean="0"/>
              <a:t>-RWS (</a:t>
            </a:r>
            <a:r>
              <a:rPr lang="en-US" sz="4000" dirty="0" err="1" smtClean="0"/>
              <a:t>RESTful</a:t>
            </a:r>
            <a:r>
              <a:rPr lang="en-US" sz="4000" dirty="0" smtClean="0"/>
              <a:t> Provisioning)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91962" y="5509771"/>
            <a:ext cx="400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Cumulative totals </a:t>
            </a:r>
            <a:r>
              <a:rPr lang="en-US" dirty="0">
                <a:latin typeface="Century Gothic"/>
                <a:cs typeface="Century Gothic"/>
              </a:rPr>
              <a:t>s</a:t>
            </a:r>
            <a:r>
              <a:rPr lang="en-US" dirty="0" smtClean="0">
                <a:latin typeface="Century Gothic"/>
                <a:cs typeface="Century Gothic"/>
              </a:rPr>
              <a:t>ince April, 2011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39714909"/>
              </p:ext>
            </p:extLst>
          </p:nvPr>
        </p:nvGraphicFramePr>
        <p:xfrm>
          <a:off x="612398" y="2821050"/>
          <a:ext cx="7050024" cy="12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64171" y="3108794"/>
            <a:ext cx="13518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49110" y="6345464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37885775"/>
              </p:ext>
            </p:extLst>
          </p:nvPr>
        </p:nvGraphicFramePr>
        <p:xfrm>
          <a:off x="716707" y="1413340"/>
          <a:ext cx="6864727" cy="12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64171" y="1654484"/>
            <a:ext cx="13518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1215" y="254153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ARIN XXX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6721" y="110048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ARIN XXIX</a:t>
            </a:r>
            <a:endParaRPr lang="en-US" b="1" dirty="0">
              <a:latin typeface="Century Gothic"/>
              <a:cs typeface="Century Gothic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794810366"/>
              </p:ext>
            </p:extLst>
          </p:nvPr>
        </p:nvGraphicFramePr>
        <p:xfrm>
          <a:off x="716707" y="4380415"/>
          <a:ext cx="7050024" cy="12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63615" y="4005172"/>
            <a:ext cx="86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Today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4171" y="4531265"/>
            <a:ext cx="13518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-RWS Traffic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Running “normally” now at 420 queries per second (QPS)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 18 QPS since last meeting</a:t>
            </a:r>
          </a:p>
          <a:p>
            <a:r>
              <a:rPr lang="en-US" b="1" dirty="0" err="1" smtClean="0"/>
              <a:t>RESTful</a:t>
            </a:r>
            <a:r>
              <a:rPr lang="en-US" b="1" dirty="0" smtClean="0"/>
              <a:t> calls have overtaken Port 43 calls since March of 2012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1367" y="6280770"/>
            <a:ext cx="533811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7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579</Words>
  <Application>Microsoft Macintosh PowerPoint</Application>
  <PresentationFormat>On-screen Show (4:3)</PresentationFormat>
  <Paragraphs>174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Engineering Report</vt:lpstr>
      <vt:lpstr>Engineering Theme</vt:lpstr>
      <vt:lpstr>Staffing</vt:lpstr>
      <vt:lpstr>Operations</vt:lpstr>
      <vt:lpstr>Core Service Statistics</vt:lpstr>
      <vt:lpstr>How is ARIN Online used?</vt:lpstr>
      <vt:lpstr>Active Usage of ARIN Online</vt:lpstr>
      <vt:lpstr>Reg-RWS (RESTful Provisioning)</vt:lpstr>
      <vt:lpstr>Whois-RWS Traffic Loads</vt:lpstr>
      <vt:lpstr>Whois-RWS  Queries on Port 43</vt:lpstr>
      <vt:lpstr>Whois-RWS  Queries  Broken out by Service Type</vt:lpstr>
      <vt:lpstr>Whois-RWS – IPv6</vt:lpstr>
      <vt:lpstr>IRR Usage over the last two years</vt:lpstr>
      <vt:lpstr>IRR Usage over the last two years</vt:lpstr>
      <vt:lpstr>IRR Usage over the last two years</vt:lpstr>
      <vt:lpstr>Production RPKI</vt:lpstr>
      <vt:lpstr>Production RPKI</vt:lpstr>
      <vt:lpstr>Development/QA</vt:lpstr>
      <vt:lpstr>Initiatives Currently Underway</vt:lpstr>
      <vt:lpstr>Initiatives Currently Underway</vt:lpstr>
      <vt:lpstr>Outage Observations</vt:lpstr>
      <vt:lpstr>So what, just call tech support</vt:lpstr>
      <vt:lpstr>Comments?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Mark Kosters User</cp:lastModifiedBy>
  <cp:revision>79</cp:revision>
  <dcterms:created xsi:type="dcterms:W3CDTF">2010-08-12T13:39:46Z</dcterms:created>
  <dcterms:modified xsi:type="dcterms:W3CDTF">2013-04-19T15:02:19Z</dcterms:modified>
</cp:coreProperties>
</file>