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0" r:id="rId2"/>
    <p:sldId id="282" r:id="rId3"/>
    <p:sldId id="283" r:id="rId4"/>
    <p:sldId id="284" r:id="rId5"/>
    <p:sldId id="285" r:id="rId6"/>
    <p:sldId id="286" r:id="rId7"/>
    <p:sldId id="293" r:id="rId8"/>
    <p:sldId id="287" r:id="rId9"/>
    <p:sldId id="288" r:id="rId10"/>
    <p:sldId id="29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7BAC"/>
    <a:srgbClr val="EEB952"/>
    <a:srgbClr val="7FBCC8"/>
    <a:srgbClr val="98E0E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94" d="100"/>
          <a:sy n="94" d="100"/>
        </p:scale>
        <p:origin x="-688" y="-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5031081641111"/>
          <c:y val="0.0329089599980001"/>
          <c:w val="0.778436708569323"/>
          <c:h val="0.6821350710278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Reserves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strRef>
              <c:f>Sheet1!$A$2:$A$13</c:f>
              <c:strCache>
                <c:ptCount val="1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 Unaudited</c:v>
                </c:pt>
              </c:strCache>
            </c:strRef>
          </c:cat>
          <c:val>
            <c:numRef>
              <c:f>Sheet1!$B$2:$B$13</c:f>
              <c:numCache>
                <c:formatCode>_("$"* #,##0.00_);_("$"* \(#,##0.00\);_("$"* "-"??_);_(@_)</c:formatCode>
                <c:ptCount val="12"/>
                <c:pt idx="0">
                  <c:v>7.81298E6</c:v>
                </c:pt>
                <c:pt idx="1">
                  <c:v>9.03E6</c:v>
                </c:pt>
                <c:pt idx="2">
                  <c:v>1.1759E7</c:v>
                </c:pt>
                <c:pt idx="3">
                  <c:v>1.4088E7</c:v>
                </c:pt>
                <c:pt idx="4">
                  <c:v>1.7088E7</c:v>
                </c:pt>
                <c:pt idx="5">
                  <c:v>2.0413323E7</c:v>
                </c:pt>
                <c:pt idx="6">
                  <c:v>2.3063153E7</c:v>
                </c:pt>
                <c:pt idx="7">
                  <c:v>1.7385618E7</c:v>
                </c:pt>
                <c:pt idx="8">
                  <c:v>2.3147568E7</c:v>
                </c:pt>
                <c:pt idx="9">
                  <c:v>2.5707542E7</c:v>
                </c:pt>
                <c:pt idx="10">
                  <c:v>2.43015E7</c:v>
                </c:pt>
                <c:pt idx="11">
                  <c:v>2.6691051E7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  ASN Registrations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strRef>
              <c:f>Sheet1!$A$2:$A$13</c:f>
              <c:strCache>
                <c:ptCount val="1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 Unaudited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6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IPv4 Registrations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strRef>
              <c:f>Sheet1!$A$2:$A$13</c:f>
              <c:strCache>
                <c:ptCount val="1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 Unaudited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35757896"/>
        <c:axId val="-2035754840"/>
      </c:barChart>
      <c:catAx>
        <c:axId val="-203575789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-2035754840"/>
        <c:crosses val="autoZero"/>
        <c:auto val="1"/>
        <c:lblAlgn val="ctr"/>
        <c:lblOffset val="100"/>
        <c:noMultiLvlLbl val="0"/>
      </c:catAx>
      <c:valAx>
        <c:axId val="-2035754840"/>
        <c:scaling>
          <c:orientation val="minMax"/>
        </c:scaling>
        <c:delete val="0"/>
        <c:axPos val="l"/>
        <c:majorGridlines/>
        <c:numFmt formatCode="_(&quot;$&quot;* #,##0.00_);_(&quot;$&quot;* \(#,##0.00\);_(&quot;$&quot;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entury Gothic"/>
                <a:cs typeface="Century Gothic"/>
              </a:defRPr>
            </a:pPr>
            <a:endParaRPr lang="en-US"/>
          </a:p>
        </c:txPr>
        <c:crossAx val="-2035757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S&amp;P 500</c:v>
                </c:pt>
              </c:strCache>
            </c:strRef>
          </c:tx>
          <c:invertIfNegative val="0"/>
          <c:cat>
            <c:numRef>
              <c:f>Sheet1!$A$2:$A$13</c:f>
              <c:numCache>
                <c:formatCode>0</c:formatCode>
                <c:ptCount val="12"/>
                <c:pt idx="0">
                  <c:v>2001.0</c:v>
                </c:pt>
                <c:pt idx="1">
                  <c:v>2002.0</c:v>
                </c:pt>
                <c:pt idx="2">
                  <c:v>2003.0</c:v>
                </c:pt>
                <c:pt idx="3">
                  <c:v>2004.0</c:v>
                </c:pt>
                <c:pt idx="4">
                  <c:v>2005.0</c:v>
                </c:pt>
                <c:pt idx="5">
                  <c:v>2006.0</c:v>
                </c:pt>
                <c:pt idx="6">
                  <c:v>2007.0</c:v>
                </c:pt>
                <c:pt idx="7">
                  <c:v>2008.0</c:v>
                </c:pt>
                <c:pt idx="8">
                  <c:v>2009.0</c:v>
                </c:pt>
                <c:pt idx="9">
                  <c:v>2010.0</c:v>
                </c:pt>
                <c:pt idx="10">
                  <c:v>2011.0</c:v>
                </c:pt>
                <c:pt idx="11">
                  <c:v>2012.0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1148.08</c:v>
                </c:pt>
                <c:pt idx="1">
                  <c:v>879.8199999999998</c:v>
                </c:pt>
                <c:pt idx="2">
                  <c:v>1257.6</c:v>
                </c:pt>
                <c:pt idx="3">
                  <c:v>1257.88</c:v>
                </c:pt>
                <c:pt idx="4">
                  <c:v>1115.1</c:v>
                </c:pt>
                <c:pt idx="5">
                  <c:v>903.25</c:v>
                </c:pt>
                <c:pt idx="6">
                  <c:v>1468.36</c:v>
                </c:pt>
                <c:pt idx="7">
                  <c:v>1418.3</c:v>
                </c:pt>
                <c:pt idx="8">
                  <c:v>1248.29</c:v>
                </c:pt>
                <c:pt idx="9">
                  <c:v>1211.92</c:v>
                </c:pt>
                <c:pt idx="10">
                  <c:v>1111.92</c:v>
                </c:pt>
                <c:pt idx="11">
                  <c:v>1426.19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3204856"/>
        <c:axId val="-2054118392"/>
      </c:barChart>
      <c:catAx>
        <c:axId val="-2053204856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-2054118392"/>
        <c:crosses val="autoZero"/>
        <c:auto val="1"/>
        <c:lblAlgn val="ctr"/>
        <c:lblOffset val="100"/>
        <c:noMultiLvlLbl val="0"/>
      </c:catAx>
      <c:valAx>
        <c:axId val="-2054118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532048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493035213602"/>
          <c:y val="0.0478846227772048"/>
          <c:w val="0.710958565119633"/>
          <c:h val="0.90423075444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Revenue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strRef>
              <c:f>Sheet1!$A$2:$A$13</c:f>
              <c:strCache>
                <c:ptCount val="12"/>
                <c:pt idx="0">
                  <c:v>2001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strCache>
            </c:strRef>
          </c:cat>
          <c:val>
            <c:numRef>
              <c:f>Sheet1!$B$2:$B$13</c:f>
              <c:numCache>
                <c:formatCode>#,##0_);[Red]\(#,##0\)</c:formatCode>
                <c:ptCount val="12"/>
                <c:pt idx="0">
                  <c:v>612000.0</c:v>
                </c:pt>
                <c:pt idx="1">
                  <c:v>-190420.0</c:v>
                </c:pt>
                <c:pt idx="2">
                  <c:v>1.424316E6</c:v>
                </c:pt>
                <c:pt idx="3">
                  <c:v>976993.0</c:v>
                </c:pt>
                <c:pt idx="4">
                  <c:v>872730.0</c:v>
                </c:pt>
                <c:pt idx="5">
                  <c:v>1.695667E6</c:v>
                </c:pt>
                <c:pt idx="6">
                  <c:v>1.406548E6</c:v>
                </c:pt>
                <c:pt idx="7">
                  <c:v>-5.994514E6</c:v>
                </c:pt>
                <c:pt idx="8">
                  <c:v>5.464899E6</c:v>
                </c:pt>
                <c:pt idx="9">
                  <c:v>2.917326E6</c:v>
                </c:pt>
                <c:pt idx="10">
                  <c:v>-356373.0</c:v>
                </c:pt>
                <c:pt idx="11">
                  <c:v>2.735549E6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-2035009832"/>
        <c:axId val="-2053247512"/>
      </c:barChart>
      <c:catAx>
        <c:axId val="-203500983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-2053247512"/>
        <c:crosses val="autoZero"/>
        <c:auto val="1"/>
        <c:lblAlgn val="ctr"/>
        <c:lblOffset val="100"/>
        <c:noMultiLvlLbl val="0"/>
      </c:catAx>
      <c:valAx>
        <c:axId val="-2053247512"/>
        <c:scaling>
          <c:orientation val="minMax"/>
        </c:scaling>
        <c:delete val="0"/>
        <c:axPos val="l"/>
        <c:majorGridlines/>
        <c:numFmt formatCode="#,##0_);[Red]\(#,##0\)" sourceLinked="1"/>
        <c:majorTickMark val="out"/>
        <c:minorTickMark val="none"/>
        <c:tickLblPos val="nextTo"/>
        <c:crossAx val="-2035009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0.88889</cdr:x>
      <cdr:y>0.56862</cdr:y>
    </cdr:from>
    <cdr:to>
      <cdr:x>1</cdr:x>
      <cdr:y>0.6405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15200" y="2411057"/>
          <a:ext cx="914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1698C-B8EC-4747-8C83-13A15E994677}" type="datetimeFigureOut">
              <a:rPr lang="en-US" smtClean="0"/>
              <a:pPr/>
              <a:t>4/21/13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0AADB-981F-6845-8056-AC18216A6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965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44E13-8BCD-F740-AA56-7D34B0F79864}" type="datetimeFigureOut">
              <a:rPr lang="en-US" smtClean="0"/>
              <a:t>4/21/13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CE67F-0DD7-CB48-A1CB-09830BDCA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100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0" cy="685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323711"/>
            <a:ext cx="9144000" cy="2967955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445" y="5291666"/>
            <a:ext cx="8255000" cy="15517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EEECE1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571"/>
            <a:ext cx="8497529" cy="1458932"/>
          </a:xfr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3E5C9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5503"/>
            <a:ext cx="8229600" cy="4240848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  <a:lvl2pPr>
              <a:defRPr>
                <a:latin typeface="Century Gothic"/>
                <a:cs typeface="Century Gothic"/>
              </a:defRPr>
            </a:lvl2pPr>
            <a:lvl3pPr>
              <a:defRPr>
                <a:latin typeface="Century Gothic"/>
                <a:cs typeface="Century Gothic"/>
              </a:defRPr>
            </a:lvl3pPr>
            <a:lvl4pPr>
              <a:defRPr>
                <a:latin typeface="Century Gothic"/>
                <a:cs typeface="Century Gothic"/>
              </a:defRPr>
            </a:lvl4pPr>
            <a:lvl5pP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14116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14116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tlanta_master2-01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9737" y="453589"/>
            <a:ext cx="6972180" cy="1599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Dallas_master_bckgrnd-01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0" cy="6857543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56449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3E5C93"/>
                </a:solidFill>
              </a:rPr>
              <a:t>Treasurer</a:t>
            </a:r>
            <a:endParaRPr lang="en-US" sz="6000" dirty="0">
              <a:solidFill>
                <a:srgbClr val="3E5C9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445" y="4980937"/>
            <a:ext cx="8255000" cy="1551765"/>
          </a:xfrm>
        </p:spPr>
        <p:txBody>
          <a:bodyPr/>
          <a:lstStyle/>
          <a:p>
            <a:r>
              <a:rPr lang="en-US" dirty="0" smtClean="0">
                <a:solidFill>
                  <a:srgbClr val="3E5C93"/>
                </a:solidFill>
              </a:rPr>
              <a:t>Paul Andersen</a:t>
            </a:r>
            <a:endParaRPr lang="en-US" dirty="0">
              <a:solidFill>
                <a:srgbClr val="3E5C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734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22319"/>
            <a:ext cx="8229600" cy="4240848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b="1" dirty="0" smtClean="0">
                <a:solidFill>
                  <a:srgbClr val="3E5C93"/>
                </a:solidFill>
              </a:rPr>
              <a:t>Thank You</a:t>
            </a:r>
            <a:endParaRPr lang="en-US" sz="6000" b="1" dirty="0">
              <a:solidFill>
                <a:srgbClr val="3E5C9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735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2012 </a:t>
            </a:r>
            <a:r>
              <a:rPr lang="en-US" b="1" i="1" dirty="0"/>
              <a:t>Draft</a:t>
            </a:r>
            <a:r>
              <a:rPr lang="en-US" dirty="0"/>
              <a:t> Financial Results</a:t>
            </a:r>
          </a:p>
          <a:p>
            <a:r>
              <a:rPr lang="en-US" dirty="0" smtClean="0"/>
              <a:t>2013 </a:t>
            </a:r>
            <a:r>
              <a:rPr lang="en-US" dirty="0"/>
              <a:t>Q1 Unaudited Results</a:t>
            </a:r>
          </a:p>
          <a:p>
            <a:r>
              <a:rPr lang="en-US" dirty="0"/>
              <a:t>Reserves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077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Financial Results </a:t>
            </a:r>
            <a:r>
              <a:rPr lang="en-US" dirty="0" smtClean="0"/>
              <a:t>2012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Draft Audit – pre Board </a:t>
            </a:r>
            <a:r>
              <a:rPr lang="en-US" dirty="0" smtClean="0"/>
              <a:t>Adoption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2012 </a:t>
            </a:r>
            <a:r>
              <a:rPr lang="en-US" sz="2400" dirty="0"/>
              <a:t>– Through December 31st</a:t>
            </a:r>
          </a:p>
          <a:p>
            <a:r>
              <a:rPr lang="en-US" sz="2400" dirty="0"/>
              <a:t>Registration Revenue 			</a:t>
            </a:r>
            <a:r>
              <a:rPr lang="en-US" sz="2400" b="1" dirty="0"/>
              <a:t>$</a:t>
            </a:r>
            <a:r>
              <a:rPr lang="en-US" sz="2400" b="1" dirty="0" smtClean="0"/>
              <a:t>14,991,492</a:t>
            </a:r>
            <a:endParaRPr lang="en-US" sz="2400" b="1" dirty="0"/>
          </a:p>
          <a:p>
            <a:pPr lvl="2"/>
            <a:r>
              <a:rPr lang="en-US" sz="1600" dirty="0"/>
              <a:t>IPv4 </a:t>
            </a:r>
            <a:r>
              <a:rPr lang="en-US" sz="1600" dirty="0" smtClean="0"/>
              <a:t>Registrations</a:t>
            </a:r>
            <a:r>
              <a:rPr lang="en-US" sz="1600" dirty="0"/>
              <a:t>	= $</a:t>
            </a:r>
            <a:r>
              <a:rPr lang="en-US" sz="1600" dirty="0" smtClean="0"/>
              <a:t>10,617,469</a:t>
            </a:r>
            <a:endParaRPr lang="en-US" sz="1600" dirty="0"/>
          </a:p>
          <a:p>
            <a:pPr lvl="2"/>
            <a:r>
              <a:rPr lang="en-US" sz="1600" dirty="0"/>
              <a:t>All Other			= $  </a:t>
            </a:r>
            <a:r>
              <a:rPr lang="en-US" sz="1600" dirty="0" smtClean="0"/>
              <a:t>4,374,023</a:t>
            </a:r>
            <a:endParaRPr lang="en-US" sz="1600" dirty="0"/>
          </a:p>
          <a:p>
            <a:r>
              <a:rPr lang="en-US" sz="2400" dirty="0" smtClean="0"/>
              <a:t>2012 </a:t>
            </a:r>
            <a:r>
              <a:rPr lang="en-US" sz="2400" dirty="0"/>
              <a:t>Expenses			 		</a:t>
            </a:r>
            <a:r>
              <a:rPr lang="en-US" sz="2400" b="1" u="sng" dirty="0"/>
              <a:t>$</a:t>
            </a:r>
            <a:r>
              <a:rPr lang="en-US" sz="2400" b="1" u="sng" dirty="0" smtClean="0"/>
              <a:t>15,551,514</a:t>
            </a:r>
            <a:endParaRPr lang="en-US" sz="2400" b="1" u="sng" dirty="0"/>
          </a:p>
          <a:p>
            <a:r>
              <a:rPr lang="en-US" sz="2400" dirty="0"/>
              <a:t>Operating Result				</a:t>
            </a:r>
            <a:r>
              <a:rPr lang="en-US" sz="2400" b="1" dirty="0">
                <a:solidFill>
                  <a:srgbClr val="FF0000"/>
                </a:solidFill>
              </a:rPr>
              <a:t>($   </a:t>
            </a:r>
            <a:r>
              <a:rPr lang="en-US" sz="2400" b="1" dirty="0" smtClean="0">
                <a:solidFill>
                  <a:srgbClr val="FF0000"/>
                </a:solidFill>
              </a:rPr>
              <a:t>560,022)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dirty="0" smtClean="0"/>
              <a:t>2012 </a:t>
            </a:r>
            <a:r>
              <a:rPr lang="en-US" sz="2400" dirty="0"/>
              <a:t>Investment Result			</a:t>
            </a:r>
            <a:r>
              <a:rPr lang="en-US" sz="2400" dirty="0" smtClean="0"/>
              <a:t>  </a:t>
            </a:r>
            <a:r>
              <a:rPr lang="en-US" sz="2400" b="1" dirty="0" smtClean="0"/>
              <a:t>$2,735,549</a:t>
            </a:r>
            <a:endParaRPr lang="en-US" sz="2400" b="1" u="sng" dirty="0"/>
          </a:p>
          <a:p>
            <a:r>
              <a:rPr lang="en-US" sz="2400" dirty="0"/>
              <a:t>Net to Reserves					</a:t>
            </a:r>
            <a:r>
              <a:rPr lang="en-US" sz="2400" dirty="0" smtClean="0"/>
              <a:t>  </a:t>
            </a:r>
            <a:r>
              <a:rPr lang="en-US" sz="2400" b="1" dirty="0" smtClean="0"/>
              <a:t>$2,175,527</a:t>
            </a:r>
            <a:endParaRPr lang="en-US" sz="24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039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571"/>
            <a:ext cx="8497529" cy="1218229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Functional Expense Comparisons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4800"/>
            <a:ext cx="8229600" cy="4481551"/>
          </a:xfrm>
        </p:spPr>
        <p:txBody>
          <a:bodyPr/>
          <a:lstStyle/>
          <a:p>
            <a:pPr fontAlgn="t"/>
            <a:r>
              <a:rPr lang="en-US" b="1" dirty="0"/>
              <a:t>Selected Expense Categories that had Material Changes</a:t>
            </a:r>
            <a:endParaRPr lang="en-US" dirty="0"/>
          </a:p>
          <a:p>
            <a:pPr marL="3657600" lvl="8" indent="0" fontAlgn="t">
              <a:buNone/>
            </a:pPr>
            <a:r>
              <a:rPr lang="en-US" sz="1800" b="1" dirty="0" smtClean="0"/>
              <a:t>			 2012</a:t>
            </a:r>
            <a:r>
              <a:rPr lang="en-US" b="1" dirty="0" smtClean="0"/>
              <a:t>			   </a:t>
            </a:r>
            <a:r>
              <a:rPr lang="en-US" sz="1800" b="1" dirty="0" smtClean="0"/>
              <a:t>2011</a:t>
            </a:r>
            <a:endParaRPr lang="en-US" sz="1800" dirty="0"/>
          </a:p>
          <a:p>
            <a:pPr fontAlgn="t"/>
            <a:r>
              <a:rPr lang="en-US" sz="1800" dirty="0" smtClean="0"/>
              <a:t>Salaries	    							  $7,788,118             $7,228,148</a:t>
            </a:r>
            <a:endParaRPr lang="en-US" sz="1800" dirty="0"/>
          </a:p>
          <a:p>
            <a:pPr fontAlgn="t"/>
            <a:r>
              <a:rPr lang="en-US" sz="1800" dirty="0" smtClean="0"/>
              <a:t>Depreciation 						  $1,794,733 		    $1,619,577</a:t>
            </a:r>
            <a:endParaRPr lang="en-US" sz="1800" dirty="0"/>
          </a:p>
          <a:p>
            <a:pPr fontAlgn="t"/>
            <a:r>
              <a:rPr lang="en-US" sz="1800" dirty="0" smtClean="0"/>
              <a:t>Communications 					  $   679,461 		    $ 	  881,280</a:t>
            </a:r>
          </a:p>
          <a:p>
            <a:pPr fontAlgn="t"/>
            <a:r>
              <a:rPr lang="en-US" sz="1800" dirty="0" smtClean="0"/>
              <a:t>Travel					 			  $ 1,005,456		    $1,122,513</a:t>
            </a:r>
          </a:p>
          <a:p>
            <a:pPr fontAlgn="t"/>
            <a:r>
              <a:rPr lang="en-US" sz="1800" dirty="0" smtClean="0"/>
              <a:t>Legal								  $   738,449  	     $1,029,916   </a:t>
            </a:r>
            <a:endParaRPr lang="en-US" sz="1800" dirty="0"/>
          </a:p>
          <a:p>
            <a:pPr fontAlgn="t"/>
            <a:r>
              <a:rPr lang="en-US" sz="1800" dirty="0" smtClean="0"/>
              <a:t>General Office						  $   893,216  	     $   654,058</a:t>
            </a:r>
            <a:endParaRPr lang="en-US" sz="1800" dirty="0"/>
          </a:p>
          <a:p>
            <a:pPr fontAlgn="t"/>
            <a:r>
              <a:rPr lang="en-US" sz="1800" dirty="0" smtClean="0"/>
              <a:t>Outreach Expense 					  $   374,775    	     $   232,954</a:t>
            </a:r>
          </a:p>
          <a:p>
            <a:pPr fontAlgn="t"/>
            <a:r>
              <a:rPr lang="en-US" sz="1800" dirty="0" smtClean="0"/>
              <a:t>All </a:t>
            </a:r>
            <a:r>
              <a:rPr lang="en-US" sz="1800" dirty="0"/>
              <a:t>other Line </a:t>
            </a:r>
            <a:r>
              <a:rPr lang="en-US" sz="1800" dirty="0" smtClean="0"/>
              <a:t>Items					  $2,277,306      	     $2,293,632</a:t>
            </a:r>
            <a:endParaRPr lang="en-US" sz="1800" dirty="0"/>
          </a:p>
          <a:p>
            <a:pPr fontAlgn="t"/>
            <a:r>
              <a:rPr lang="en-US" sz="1800" dirty="0" smtClean="0"/>
              <a:t>Total									$15,551,514            $15,062,078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58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Financial Results 1</a:t>
            </a:r>
            <a:r>
              <a:rPr lang="en-US" baseline="30000" dirty="0"/>
              <a:t>st</a:t>
            </a:r>
            <a:r>
              <a:rPr lang="en-US" dirty="0"/>
              <a:t> Qtr. </a:t>
            </a:r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2013 </a:t>
            </a:r>
            <a:r>
              <a:rPr lang="en-US" sz="2400" dirty="0"/>
              <a:t>– through March </a:t>
            </a:r>
            <a:r>
              <a:rPr lang="en-US" sz="2400" dirty="0" smtClean="0"/>
              <a:t>31</a:t>
            </a:r>
            <a:r>
              <a:rPr lang="en-US" sz="2400" baseline="30000" dirty="0" smtClean="0"/>
              <a:t>st</a:t>
            </a:r>
            <a:endParaRPr lang="en-US" sz="2400" dirty="0" smtClean="0"/>
          </a:p>
          <a:p>
            <a:r>
              <a:rPr lang="en-US" sz="2400" dirty="0"/>
              <a:t>Registration Revenue 			</a:t>
            </a:r>
            <a:r>
              <a:rPr lang="en-US" sz="2400" b="1" dirty="0" smtClean="0"/>
              <a:t>$3,814,002</a:t>
            </a:r>
            <a:endParaRPr lang="en-US" sz="2400" b="1" dirty="0"/>
          </a:p>
          <a:p>
            <a:pPr lvl="2"/>
            <a:r>
              <a:rPr lang="en-US" sz="1600" dirty="0"/>
              <a:t>IPv4 Registrations	= $</a:t>
            </a:r>
            <a:r>
              <a:rPr lang="en-US" sz="1600" dirty="0" smtClean="0"/>
              <a:t>2,959,354</a:t>
            </a:r>
            <a:endParaRPr lang="en-US" sz="1600" dirty="0"/>
          </a:p>
          <a:p>
            <a:pPr lvl="2"/>
            <a:r>
              <a:rPr lang="en-US" sz="1600" dirty="0"/>
              <a:t>All Other			= </a:t>
            </a:r>
            <a:r>
              <a:rPr lang="en-US" sz="1600" dirty="0" smtClean="0"/>
              <a:t>$   854,648</a:t>
            </a:r>
            <a:endParaRPr lang="en-US" sz="1600" dirty="0"/>
          </a:p>
          <a:p>
            <a:r>
              <a:rPr lang="en-US" sz="2400" dirty="0" smtClean="0"/>
              <a:t>2013 </a:t>
            </a:r>
            <a:r>
              <a:rPr lang="en-US" sz="2400" dirty="0"/>
              <a:t>Expenses			 		</a:t>
            </a:r>
            <a:r>
              <a:rPr lang="en-US" sz="2400" b="1" u="sng" dirty="0"/>
              <a:t>$</a:t>
            </a:r>
            <a:r>
              <a:rPr lang="en-US" sz="2400" b="1" u="sng" dirty="0" smtClean="0"/>
              <a:t>3,557,550</a:t>
            </a:r>
            <a:endParaRPr lang="en-US" sz="2400" b="1" u="sng" dirty="0"/>
          </a:p>
          <a:p>
            <a:r>
              <a:rPr lang="en-US" sz="2400" dirty="0"/>
              <a:t>Operating Result				</a:t>
            </a:r>
            <a:r>
              <a:rPr lang="en-US" sz="2400" b="1" dirty="0"/>
              <a:t>$   </a:t>
            </a:r>
            <a:r>
              <a:rPr lang="en-US" sz="2400" b="1" dirty="0" smtClean="0"/>
              <a:t>256,452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dirty="0" smtClean="0"/>
              <a:t>2013 </a:t>
            </a:r>
            <a:r>
              <a:rPr lang="en-US" sz="2400" dirty="0"/>
              <a:t>Investment Result			</a:t>
            </a:r>
            <a:r>
              <a:rPr lang="en-US" sz="2400" b="1" dirty="0"/>
              <a:t>$</a:t>
            </a:r>
            <a:r>
              <a:rPr lang="en-US" sz="2400" b="1" dirty="0" smtClean="0"/>
              <a:t>1,201,163</a:t>
            </a:r>
            <a:endParaRPr lang="en-US" sz="2400" b="1" u="sng" dirty="0"/>
          </a:p>
          <a:p>
            <a:r>
              <a:rPr lang="en-US" sz="2400" dirty="0"/>
              <a:t>Net to Reserves					</a:t>
            </a:r>
            <a:r>
              <a:rPr lang="en-US" sz="2400" b="1" dirty="0"/>
              <a:t>$</a:t>
            </a:r>
            <a:r>
              <a:rPr lang="en-US" sz="2400" b="1" dirty="0" smtClean="0"/>
              <a:t>1,457,615</a:t>
            </a:r>
            <a:endParaRPr lang="en-US" sz="2400" b="1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966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End of Year Reserve Balance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2817748"/>
              </p:ext>
            </p:extLst>
          </p:nvPr>
        </p:nvGraphicFramePr>
        <p:xfrm>
          <a:off x="247609" y="1889760"/>
          <a:ext cx="8575040" cy="4145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559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The S&amp;P 500 </a:t>
            </a:r>
            <a:br>
              <a:rPr lang="en-US" sz="2400" dirty="0"/>
            </a:br>
            <a:r>
              <a:rPr lang="en-US" sz="2400" dirty="0"/>
              <a:t> </a:t>
            </a:r>
            <a:r>
              <a:rPr lang="en-US" sz="2400" dirty="0" smtClean="0"/>
              <a:t>Year end 2001 = 1148 &amp; Year end 2012 = 1426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1963078"/>
              </p:ext>
            </p:extLst>
          </p:nvPr>
        </p:nvGraphicFramePr>
        <p:xfrm>
          <a:off x="457200" y="1816100"/>
          <a:ext cx="8229600" cy="4240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57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Investment Return History</a:t>
            </a:r>
            <a:br>
              <a:rPr lang="en-US" dirty="0" smtClean="0"/>
            </a:br>
            <a:r>
              <a:rPr lang="en-US" sz="1600" dirty="0">
                <a:solidFill>
                  <a:schemeClr val="tx1"/>
                </a:solidFill>
              </a:rPr>
              <a:t>The Net Investment Gain Since </a:t>
            </a:r>
            <a:r>
              <a:rPr lang="en-US" sz="1600" dirty="0" smtClean="0">
                <a:solidFill>
                  <a:schemeClr val="tx1"/>
                </a:solidFill>
              </a:rPr>
              <a:t>2001 </a:t>
            </a:r>
            <a:r>
              <a:rPr lang="en-US" sz="1600" dirty="0">
                <a:solidFill>
                  <a:schemeClr val="tx1"/>
                </a:solidFill>
              </a:rPr>
              <a:t>is $</a:t>
            </a:r>
            <a:r>
              <a:rPr lang="en-US" sz="1600" dirty="0" smtClean="0">
                <a:solidFill>
                  <a:schemeClr val="tx1"/>
                </a:solidFill>
              </a:rPr>
              <a:t>11,564,721</a:t>
            </a:r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206141"/>
              </p:ext>
            </p:extLst>
          </p:nvPr>
        </p:nvGraphicFramePr>
        <p:xfrm>
          <a:off x="121920" y="1816100"/>
          <a:ext cx="8930640" cy="4240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350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Reserve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/>
              <a:t>ARIN is to keep 1 to 2 years of operating expenses in reserve</a:t>
            </a:r>
          </a:p>
          <a:p>
            <a:r>
              <a:rPr lang="en-US" sz="2600" b="1" dirty="0"/>
              <a:t>Currently at </a:t>
            </a:r>
            <a:r>
              <a:rPr lang="en-US" sz="2600" b="1" dirty="0" smtClean="0"/>
              <a:t>1.7 </a:t>
            </a:r>
            <a:r>
              <a:rPr lang="en-US" sz="2600" b="1" dirty="0"/>
              <a:t>of operating expense</a:t>
            </a:r>
          </a:p>
          <a:p>
            <a:pPr lvl="1"/>
            <a:r>
              <a:rPr lang="en-US" sz="2600" dirty="0" smtClean="0"/>
              <a:t>2013 </a:t>
            </a:r>
            <a:r>
              <a:rPr lang="en-US" sz="2600" dirty="0"/>
              <a:t>budget 		</a:t>
            </a:r>
            <a:r>
              <a:rPr lang="en-US" sz="2600"/>
              <a:t>= </a:t>
            </a:r>
            <a:r>
              <a:rPr lang="en-US" sz="2600" smtClean="0"/>
              <a:t>16.31 </a:t>
            </a:r>
            <a:r>
              <a:rPr lang="en-US" sz="2600" dirty="0"/>
              <a:t>Million</a:t>
            </a:r>
          </a:p>
          <a:p>
            <a:pPr lvl="1"/>
            <a:r>
              <a:rPr lang="en-US" sz="2600" dirty="0"/>
              <a:t>Current Reserve	= </a:t>
            </a:r>
            <a:r>
              <a:rPr lang="en-US" sz="2600" dirty="0" smtClean="0"/>
              <a:t>27.39 </a:t>
            </a:r>
            <a:r>
              <a:rPr lang="en-US" sz="2600" dirty="0"/>
              <a:t>Million</a:t>
            </a:r>
          </a:p>
          <a:p>
            <a:r>
              <a:rPr lang="en-US" sz="2600" b="1" dirty="0"/>
              <a:t>Board would like management to draw reserves down to one year</a:t>
            </a:r>
          </a:p>
          <a:p>
            <a:pPr lvl="1"/>
            <a:r>
              <a:rPr lang="en-US" sz="2600" dirty="0"/>
              <a:t>Last 3 years budgets have called for a reserve draw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246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97</Words>
  <Application>Microsoft Macintosh PowerPoint</Application>
  <PresentationFormat>On-screen Show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Treasurer</vt:lpstr>
      <vt:lpstr>Summary</vt:lpstr>
      <vt:lpstr>Financial Results 2012 Draft Audit – pre Board Adoption</vt:lpstr>
      <vt:lpstr>Functional Expense Comparisons</vt:lpstr>
      <vt:lpstr>Financial Results 1st Qtr. 2013</vt:lpstr>
      <vt:lpstr>End of Year Reserve Balance</vt:lpstr>
      <vt:lpstr>The S&amp;P 500   Year end 2001 = 1148 &amp; Year end 2012 = 1426</vt:lpstr>
      <vt:lpstr>Investment Return History The Net Investment Gain Since 2001 is $11,564,721</vt:lpstr>
      <vt:lpstr>Reserve Policy</vt:lpstr>
      <vt:lpstr>PowerPoint Presentation</vt:lpstr>
    </vt:vector>
  </TitlesOfParts>
  <Company>arin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Erin Sellers</dc:creator>
  <cp:lastModifiedBy>Erin Sellers</cp:lastModifiedBy>
  <cp:revision>84</cp:revision>
  <dcterms:created xsi:type="dcterms:W3CDTF">2010-08-12T13:39:46Z</dcterms:created>
  <dcterms:modified xsi:type="dcterms:W3CDTF">2013-04-21T14:47:19Z</dcterms:modified>
</cp:coreProperties>
</file>