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1"/>
  </p:notesMasterIdLst>
  <p:handoutMasterIdLst>
    <p:handoutMasterId r:id="rId12"/>
  </p:handoutMasterIdLst>
  <p:sldIdLst>
    <p:sldId id="290" r:id="rId2"/>
    <p:sldId id="291" r:id="rId3"/>
    <p:sldId id="293" r:id="rId4"/>
    <p:sldId id="294" r:id="rId5"/>
    <p:sldId id="298" r:id="rId6"/>
    <p:sldId id="292" r:id="rId7"/>
    <p:sldId id="295" r:id="rId8"/>
    <p:sldId id="296" r:id="rId9"/>
    <p:sldId id="297" r:id="rId10"/>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795AF"/>
    <a:srgbClr val="3056A4"/>
    <a:srgbClr val="407BAC"/>
    <a:srgbClr val="EEB952"/>
    <a:srgbClr val="7FBCC8"/>
    <a:srgbClr val="98E0EF"/>
    <a:srgbClr val="99663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napToObjects="1" showGuides="1">
      <p:cViewPr>
        <p:scale>
          <a:sx n="91" d="100"/>
          <a:sy n="91" d="100"/>
        </p:scale>
        <p:origin x="-1200" y="-58"/>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2E41698C-B8EC-4747-8C83-13A15E994677}" type="datetimeFigureOut">
              <a:rPr lang="en-US" smtClean="0"/>
              <a:pPr/>
              <a:t>Sun 4/21/2013</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F690AADB-981F-6845-8056-AC18216A6EAF}" type="slidenum">
              <a:rPr lang="en-US" smtClean="0"/>
              <a:pPr/>
              <a:t>‹#›</a:t>
            </a:fld>
            <a:endParaRPr lang="en-US"/>
          </a:p>
        </p:txBody>
      </p:sp>
    </p:spTree>
    <p:extLst>
      <p:ext uri="{BB962C8B-B14F-4D97-AF65-F5344CB8AC3E}">
        <p14:creationId xmlns:p14="http://schemas.microsoft.com/office/powerpoint/2010/main" val="1491796517"/>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B744E13-8BCD-F740-AA56-7D34B0F79864}" type="datetimeFigureOut">
              <a:rPr lang="en-US" smtClean="0"/>
              <a:t>Sun 4/21/2013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01CE67F-0DD7-CB48-A1CB-09830BDCA497}" type="slidenum">
              <a:rPr lang="en-US" smtClean="0"/>
              <a:t>‹#›</a:t>
            </a:fld>
            <a:endParaRPr lang="en-US"/>
          </a:p>
        </p:txBody>
      </p:sp>
    </p:spTree>
    <p:extLst>
      <p:ext uri="{BB962C8B-B14F-4D97-AF65-F5344CB8AC3E}">
        <p14:creationId xmlns:p14="http://schemas.microsoft.com/office/powerpoint/2010/main" val="893310000"/>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A01CE67F-0DD7-CB48-A1CB-09830BDCA497}" type="slidenum">
              <a:rPr lang="en-US" smtClean="0"/>
              <a:pPr/>
              <a:t>1</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6743C002-8CA0-43F7-8648-9615991FCDBB}" type="slidenum">
              <a:rPr lang="en-US" smtClean="0"/>
              <a:pPr/>
              <a:t>2</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6743C002-8CA0-43F7-8648-9615991FCDBB}" type="slidenum">
              <a:rPr lang="en-US" smtClean="0"/>
              <a:pPr/>
              <a:t>3</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6743C002-8CA0-43F7-8648-9615991FCDBB}" type="slidenum">
              <a:rPr lang="en-US" smtClean="0"/>
              <a:pPr/>
              <a:t>4</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6743C002-8CA0-43F7-8648-9615991FCDBB}" type="slidenum">
              <a:rPr lang="en-US" smtClean="0"/>
              <a:pPr/>
              <a:t>5</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6743C002-8CA0-43F7-8648-9615991FCDBB}" type="slidenum">
              <a:rPr lang="en-US" smtClean="0"/>
              <a:pPr/>
              <a:t>6</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6743C002-8CA0-43F7-8648-9615991FCDBB}" type="slidenum">
              <a:rPr lang="en-US" smtClean="0"/>
              <a:pPr/>
              <a:t>7</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6743C002-8CA0-43F7-8648-9615991FCDBB}" type="slidenum">
              <a:rPr lang="en-US" smtClean="0"/>
              <a:pPr/>
              <a:t>8</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6743C002-8CA0-43F7-8648-9615991FCDBB}" type="slidenum">
              <a:rPr lang="en-US" smtClean="0"/>
              <a:pPr/>
              <a:t>9</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3390" cy="6857543"/>
          </a:xfrm>
          <a:prstGeom prst="rect">
            <a:avLst/>
          </a:prstGeom>
        </p:spPr>
      </p:pic>
      <p:sp>
        <p:nvSpPr>
          <p:cNvPr id="2" name="Title 1"/>
          <p:cNvSpPr>
            <a:spLocks noGrp="1"/>
          </p:cNvSpPr>
          <p:nvPr>
            <p:ph type="ctrTitle"/>
          </p:nvPr>
        </p:nvSpPr>
        <p:spPr>
          <a:xfrm>
            <a:off x="1" y="2323711"/>
            <a:ext cx="9144000" cy="2967955"/>
          </a:xfrm>
        </p:spPr>
        <p:txBody>
          <a:bodyPr>
            <a:normAutofit/>
          </a:bodyPr>
          <a:lstStyle>
            <a:lvl1pPr algn="ctr">
              <a:defRPr sz="4800">
                <a:solidFill>
                  <a:schemeClr val="bg2"/>
                </a:solidFill>
              </a:defRPr>
            </a:lvl1pPr>
          </a:lstStyle>
          <a:p>
            <a:r>
              <a:rPr lang="en-US" dirty="0" smtClean="0"/>
              <a:t>Click to edit Master title</a:t>
            </a:r>
            <a:endParaRPr lang="en-US" dirty="0"/>
          </a:p>
        </p:txBody>
      </p:sp>
      <p:sp>
        <p:nvSpPr>
          <p:cNvPr id="3" name="Subtitle 2"/>
          <p:cNvSpPr>
            <a:spLocks noGrp="1"/>
          </p:cNvSpPr>
          <p:nvPr>
            <p:ph type="subTitle" idx="1"/>
          </p:nvPr>
        </p:nvSpPr>
        <p:spPr>
          <a:xfrm>
            <a:off x="437445" y="5291666"/>
            <a:ext cx="8255000" cy="1551765"/>
          </a:xfrm>
          <a:prstGeom prst="rect">
            <a:avLst/>
          </a:prstGeom>
        </p:spPr>
        <p:txBody>
          <a:bodyPr/>
          <a:lstStyle>
            <a:lvl1pPr marL="0" indent="0" algn="ctr">
              <a:buNone/>
              <a:defRPr>
                <a:solidFill>
                  <a:srgbClr val="EEECE1"/>
                </a:solidFill>
                <a:latin typeface="Century Gothic"/>
                <a:cs typeface="Century Gothic"/>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356571"/>
            <a:ext cx="8497529" cy="1458932"/>
          </a:xfrm>
          <a:noFill/>
        </p:spPr>
        <p:txBody>
          <a:bodyPr>
            <a:normAutofit/>
          </a:bodyPr>
          <a:lstStyle>
            <a:lvl1pPr algn="l">
              <a:defRPr sz="4000">
                <a:solidFill>
                  <a:srgbClr val="98E0EF"/>
                </a:solidFill>
              </a:defRPr>
            </a:lvl1pPr>
          </a:lstStyle>
          <a:p>
            <a:r>
              <a:rPr lang="en-US" dirty="0" smtClean="0"/>
              <a:t>Click to edit Master title style</a:t>
            </a:r>
            <a:endParaRPr lang="en-US" dirty="0"/>
          </a:p>
        </p:txBody>
      </p:sp>
      <p:sp>
        <p:nvSpPr>
          <p:cNvPr id="3" name="Content Placeholder 2"/>
          <p:cNvSpPr>
            <a:spLocks noGrp="1"/>
          </p:cNvSpPr>
          <p:nvPr>
            <p:ph idx="1"/>
          </p:nvPr>
        </p:nvSpPr>
        <p:spPr>
          <a:xfrm>
            <a:off x="457200" y="1815503"/>
            <a:ext cx="8229600" cy="4240848"/>
          </a:xfrm>
          <a:prstGeom prst="rect">
            <a:avLst/>
          </a:prstGeom>
        </p:spPr>
        <p:txBody>
          <a:bodyPr/>
          <a:lstStyle>
            <a:lvl1pPr>
              <a:defRPr>
                <a:latin typeface="Century Gothic"/>
                <a:cs typeface="Century Gothic"/>
              </a:defRPr>
            </a:lvl1pPr>
            <a:lvl2pPr>
              <a:defRPr>
                <a:latin typeface="Century Gothic"/>
                <a:cs typeface="Century Gothic"/>
              </a:defRPr>
            </a:lvl2pPr>
            <a:lvl3pPr>
              <a:defRPr>
                <a:latin typeface="Century Gothic"/>
                <a:cs typeface="Century Gothic"/>
              </a:defRPr>
            </a:lvl3pPr>
            <a:lvl4pPr>
              <a:defRPr>
                <a:latin typeface="Century Gothic"/>
                <a:cs typeface="Century Gothic"/>
              </a:defRPr>
            </a:lvl4pPr>
            <a:lvl5pPr>
              <a:defRPr>
                <a:latin typeface="Century Gothic"/>
                <a:cs typeface="Century Gothic"/>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Slide Number Placeholder 3"/>
          <p:cNvSpPr>
            <a:spLocks noGrp="1"/>
          </p:cNvSpPr>
          <p:nvPr>
            <p:ph type="sldNum" sz="quarter" idx="4"/>
          </p:nvPr>
        </p:nvSpPr>
        <p:spPr>
          <a:xfrm>
            <a:off x="318952" y="6314116"/>
            <a:ext cx="717091" cy="365125"/>
          </a:xfrm>
          <a:prstGeom prst="rect">
            <a:avLst/>
          </a:prstGeom>
        </p:spPr>
        <p:txBody>
          <a:bodyPr/>
          <a:lstStyle>
            <a:lvl1pPr>
              <a:defRPr sz="2000" b="0">
                <a:solidFill>
                  <a:srgbClr val="407BAC"/>
                </a:solidFill>
                <a:latin typeface="Century Gothic"/>
                <a:cs typeface="Century Gothic"/>
              </a:defRPr>
            </a:lvl1pPr>
          </a:lstStyle>
          <a:p>
            <a:fld id="{8A2B4DF6-1818-B940-8E30-590D998D271B}" type="slidenum">
              <a:rPr lang="en-US" smtClean="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Slide Number Placeholder 3"/>
          <p:cNvSpPr>
            <a:spLocks noGrp="1"/>
          </p:cNvSpPr>
          <p:nvPr>
            <p:ph type="sldNum" sz="quarter" idx="4"/>
          </p:nvPr>
        </p:nvSpPr>
        <p:spPr>
          <a:xfrm>
            <a:off x="318952" y="6314116"/>
            <a:ext cx="717091" cy="365125"/>
          </a:xfrm>
          <a:prstGeom prst="rect">
            <a:avLst/>
          </a:prstGeom>
        </p:spPr>
        <p:txBody>
          <a:bodyPr/>
          <a:lstStyle>
            <a:lvl1pPr>
              <a:defRPr sz="2000" b="0">
                <a:solidFill>
                  <a:srgbClr val="407BAC"/>
                </a:solidFill>
                <a:latin typeface="Century Gothic"/>
                <a:cs typeface="Century Gothic"/>
              </a:defRPr>
            </a:lvl1pPr>
          </a:lstStyle>
          <a:p>
            <a:fld id="{8A2B4DF6-1818-B940-8E30-590D998D271B}" type="slidenum">
              <a:rPr lang="en-US" smtClean="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3.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2.png"/><Relationship Id="rId5" Type="http://schemas.openxmlformats.org/officeDocument/2006/relationships/image" Target="../media/image1.png"/><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5" name="Picture 4" descr="atlanta_master2-01.png"/>
          <p:cNvPicPr>
            <a:picLocks noChangeAspect="1"/>
          </p:cNvPicPr>
          <p:nvPr userDrawn="1"/>
        </p:nvPicPr>
        <p:blipFill>
          <a:blip r:embed="rId5"/>
          <a:stretch>
            <a:fillRect/>
          </a:stretch>
        </p:blipFill>
        <p:spPr>
          <a:xfrm>
            <a:off x="378" y="283"/>
            <a:ext cx="9143244" cy="6857433"/>
          </a:xfrm>
          <a:prstGeom prst="rect">
            <a:avLst/>
          </a:prstGeom>
        </p:spPr>
      </p:pic>
      <p:sp>
        <p:nvSpPr>
          <p:cNvPr id="2" name="Title Placeholder 1"/>
          <p:cNvSpPr>
            <a:spLocks noGrp="1"/>
          </p:cNvSpPr>
          <p:nvPr>
            <p:ph type="title"/>
          </p:nvPr>
        </p:nvSpPr>
        <p:spPr>
          <a:xfrm>
            <a:off x="319737" y="453589"/>
            <a:ext cx="6972180" cy="1599578"/>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pic>
        <p:nvPicPr>
          <p:cNvPr id="4" name="Picture 3" descr="Dallas_master_bckgrnd-01.png"/>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0" y="0"/>
            <a:ext cx="9143391" cy="6857543"/>
          </a:xfrm>
          <a:prstGeom prst="rect">
            <a:avLst/>
          </a:prstGeom>
        </p:spPr>
      </p:pic>
      <p:pic>
        <p:nvPicPr>
          <p:cNvPr id="6" name="Picture 5"/>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0" y="0"/>
            <a:ext cx="9143390" cy="6857543"/>
          </a:xfrm>
          <a:prstGeom prst="rect">
            <a:avLst/>
          </a:prstGeom>
        </p:spPr>
      </p:pic>
      <p:sp>
        <p:nvSpPr>
          <p:cNvPr id="7" name="Slide Number Placeholder 3"/>
          <p:cNvSpPr>
            <a:spLocks noGrp="1"/>
          </p:cNvSpPr>
          <p:nvPr>
            <p:ph type="sldNum" sz="quarter" idx="4"/>
          </p:nvPr>
        </p:nvSpPr>
        <p:spPr>
          <a:xfrm>
            <a:off x="318952" y="6356449"/>
            <a:ext cx="717091" cy="365125"/>
          </a:xfrm>
          <a:prstGeom prst="rect">
            <a:avLst/>
          </a:prstGeom>
        </p:spPr>
        <p:txBody>
          <a:bodyPr/>
          <a:lstStyle>
            <a:lvl1pPr>
              <a:defRPr sz="2000" b="0">
                <a:solidFill>
                  <a:srgbClr val="407BAC"/>
                </a:solidFill>
                <a:latin typeface="Century Gothic"/>
                <a:cs typeface="Century Gothic"/>
              </a:defRPr>
            </a:lvl1pPr>
          </a:lstStyle>
          <a:p>
            <a:fld id="{8A2B4DF6-1818-B940-8E30-590D998D271B}"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5" r:id="rId3"/>
  </p:sldLayoutIdLst>
  <p:hf hdr="0" ftr="0" dt="0"/>
  <p:txStyles>
    <p:titleStyle>
      <a:lvl1pPr algn="ctr" defTabSz="457200" rtl="0" eaLnBrk="1" latinLnBrk="0" hangingPunct="1">
        <a:spcBef>
          <a:spcPct val="0"/>
        </a:spcBef>
        <a:buNone/>
        <a:defRPr sz="4400" b="1" kern="1200">
          <a:solidFill>
            <a:schemeClr val="tx1"/>
          </a:solidFill>
          <a:latin typeface="Century Gothic"/>
          <a:ea typeface="+mj-ea"/>
          <a:cs typeface="Century Gothic"/>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b="1"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a:xfrm>
            <a:off x="815309" y="3476249"/>
            <a:ext cx="8284081" cy="3209777"/>
          </a:xfrm>
        </p:spPr>
        <p:txBody>
          <a:bodyPr anchor="t">
            <a:normAutofit fontScale="90000"/>
          </a:bodyPr>
          <a:lstStyle/>
          <a:p>
            <a:pPr>
              <a:lnSpc>
                <a:spcPct val="120000"/>
              </a:lnSpc>
            </a:pPr>
            <a:r>
              <a:rPr lang="en-US" sz="4400" dirty="0" smtClean="0">
                <a:solidFill>
                  <a:srgbClr val="3056A4"/>
                </a:solidFill>
              </a:rPr>
              <a:t>Recommended Draft </a:t>
            </a:r>
            <a:r>
              <a:rPr lang="en-US" sz="4400" dirty="0">
                <a:solidFill>
                  <a:srgbClr val="3056A4"/>
                </a:solidFill>
              </a:rPr>
              <a:t>Policy </a:t>
            </a:r>
            <a:r>
              <a:rPr lang="en-US" sz="4400" dirty="0" smtClean="0">
                <a:solidFill>
                  <a:srgbClr val="3056A4"/>
                </a:solidFill>
              </a:rPr>
              <a:t>2013-1</a:t>
            </a:r>
            <a:r>
              <a:rPr lang="en-US" dirty="0">
                <a:solidFill>
                  <a:srgbClr val="3056A4"/>
                </a:solidFill>
              </a:rPr>
              <a:t/>
            </a:r>
            <a:br>
              <a:rPr lang="en-US" dirty="0">
                <a:solidFill>
                  <a:srgbClr val="3056A4"/>
                </a:solidFill>
              </a:rPr>
            </a:br>
            <a:r>
              <a:rPr lang="en-US" sz="3600" b="0" dirty="0">
                <a:solidFill>
                  <a:srgbClr val="3056A4"/>
                </a:solidFill>
              </a:rPr>
              <a:t>Section 8.4 Inter-RIR Transfers of </a:t>
            </a:r>
            <a:r>
              <a:rPr lang="en-US" sz="3600" b="0" dirty="0" err="1" smtClean="0">
                <a:solidFill>
                  <a:srgbClr val="3056A4"/>
                </a:solidFill>
              </a:rPr>
              <a:t>ASNs</a:t>
            </a:r>
            <a:r>
              <a:rPr lang="en-US" sz="3600" b="0" dirty="0">
                <a:solidFill>
                  <a:srgbClr val="3056A4"/>
                </a:solidFill>
              </a:rPr>
              <a:t/>
            </a:r>
            <a:br>
              <a:rPr lang="en-US" sz="3600" b="0" dirty="0">
                <a:solidFill>
                  <a:srgbClr val="3056A4"/>
                </a:solidFill>
              </a:rPr>
            </a:br>
            <a:r>
              <a:rPr lang="en-US" sz="3100" b="0" dirty="0">
                <a:solidFill>
                  <a:srgbClr val="3056A4"/>
                </a:solidFill>
              </a:rPr>
              <a:t>Advisory Council Shepherds:</a:t>
            </a:r>
            <a:br>
              <a:rPr lang="en-US" sz="3100" b="0" dirty="0">
                <a:solidFill>
                  <a:srgbClr val="3056A4"/>
                </a:solidFill>
              </a:rPr>
            </a:br>
            <a:r>
              <a:rPr lang="en-US" sz="3100" b="0" dirty="0">
                <a:solidFill>
                  <a:srgbClr val="3056A4"/>
                </a:solidFill>
              </a:rPr>
              <a:t>Scott </a:t>
            </a:r>
            <a:r>
              <a:rPr lang="en-US" sz="3100" b="0" dirty="0" smtClean="0">
                <a:solidFill>
                  <a:srgbClr val="3056A4"/>
                </a:solidFill>
              </a:rPr>
              <a:t>Leibrand </a:t>
            </a:r>
            <a:r>
              <a:rPr lang="en-US" sz="3100" b="0" dirty="0">
                <a:solidFill>
                  <a:srgbClr val="3056A4"/>
                </a:solidFill>
              </a:rPr>
              <a:t>and </a:t>
            </a:r>
            <a:r>
              <a:rPr lang="en-US" sz="3100" b="0" dirty="0" smtClean="0">
                <a:solidFill>
                  <a:srgbClr val="3056A4"/>
                </a:solidFill>
              </a:rPr>
              <a:t>Rob Seastrom</a:t>
            </a:r>
            <a:endParaRPr lang="en-US" sz="3100" b="0" dirty="0">
              <a:solidFill>
                <a:srgbClr val="3056A4"/>
              </a:solidFill>
            </a:endParaRPr>
          </a:p>
        </p:txBody>
      </p:sp>
    </p:spTree>
    <p:extLst>
      <p:ext uri="{BB962C8B-B14F-4D97-AF65-F5344CB8AC3E}">
        <p14:creationId xmlns:p14="http://schemas.microsoft.com/office/powerpoint/2010/main" val="417555084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idx="4294967295"/>
          </p:nvPr>
        </p:nvSpPr>
        <p:spPr>
          <a:xfrm>
            <a:off x="0" y="840528"/>
            <a:ext cx="9144000" cy="714375"/>
          </a:xfrm>
        </p:spPr>
        <p:txBody>
          <a:bodyPr>
            <a:normAutofit/>
          </a:bodyPr>
          <a:lstStyle/>
          <a:p>
            <a:r>
              <a:rPr lang="en-US" sz="3600" b="1" dirty="0" smtClean="0">
                <a:solidFill>
                  <a:srgbClr val="3056A4"/>
                </a:solidFill>
                <a:latin typeface="Century Gothic"/>
                <a:cs typeface="Century Gothic"/>
              </a:rPr>
              <a:t>2013-1 – </a:t>
            </a:r>
            <a:r>
              <a:rPr lang="en-US" sz="3600" dirty="0">
                <a:solidFill>
                  <a:srgbClr val="3056A4"/>
                </a:solidFill>
              </a:rPr>
              <a:t>Problem Statement</a:t>
            </a:r>
            <a:endParaRPr lang="en-US" sz="3600" b="1" dirty="0">
              <a:solidFill>
                <a:srgbClr val="3056A4"/>
              </a:solidFill>
              <a:latin typeface="Century Gothic"/>
              <a:cs typeface="Century Gothic"/>
            </a:endParaRPr>
          </a:p>
        </p:txBody>
      </p:sp>
      <p:sp>
        <p:nvSpPr>
          <p:cNvPr id="8" name="Text Placeholder 7"/>
          <p:cNvSpPr>
            <a:spLocks noGrp="1"/>
          </p:cNvSpPr>
          <p:nvPr>
            <p:ph type="body" idx="4294967295"/>
          </p:nvPr>
        </p:nvSpPr>
        <p:spPr>
          <a:xfrm>
            <a:off x="515414" y="1562206"/>
            <a:ext cx="8099366" cy="4424607"/>
          </a:xfrm>
          <a:prstGeom prst="rect">
            <a:avLst/>
          </a:prstGeom>
        </p:spPr>
        <p:txBody>
          <a:bodyPr>
            <a:normAutofit/>
          </a:bodyPr>
          <a:lstStyle/>
          <a:p>
            <a:r>
              <a:rPr lang="en-US" dirty="0" err="1" smtClean="0"/>
              <a:t>ASNs</a:t>
            </a:r>
            <a:r>
              <a:rPr lang="en-US" dirty="0" smtClean="0"/>
              <a:t> </a:t>
            </a:r>
            <a:r>
              <a:rPr lang="en-US" dirty="0"/>
              <a:t>are already transferable within the </a:t>
            </a:r>
            <a:r>
              <a:rPr lang="en-US" dirty="0" err="1"/>
              <a:t>ARIN</a:t>
            </a:r>
            <a:r>
              <a:rPr lang="en-US" dirty="0"/>
              <a:t> region but are not transferable under inter-</a:t>
            </a:r>
            <a:r>
              <a:rPr lang="en-US" dirty="0" err="1"/>
              <a:t>RIR</a:t>
            </a:r>
            <a:r>
              <a:rPr lang="en-US" dirty="0"/>
              <a:t> resource transfer policies. This proposal seeks to harmonize section 8.3 and section </a:t>
            </a:r>
            <a:r>
              <a:rPr lang="en-US" dirty="0" smtClean="0"/>
              <a:t>8.4</a:t>
            </a:r>
            <a:r>
              <a:rPr lang="en-US" dirty="0"/>
              <a:t> </a:t>
            </a:r>
            <a:r>
              <a:rPr lang="en-US" dirty="0" smtClean="0"/>
              <a:t>to encourage </a:t>
            </a:r>
            <a:r>
              <a:rPr lang="en-US" dirty="0"/>
              <a:t>recovery and utilization of idle resources.  </a:t>
            </a:r>
            <a:endParaRPr lang="en-US" dirty="0" smtClean="0"/>
          </a:p>
        </p:txBody>
      </p:sp>
      <p:sp>
        <p:nvSpPr>
          <p:cNvPr id="5" name="Slide Number Placeholder 3"/>
          <p:cNvSpPr txBox="1">
            <a:spLocks/>
          </p:cNvSpPr>
          <p:nvPr/>
        </p:nvSpPr>
        <p:spPr>
          <a:xfrm>
            <a:off x="318952" y="6356449"/>
            <a:ext cx="717091" cy="365125"/>
          </a:xfrm>
          <a:prstGeom prst="rect">
            <a:avLst/>
          </a:prstGeom>
        </p:spPr>
        <p:txBody>
          <a:bodyPr/>
          <a:lstStyle>
            <a:defPPr>
              <a:defRPr lang="en-US"/>
            </a:defPPr>
            <a:lvl1pPr marL="0" algn="l" defTabSz="457200" rtl="0" eaLnBrk="1" latinLnBrk="0" hangingPunct="1">
              <a:defRPr sz="2000" b="0" kern="1200">
                <a:solidFill>
                  <a:srgbClr val="407BAC"/>
                </a:solidFill>
                <a:latin typeface="Century Gothic"/>
                <a:ea typeface="+mn-ea"/>
                <a:cs typeface="Century Gothic"/>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8A2B4DF6-1818-B940-8E30-590D998D271B}" type="slidenum">
              <a:rPr lang="en-US" smtClean="0"/>
              <a:pPr/>
              <a:t>2</a:t>
            </a:fld>
            <a:endParaRPr lang="en-US" dirty="0"/>
          </a:p>
        </p:txBody>
      </p:sp>
    </p:spTree>
    <p:extLst>
      <p:ext uri="{BB962C8B-B14F-4D97-AF65-F5344CB8AC3E}">
        <p14:creationId xmlns:p14="http://schemas.microsoft.com/office/powerpoint/2010/main" val="187118292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idx="4294967295"/>
          </p:nvPr>
        </p:nvSpPr>
        <p:spPr>
          <a:xfrm>
            <a:off x="0" y="840528"/>
            <a:ext cx="9144000" cy="714375"/>
          </a:xfrm>
        </p:spPr>
        <p:txBody>
          <a:bodyPr>
            <a:normAutofit/>
          </a:bodyPr>
          <a:lstStyle/>
          <a:p>
            <a:r>
              <a:rPr lang="en-US" sz="3600" b="1" dirty="0" smtClean="0">
                <a:solidFill>
                  <a:srgbClr val="3056A4"/>
                </a:solidFill>
                <a:latin typeface="Century Gothic"/>
                <a:cs typeface="Century Gothic"/>
              </a:rPr>
              <a:t>2013-1 – </a:t>
            </a:r>
            <a:r>
              <a:rPr lang="en-US" sz="3600" dirty="0">
                <a:solidFill>
                  <a:srgbClr val="3056A4"/>
                </a:solidFill>
              </a:rPr>
              <a:t>Draft Policy Text</a:t>
            </a:r>
            <a:endParaRPr lang="en-US" sz="3600" b="1" dirty="0">
              <a:solidFill>
                <a:srgbClr val="3056A4"/>
              </a:solidFill>
              <a:latin typeface="Century Gothic"/>
              <a:cs typeface="Century Gothic"/>
            </a:endParaRPr>
          </a:p>
        </p:txBody>
      </p:sp>
      <p:sp>
        <p:nvSpPr>
          <p:cNvPr id="8" name="Text Placeholder 7"/>
          <p:cNvSpPr>
            <a:spLocks noGrp="1"/>
          </p:cNvSpPr>
          <p:nvPr>
            <p:ph type="body" idx="4294967295"/>
          </p:nvPr>
        </p:nvSpPr>
        <p:spPr>
          <a:xfrm>
            <a:off x="515414" y="1562206"/>
            <a:ext cx="8099366" cy="4424607"/>
          </a:xfrm>
          <a:prstGeom prst="rect">
            <a:avLst/>
          </a:prstGeom>
        </p:spPr>
        <p:txBody>
          <a:bodyPr>
            <a:normAutofit lnSpcReduction="10000"/>
          </a:bodyPr>
          <a:lstStyle/>
          <a:p>
            <a:pPr marL="0" indent="0">
              <a:buNone/>
            </a:pPr>
            <a:r>
              <a:rPr lang="en-US" sz="2400" dirty="0" smtClean="0"/>
              <a:t>Add the </a:t>
            </a:r>
            <a:r>
              <a:rPr lang="en-US" sz="2400" u="sng" dirty="0" smtClean="0">
                <a:solidFill>
                  <a:srgbClr val="FF0000"/>
                </a:solidFill>
              </a:rPr>
              <a:t>red underlined </a:t>
            </a:r>
            <a:r>
              <a:rPr lang="en-US" sz="2400" dirty="0" smtClean="0"/>
              <a:t>text to the first and fourth bullet points of Section 8.4, so that they read:</a:t>
            </a:r>
            <a:endParaRPr lang="en-US" sz="2400" dirty="0"/>
          </a:p>
          <a:p>
            <a:r>
              <a:rPr lang="en-US" sz="2400" dirty="0" smtClean="0"/>
              <a:t>The </a:t>
            </a:r>
            <a:r>
              <a:rPr lang="en-US" sz="2400" dirty="0"/>
              <a:t>source entity must be the current rights holder of the IPv4 address resources </a:t>
            </a:r>
            <a:r>
              <a:rPr lang="en-US" sz="2400" u="sng" dirty="0">
                <a:solidFill>
                  <a:srgbClr val="FF0000"/>
                </a:solidFill>
              </a:rPr>
              <a:t>or </a:t>
            </a:r>
            <a:r>
              <a:rPr lang="en-US" sz="2400" u="sng" dirty="0" err="1">
                <a:solidFill>
                  <a:srgbClr val="FF0000"/>
                </a:solidFill>
              </a:rPr>
              <a:t>ASNs</a:t>
            </a:r>
            <a:r>
              <a:rPr lang="en-US" sz="2400" u="sng" dirty="0">
                <a:solidFill>
                  <a:srgbClr val="FF0000"/>
                </a:solidFill>
              </a:rPr>
              <a:t> to be transferred, as </a:t>
            </a:r>
            <a:r>
              <a:rPr lang="en-US" sz="2400" dirty="0" smtClean="0"/>
              <a:t>recognized </a:t>
            </a:r>
            <a:r>
              <a:rPr lang="en-US" sz="2400" dirty="0"/>
              <a:t>by the </a:t>
            </a:r>
            <a:r>
              <a:rPr lang="en-US" sz="2400" dirty="0" err="1"/>
              <a:t>RIR</a:t>
            </a:r>
            <a:r>
              <a:rPr lang="en-US" sz="2400" dirty="0"/>
              <a:t> responsible for the resources, and not be involved in any dispute as to the status of those resources</a:t>
            </a:r>
            <a:r>
              <a:rPr lang="en-US" sz="2400" dirty="0" smtClean="0"/>
              <a:t>.</a:t>
            </a:r>
            <a:endParaRPr lang="en-US" sz="2400" dirty="0"/>
          </a:p>
          <a:p>
            <a:r>
              <a:rPr lang="en-US" sz="2400" dirty="0" smtClean="0"/>
              <a:t>Source </a:t>
            </a:r>
            <a:r>
              <a:rPr lang="en-US" sz="2400" dirty="0"/>
              <a:t>entities within the </a:t>
            </a:r>
            <a:r>
              <a:rPr lang="en-US" sz="2400" dirty="0" err="1"/>
              <a:t>ARIN</a:t>
            </a:r>
            <a:r>
              <a:rPr lang="en-US" sz="2400" dirty="0"/>
              <a:t> region must not have received a transfer, allocation, or assignment of </a:t>
            </a:r>
            <a:r>
              <a:rPr lang="en-US" sz="2400" u="sng" dirty="0" smtClean="0">
                <a:solidFill>
                  <a:srgbClr val="FF0000"/>
                </a:solidFill>
              </a:rPr>
              <a:t>that </a:t>
            </a:r>
            <a:r>
              <a:rPr lang="en-US" sz="2400" u="sng" dirty="0">
                <a:solidFill>
                  <a:srgbClr val="FF0000"/>
                </a:solidFill>
              </a:rPr>
              <a:t>same resource type (</a:t>
            </a:r>
            <a:r>
              <a:rPr lang="en-US" sz="2400" dirty="0"/>
              <a:t>IPv4 number </a:t>
            </a:r>
            <a:r>
              <a:rPr lang="en-US" sz="2400" dirty="0" smtClean="0"/>
              <a:t>resource </a:t>
            </a:r>
            <a:r>
              <a:rPr lang="en-US" sz="2400" u="sng" dirty="0">
                <a:solidFill>
                  <a:srgbClr val="FF0000"/>
                </a:solidFill>
              </a:rPr>
              <a:t>or </a:t>
            </a:r>
            <a:r>
              <a:rPr lang="en-US" sz="2400" u="sng" dirty="0" err="1">
                <a:solidFill>
                  <a:srgbClr val="FF0000"/>
                </a:solidFill>
              </a:rPr>
              <a:t>ASN</a:t>
            </a:r>
            <a:r>
              <a:rPr lang="en-US" sz="2400" u="sng" dirty="0">
                <a:solidFill>
                  <a:srgbClr val="FF0000"/>
                </a:solidFill>
              </a:rPr>
              <a:t>) </a:t>
            </a:r>
            <a:r>
              <a:rPr lang="en-US" sz="2400" dirty="0"/>
              <a:t>from </a:t>
            </a:r>
            <a:r>
              <a:rPr lang="en-US" sz="2400" dirty="0" err="1"/>
              <a:t>ARIN</a:t>
            </a:r>
            <a:r>
              <a:rPr lang="en-US" sz="2400" dirty="0"/>
              <a:t> for the 12 months prior to the approval of a transfer request. This restriction does not include </a:t>
            </a:r>
            <a:r>
              <a:rPr lang="en-US" sz="2400" dirty="0" err="1"/>
              <a:t>M&amp;A</a:t>
            </a:r>
            <a:r>
              <a:rPr lang="en-US" sz="2400" dirty="0"/>
              <a:t> transfers</a:t>
            </a:r>
            <a:r>
              <a:rPr lang="en-US" sz="2400" dirty="0" smtClean="0"/>
              <a:t>.</a:t>
            </a:r>
            <a:endParaRPr lang="en-US" sz="2400" dirty="0"/>
          </a:p>
          <a:p>
            <a:endParaRPr lang="en-US" sz="2400" dirty="0"/>
          </a:p>
        </p:txBody>
      </p:sp>
      <p:sp>
        <p:nvSpPr>
          <p:cNvPr id="5" name="Slide Number Placeholder 3"/>
          <p:cNvSpPr txBox="1">
            <a:spLocks/>
          </p:cNvSpPr>
          <p:nvPr/>
        </p:nvSpPr>
        <p:spPr>
          <a:xfrm>
            <a:off x="318952" y="6356449"/>
            <a:ext cx="717091" cy="365125"/>
          </a:xfrm>
          <a:prstGeom prst="rect">
            <a:avLst/>
          </a:prstGeom>
        </p:spPr>
        <p:txBody>
          <a:bodyPr/>
          <a:lstStyle>
            <a:defPPr>
              <a:defRPr lang="en-US"/>
            </a:defPPr>
            <a:lvl1pPr marL="0" algn="l" defTabSz="457200" rtl="0" eaLnBrk="1" latinLnBrk="0" hangingPunct="1">
              <a:defRPr sz="2000" b="0" kern="1200">
                <a:solidFill>
                  <a:srgbClr val="407BAC"/>
                </a:solidFill>
                <a:latin typeface="Century Gothic"/>
                <a:ea typeface="+mn-ea"/>
                <a:cs typeface="Century Gothic"/>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8A2B4DF6-1818-B940-8E30-590D998D271B}" type="slidenum">
              <a:rPr lang="en-US" smtClean="0"/>
              <a:pPr/>
              <a:t>3</a:t>
            </a:fld>
            <a:endParaRPr lang="en-US" dirty="0"/>
          </a:p>
        </p:txBody>
      </p:sp>
    </p:spTree>
    <p:extLst>
      <p:ext uri="{BB962C8B-B14F-4D97-AF65-F5344CB8AC3E}">
        <p14:creationId xmlns:p14="http://schemas.microsoft.com/office/powerpoint/2010/main" val="196657271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idx="4294967295"/>
          </p:nvPr>
        </p:nvSpPr>
        <p:spPr>
          <a:xfrm>
            <a:off x="0" y="840528"/>
            <a:ext cx="9144000" cy="714375"/>
          </a:xfrm>
        </p:spPr>
        <p:txBody>
          <a:bodyPr>
            <a:normAutofit/>
          </a:bodyPr>
          <a:lstStyle/>
          <a:p>
            <a:r>
              <a:rPr lang="en-US" sz="3600" b="1" dirty="0" smtClean="0">
                <a:solidFill>
                  <a:srgbClr val="3056A4"/>
                </a:solidFill>
                <a:latin typeface="Century Gothic"/>
                <a:cs typeface="Century Gothic"/>
              </a:rPr>
              <a:t>2013-1 – </a:t>
            </a:r>
            <a:r>
              <a:rPr lang="en-US" sz="3600" dirty="0" smtClean="0">
                <a:solidFill>
                  <a:srgbClr val="3056A4"/>
                </a:solidFill>
              </a:rPr>
              <a:t>Benefits</a:t>
            </a:r>
            <a:endParaRPr lang="en-US" sz="3600" b="1" dirty="0">
              <a:solidFill>
                <a:srgbClr val="3056A4"/>
              </a:solidFill>
              <a:latin typeface="Century Gothic"/>
              <a:cs typeface="Century Gothic"/>
            </a:endParaRPr>
          </a:p>
        </p:txBody>
      </p:sp>
      <p:sp>
        <p:nvSpPr>
          <p:cNvPr id="8" name="Text Placeholder 7"/>
          <p:cNvSpPr>
            <a:spLocks noGrp="1"/>
          </p:cNvSpPr>
          <p:nvPr>
            <p:ph type="body" idx="4294967295"/>
          </p:nvPr>
        </p:nvSpPr>
        <p:spPr>
          <a:xfrm>
            <a:off x="515414" y="1562206"/>
            <a:ext cx="8099366" cy="4424607"/>
          </a:xfrm>
          <a:prstGeom prst="rect">
            <a:avLst/>
          </a:prstGeom>
        </p:spPr>
        <p:txBody>
          <a:bodyPr>
            <a:normAutofit/>
          </a:bodyPr>
          <a:lstStyle/>
          <a:p>
            <a:r>
              <a:rPr lang="en-US" dirty="0" smtClean="0"/>
              <a:t>Allows idle </a:t>
            </a:r>
            <a:r>
              <a:rPr lang="en-US" dirty="0" err="1" smtClean="0"/>
              <a:t>ASN</a:t>
            </a:r>
            <a:r>
              <a:rPr lang="en-US" dirty="0" smtClean="0"/>
              <a:t> resources to be recovered </a:t>
            </a:r>
            <a:r>
              <a:rPr lang="en-US" dirty="0"/>
              <a:t>and utilized efficiently and where </a:t>
            </a:r>
            <a:r>
              <a:rPr lang="en-US" dirty="0" smtClean="0"/>
              <a:t>needed</a:t>
            </a:r>
          </a:p>
          <a:p>
            <a:r>
              <a:rPr lang="en-US" dirty="0" smtClean="0"/>
              <a:t>Allows </a:t>
            </a:r>
            <a:r>
              <a:rPr lang="en-US" dirty="0"/>
              <a:t>the registry to be updated to reflect who is actually using which </a:t>
            </a:r>
            <a:r>
              <a:rPr lang="en-US" dirty="0" err="1" smtClean="0"/>
              <a:t>ASNs</a:t>
            </a:r>
            <a:endParaRPr lang="en-US" dirty="0" smtClean="0"/>
          </a:p>
          <a:p>
            <a:r>
              <a:rPr lang="en-US" dirty="0" err="1" smtClean="0"/>
              <a:t>ASN</a:t>
            </a:r>
            <a:r>
              <a:rPr lang="en-US" dirty="0" smtClean="0"/>
              <a:t> transfers are already allowed: this would just allow them between organizations served by different </a:t>
            </a:r>
            <a:r>
              <a:rPr lang="en-US" dirty="0" err="1" smtClean="0"/>
              <a:t>RIRs</a:t>
            </a:r>
            <a:endParaRPr lang="en-US" dirty="0" smtClean="0"/>
          </a:p>
          <a:p>
            <a:r>
              <a:rPr lang="en-US" dirty="0" smtClean="0"/>
              <a:t>Harmonizes policy between 8.3 and 8.4</a:t>
            </a:r>
            <a:endParaRPr lang="en-US" dirty="0"/>
          </a:p>
          <a:p>
            <a:endParaRPr lang="en-US" dirty="0" smtClean="0"/>
          </a:p>
          <a:p>
            <a:endParaRPr lang="en-US" b="0" dirty="0"/>
          </a:p>
        </p:txBody>
      </p:sp>
      <p:sp>
        <p:nvSpPr>
          <p:cNvPr id="5" name="Slide Number Placeholder 3"/>
          <p:cNvSpPr txBox="1">
            <a:spLocks/>
          </p:cNvSpPr>
          <p:nvPr/>
        </p:nvSpPr>
        <p:spPr>
          <a:xfrm>
            <a:off x="318952" y="6356449"/>
            <a:ext cx="717091" cy="365125"/>
          </a:xfrm>
          <a:prstGeom prst="rect">
            <a:avLst/>
          </a:prstGeom>
        </p:spPr>
        <p:txBody>
          <a:bodyPr/>
          <a:lstStyle>
            <a:defPPr>
              <a:defRPr lang="en-US"/>
            </a:defPPr>
            <a:lvl1pPr marL="0" algn="l" defTabSz="457200" rtl="0" eaLnBrk="1" latinLnBrk="0" hangingPunct="1">
              <a:defRPr sz="2000" b="0" kern="1200">
                <a:solidFill>
                  <a:srgbClr val="407BAC"/>
                </a:solidFill>
                <a:latin typeface="Century Gothic"/>
                <a:ea typeface="+mn-ea"/>
                <a:cs typeface="Century Gothic"/>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8A2B4DF6-1818-B940-8E30-590D998D271B}" type="slidenum">
              <a:rPr lang="en-US" smtClean="0"/>
              <a:pPr/>
              <a:t>4</a:t>
            </a:fld>
            <a:endParaRPr lang="en-US" dirty="0"/>
          </a:p>
        </p:txBody>
      </p:sp>
    </p:spTree>
    <p:extLst>
      <p:ext uri="{BB962C8B-B14F-4D97-AF65-F5344CB8AC3E}">
        <p14:creationId xmlns:p14="http://schemas.microsoft.com/office/powerpoint/2010/main" val="36583600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idx="4294967295"/>
          </p:nvPr>
        </p:nvSpPr>
        <p:spPr>
          <a:xfrm>
            <a:off x="0" y="840528"/>
            <a:ext cx="9144000" cy="714375"/>
          </a:xfrm>
        </p:spPr>
        <p:txBody>
          <a:bodyPr>
            <a:normAutofit/>
          </a:bodyPr>
          <a:lstStyle/>
          <a:p>
            <a:r>
              <a:rPr lang="en-US" sz="3600" b="1" dirty="0" smtClean="0">
                <a:solidFill>
                  <a:srgbClr val="3056A4"/>
                </a:solidFill>
                <a:latin typeface="Century Gothic"/>
                <a:cs typeface="Century Gothic"/>
              </a:rPr>
              <a:t>2013-1 – </a:t>
            </a:r>
            <a:r>
              <a:rPr lang="en-US" sz="3600" dirty="0">
                <a:solidFill>
                  <a:srgbClr val="3056A4"/>
                </a:solidFill>
              </a:rPr>
              <a:t>Potential Drawbacks</a:t>
            </a:r>
            <a:endParaRPr lang="en-US" sz="3600" b="1" dirty="0">
              <a:solidFill>
                <a:srgbClr val="3056A4"/>
              </a:solidFill>
              <a:latin typeface="Century Gothic"/>
              <a:cs typeface="Century Gothic"/>
            </a:endParaRPr>
          </a:p>
        </p:txBody>
      </p:sp>
      <p:sp>
        <p:nvSpPr>
          <p:cNvPr id="8" name="Text Placeholder 7"/>
          <p:cNvSpPr>
            <a:spLocks noGrp="1"/>
          </p:cNvSpPr>
          <p:nvPr>
            <p:ph type="body" idx="4294967295"/>
          </p:nvPr>
        </p:nvSpPr>
        <p:spPr>
          <a:xfrm>
            <a:off x="515414" y="1562206"/>
            <a:ext cx="8099366" cy="4424607"/>
          </a:xfrm>
          <a:prstGeom prst="rect">
            <a:avLst/>
          </a:prstGeom>
        </p:spPr>
        <p:txBody>
          <a:bodyPr>
            <a:normAutofit/>
          </a:bodyPr>
          <a:lstStyle/>
          <a:p>
            <a:r>
              <a:rPr lang="en-US" dirty="0"/>
              <a:t>T</a:t>
            </a:r>
            <a:r>
              <a:rPr lang="en-US" dirty="0" smtClean="0"/>
              <a:t>he </a:t>
            </a:r>
            <a:r>
              <a:rPr lang="en-US" dirty="0"/>
              <a:t>proposal </a:t>
            </a:r>
            <a:r>
              <a:rPr lang="en-US" dirty="0" smtClean="0"/>
              <a:t>may be unnecessary</a:t>
            </a:r>
          </a:p>
          <a:p>
            <a:pPr lvl="1"/>
            <a:r>
              <a:rPr lang="en-US" b="0" dirty="0" smtClean="0"/>
              <a:t>Some have argued that within-</a:t>
            </a:r>
            <a:r>
              <a:rPr lang="en-US" b="0" dirty="0" err="1" smtClean="0"/>
              <a:t>ARIN</a:t>
            </a:r>
            <a:r>
              <a:rPr lang="en-US" b="0" dirty="0" smtClean="0"/>
              <a:t> </a:t>
            </a:r>
            <a:r>
              <a:rPr lang="en-US" b="0" dirty="0" err="1" smtClean="0"/>
              <a:t>ASN</a:t>
            </a:r>
            <a:r>
              <a:rPr lang="en-US" b="0" dirty="0" smtClean="0"/>
              <a:t> transfers were unnecessary, so they believe allowing inter-</a:t>
            </a:r>
            <a:r>
              <a:rPr lang="en-US" b="0" dirty="0" err="1" smtClean="0"/>
              <a:t>RIR</a:t>
            </a:r>
            <a:r>
              <a:rPr lang="en-US" b="0" dirty="0" smtClean="0"/>
              <a:t> </a:t>
            </a:r>
            <a:r>
              <a:rPr lang="en-US" b="0" dirty="0" err="1" smtClean="0"/>
              <a:t>ASN</a:t>
            </a:r>
            <a:r>
              <a:rPr lang="en-US" b="0" dirty="0" smtClean="0"/>
              <a:t> transfers is also unnecessary for the same reasons.</a:t>
            </a:r>
          </a:p>
          <a:p>
            <a:pPr lvl="1"/>
            <a:r>
              <a:rPr lang="en-US" b="0" dirty="0" smtClean="0"/>
              <a:t>This policy change has no effect unless another </a:t>
            </a:r>
            <a:r>
              <a:rPr lang="en-US" b="0" dirty="0" err="1" smtClean="0"/>
              <a:t>RIR</a:t>
            </a:r>
            <a:r>
              <a:rPr lang="en-US" b="0" dirty="0" smtClean="0"/>
              <a:t> adopts a similar policy the allow inter-</a:t>
            </a:r>
            <a:r>
              <a:rPr lang="en-US" b="0" dirty="0" err="1" smtClean="0"/>
              <a:t>RIR</a:t>
            </a:r>
            <a:r>
              <a:rPr lang="en-US" b="0" dirty="0" smtClean="0"/>
              <a:t> </a:t>
            </a:r>
            <a:r>
              <a:rPr lang="en-US" b="0" dirty="0" err="1" smtClean="0"/>
              <a:t>ASN</a:t>
            </a:r>
            <a:r>
              <a:rPr lang="en-US" b="0" dirty="0" smtClean="0"/>
              <a:t> transfers.</a:t>
            </a:r>
          </a:p>
          <a:p>
            <a:pPr lvl="1"/>
            <a:r>
              <a:rPr lang="en-US" b="0" dirty="0"/>
              <a:t>There is </a:t>
            </a:r>
            <a:r>
              <a:rPr lang="en-US" b="0" dirty="0" smtClean="0"/>
              <a:t>currently no </a:t>
            </a:r>
            <a:r>
              <a:rPr lang="en-US" b="0" dirty="0"/>
              <a:t>shortage of </a:t>
            </a:r>
            <a:r>
              <a:rPr lang="en-US" b="0" dirty="0" err="1" smtClean="0"/>
              <a:t>ASNs</a:t>
            </a:r>
            <a:r>
              <a:rPr lang="en-US" b="0" dirty="0" smtClean="0"/>
              <a:t>.</a:t>
            </a:r>
            <a:endParaRPr lang="en-US" b="0" dirty="0"/>
          </a:p>
        </p:txBody>
      </p:sp>
      <p:sp>
        <p:nvSpPr>
          <p:cNvPr id="5" name="Slide Number Placeholder 3"/>
          <p:cNvSpPr txBox="1">
            <a:spLocks/>
          </p:cNvSpPr>
          <p:nvPr/>
        </p:nvSpPr>
        <p:spPr>
          <a:xfrm>
            <a:off x="318952" y="6356449"/>
            <a:ext cx="717091" cy="365125"/>
          </a:xfrm>
          <a:prstGeom prst="rect">
            <a:avLst/>
          </a:prstGeom>
        </p:spPr>
        <p:txBody>
          <a:bodyPr/>
          <a:lstStyle>
            <a:defPPr>
              <a:defRPr lang="en-US"/>
            </a:defPPr>
            <a:lvl1pPr marL="0" algn="l" defTabSz="457200" rtl="0" eaLnBrk="1" latinLnBrk="0" hangingPunct="1">
              <a:defRPr sz="2000" b="0" kern="1200">
                <a:solidFill>
                  <a:srgbClr val="407BAC"/>
                </a:solidFill>
                <a:latin typeface="Century Gothic"/>
                <a:ea typeface="+mn-ea"/>
                <a:cs typeface="Century Gothic"/>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8A2B4DF6-1818-B940-8E30-590D998D271B}" type="slidenum">
              <a:rPr lang="en-US" smtClean="0"/>
              <a:pPr/>
              <a:t>5</a:t>
            </a:fld>
            <a:endParaRPr lang="en-US" dirty="0"/>
          </a:p>
        </p:txBody>
      </p:sp>
    </p:spTree>
    <p:extLst>
      <p:ext uri="{BB962C8B-B14F-4D97-AF65-F5344CB8AC3E}">
        <p14:creationId xmlns:p14="http://schemas.microsoft.com/office/powerpoint/2010/main" val="399624412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idx="4294967295"/>
          </p:nvPr>
        </p:nvSpPr>
        <p:spPr>
          <a:xfrm>
            <a:off x="0" y="367205"/>
            <a:ext cx="9144000" cy="714375"/>
          </a:xfrm>
        </p:spPr>
        <p:txBody>
          <a:bodyPr>
            <a:normAutofit/>
          </a:bodyPr>
          <a:lstStyle/>
          <a:p>
            <a:r>
              <a:rPr lang="en-US" sz="3600" b="1" dirty="0" smtClean="0">
                <a:solidFill>
                  <a:srgbClr val="3056A4"/>
                </a:solidFill>
                <a:latin typeface="Century Gothic"/>
                <a:cs typeface="Century Gothic"/>
              </a:rPr>
              <a:t>2013-1 – </a:t>
            </a:r>
            <a:r>
              <a:rPr lang="en-US" sz="3600" dirty="0">
                <a:solidFill>
                  <a:srgbClr val="3056A4"/>
                </a:solidFill>
              </a:rPr>
              <a:t>AC </a:t>
            </a:r>
            <a:r>
              <a:rPr lang="en-US" sz="3600" dirty="0" smtClean="0">
                <a:solidFill>
                  <a:srgbClr val="3056A4"/>
                </a:solidFill>
              </a:rPr>
              <a:t>assessment</a:t>
            </a:r>
            <a:endParaRPr lang="en-US" sz="3600" b="1" dirty="0">
              <a:solidFill>
                <a:srgbClr val="3056A4"/>
              </a:solidFill>
              <a:latin typeface="Century Gothic"/>
              <a:cs typeface="Century Gothic"/>
            </a:endParaRPr>
          </a:p>
        </p:txBody>
      </p:sp>
      <p:sp>
        <p:nvSpPr>
          <p:cNvPr id="8" name="Text Placeholder 7"/>
          <p:cNvSpPr>
            <a:spLocks noGrp="1"/>
          </p:cNvSpPr>
          <p:nvPr>
            <p:ph type="body" idx="4294967295"/>
          </p:nvPr>
        </p:nvSpPr>
        <p:spPr>
          <a:xfrm>
            <a:off x="515414" y="724394"/>
            <a:ext cx="8099366" cy="5262420"/>
          </a:xfrm>
          <a:prstGeom prst="rect">
            <a:avLst/>
          </a:prstGeom>
        </p:spPr>
        <p:txBody>
          <a:bodyPr anchor="b">
            <a:normAutofit/>
          </a:bodyPr>
          <a:lstStyle/>
          <a:p>
            <a:pPr marL="0" indent="0">
              <a:buNone/>
            </a:pPr>
            <a:r>
              <a:rPr lang="en-US" sz="2400" dirty="0" smtClean="0"/>
              <a:t>Enables </a:t>
            </a:r>
            <a:r>
              <a:rPr lang="en-US" sz="2400" dirty="0"/>
              <a:t>fair and impartial resource administration, supporting the goals of efficient utilization and accurate registration, by allowing for the inter-</a:t>
            </a:r>
            <a:r>
              <a:rPr lang="en-US" sz="2400" dirty="0" err="1"/>
              <a:t>RIR</a:t>
            </a:r>
            <a:r>
              <a:rPr lang="en-US" sz="2400" dirty="0"/>
              <a:t> transfer of </a:t>
            </a:r>
            <a:r>
              <a:rPr lang="en-US" sz="2400" dirty="0" err="1"/>
              <a:t>ASN</a:t>
            </a:r>
            <a:r>
              <a:rPr lang="en-US" sz="2400" dirty="0"/>
              <a:t> resources under the same guidelines already allowed for within-</a:t>
            </a:r>
            <a:r>
              <a:rPr lang="en-US" sz="2400" dirty="0" err="1"/>
              <a:t>ARIN</a:t>
            </a:r>
            <a:r>
              <a:rPr lang="en-US" sz="2400" dirty="0"/>
              <a:t> </a:t>
            </a:r>
            <a:r>
              <a:rPr lang="en-US" sz="2400" dirty="0" err="1"/>
              <a:t>ASN</a:t>
            </a:r>
            <a:r>
              <a:rPr lang="en-US" sz="2400" dirty="0"/>
              <a:t> transfers and inter-</a:t>
            </a:r>
            <a:r>
              <a:rPr lang="en-US" sz="2400" dirty="0" err="1"/>
              <a:t>RIR</a:t>
            </a:r>
            <a:r>
              <a:rPr lang="en-US" sz="2400" dirty="0"/>
              <a:t> IPv4 number resource transfers. Discussion to date has identified moderate support for the proposal. Most opposition to date has centered on the argument that the proposal is unnecessary, but the AC shepherds believe that it is worthwhile to allow transfers of </a:t>
            </a:r>
            <a:r>
              <a:rPr lang="en-US" sz="2400" dirty="0" err="1"/>
              <a:t>ASNs</a:t>
            </a:r>
            <a:r>
              <a:rPr lang="en-US" sz="2400" dirty="0"/>
              <a:t>, to help </a:t>
            </a:r>
            <a:r>
              <a:rPr lang="en-US" sz="2400" dirty="0" smtClean="0"/>
              <a:t>ensure </a:t>
            </a:r>
            <a:r>
              <a:rPr lang="en-US" sz="2400" dirty="0"/>
              <a:t>that idle resources are both recovered and utilized efficiently and where needed, and to allow the registry to be updated to reflect who is actually using which </a:t>
            </a:r>
            <a:r>
              <a:rPr lang="en-US" sz="2400" dirty="0" err="1"/>
              <a:t>ASNs</a:t>
            </a:r>
            <a:r>
              <a:rPr lang="en-US" sz="2400" dirty="0"/>
              <a:t>.</a:t>
            </a:r>
          </a:p>
          <a:p>
            <a:endParaRPr lang="en-US" sz="1400" dirty="0"/>
          </a:p>
        </p:txBody>
      </p:sp>
      <p:sp>
        <p:nvSpPr>
          <p:cNvPr id="5" name="Slide Number Placeholder 3"/>
          <p:cNvSpPr txBox="1">
            <a:spLocks/>
          </p:cNvSpPr>
          <p:nvPr/>
        </p:nvSpPr>
        <p:spPr>
          <a:xfrm>
            <a:off x="318952" y="6356449"/>
            <a:ext cx="717091" cy="365125"/>
          </a:xfrm>
          <a:prstGeom prst="rect">
            <a:avLst/>
          </a:prstGeom>
        </p:spPr>
        <p:txBody>
          <a:bodyPr/>
          <a:lstStyle>
            <a:defPPr>
              <a:defRPr lang="en-US"/>
            </a:defPPr>
            <a:lvl1pPr marL="0" algn="l" defTabSz="457200" rtl="0" eaLnBrk="1" latinLnBrk="0" hangingPunct="1">
              <a:defRPr sz="2000" b="0" kern="1200">
                <a:solidFill>
                  <a:srgbClr val="407BAC"/>
                </a:solidFill>
                <a:latin typeface="Century Gothic"/>
                <a:ea typeface="+mn-ea"/>
                <a:cs typeface="Century Gothic"/>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8A2B4DF6-1818-B940-8E30-590D998D271B}" type="slidenum">
              <a:rPr lang="en-US" smtClean="0"/>
              <a:pPr/>
              <a:t>6</a:t>
            </a:fld>
            <a:endParaRPr lang="en-US" dirty="0"/>
          </a:p>
        </p:txBody>
      </p:sp>
    </p:spTree>
    <p:extLst>
      <p:ext uri="{BB962C8B-B14F-4D97-AF65-F5344CB8AC3E}">
        <p14:creationId xmlns:p14="http://schemas.microsoft.com/office/powerpoint/2010/main" val="366486924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3"/>
          <p:cNvSpPr txBox="1">
            <a:spLocks/>
          </p:cNvSpPr>
          <p:nvPr/>
        </p:nvSpPr>
        <p:spPr>
          <a:xfrm>
            <a:off x="318952" y="6356449"/>
            <a:ext cx="717091" cy="365125"/>
          </a:xfrm>
          <a:prstGeom prst="rect">
            <a:avLst/>
          </a:prstGeom>
        </p:spPr>
        <p:txBody>
          <a:bodyPr/>
          <a:lstStyle>
            <a:defPPr>
              <a:defRPr lang="en-US"/>
            </a:defPPr>
            <a:lvl1pPr marL="0" algn="l" defTabSz="457200" rtl="0" eaLnBrk="1" latinLnBrk="0" hangingPunct="1">
              <a:defRPr sz="2000" b="0" kern="1200">
                <a:solidFill>
                  <a:srgbClr val="407BAC"/>
                </a:solidFill>
                <a:latin typeface="Century Gothic"/>
                <a:ea typeface="+mn-ea"/>
                <a:cs typeface="Century Gothic"/>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8A2B4DF6-1818-B940-8E30-590D998D271B}" type="slidenum">
              <a:rPr lang="en-US" smtClean="0"/>
              <a:pPr/>
              <a:t>7</a:t>
            </a:fld>
            <a:endParaRPr lang="en-US" dirty="0"/>
          </a:p>
        </p:txBody>
      </p:sp>
      <p:sp>
        <p:nvSpPr>
          <p:cNvPr id="6" name="Title 1"/>
          <p:cNvSpPr txBox="1">
            <a:spLocks/>
          </p:cNvSpPr>
          <p:nvPr/>
        </p:nvSpPr>
        <p:spPr>
          <a:xfrm>
            <a:off x="457200" y="274637"/>
            <a:ext cx="8229600" cy="5800097"/>
          </a:xfrm>
          <a:prstGeom prst="rect">
            <a:avLst/>
          </a:prstGeom>
        </p:spPr>
        <p:txBody>
          <a:bodyPr anchor="ctr"/>
          <a:lstStyle>
            <a:lvl1pPr algn="ctr" defTabSz="457200" rtl="0" eaLnBrk="1" latinLnBrk="0" hangingPunct="1">
              <a:spcBef>
                <a:spcPct val="0"/>
              </a:spcBef>
              <a:buNone/>
              <a:defRPr sz="4400" b="1" kern="1200">
                <a:solidFill>
                  <a:schemeClr val="tx1"/>
                </a:solidFill>
                <a:latin typeface="Century Gothic"/>
                <a:ea typeface="+mj-ea"/>
                <a:cs typeface="Century Gothic"/>
              </a:defRPr>
            </a:lvl1pPr>
          </a:lstStyle>
          <a:p>
            <a:r>
              <a:rPr lang="en-US" sz="4800" dirty="0">
                <a:solidFill>
                  <a:srgbClr val="3056A4"/>
                </a:solidFill>
              </a:rPr>
              <a:t>Discussion</a:t>
            </a:r>
            <a:r>
              <a:rPr lang="en-US" sz="4800" dirty="0">
                <a:solidFill>
                  <a:srgbClr val="3056A4"/>
                </a:solidFill>
              </a:rPr>
              <a:t>?</a:t>
            </a:r>
            <a:endParaRPr lang="en-US" sz="4800" dirty="0">
              <a:solidFill>
                <a:srgbClr val="3056A4"/>
              </a:solidFill>
            </a:endParaRPr>
          </a:p>
        </p:txBody>
      </p:sp>
    </p:spTree>
    <p:extLst>
      <p:ext uri="{BB962C8B-B14F-4D97-AF65-F5344CB8AC3E}">
        <p14:creationId xmlns:p14="http://schemas.microsoft.com/office/powerpoint/2010/main" val="116361626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idx="4294967295"/>
          </p:nvPr>
        </p:nvSpPr>
        <p:spPr>
          <a:xfrm>
            <a:off x="0" y="0"/>
            <a:ext cx="9144000" cy="714375"/>
          </a:xfrm>
        </p:spPr>
        <p:txBody>
          <a:bodyPr>
            <a:normAutofit/>
          </a:bodyPr>
          <a:lstStyle/>
          <a:p>
            <a:r>
              <a:rPr lang="en-US" sz="3600" dirty="0">
                <a:solidFill>
                  <a:srgbClr val="3056A4"/>
                </a:solidFill>
              </a:rPr>
              <a:t>Appendix – Current </a:t>
            </a:r>
            <a:r>
              <a:rPr lang="en-US" sz="3600" dirty="0" err="1">
                <a:solidFill>
                  <a:srgbClr val="3056A4"/>
                </a:solidFill>
              </a:rPr>
              <a:t>NRPM</a:t>
            </a:r>
            <a:r>
              <a:rPr lang="en-US" sz="3600" dirty="0">
                <a:solidFill>
                  <a:srgbClr val="3056A4"/>
                </a:solidFill>
              </a:rPr>
              <a:t> </a:t>
            </a:r>
            <a:r>
              <a:rPr lang="en-US" sz="3600" dirty="0" smtClean="0">
                <a:solidFill>
                  <a:srgbClr val="3056A4"/>
                </a:solidFill>
              </a:rPr>
              <a:t>8.4</a:t>
            </a:r>
            <a:endParaRPr lang="en-US" sz="3600" b="1" dirty="0">
              <a:solidFill>
                <a:srgbClr val="3056A4"/>
              </a:solidFill>
              <a:latin typeface="Century Gothic"/>
              <a:cs typeface="Century Gothic"/>
            </a:endParaRPr>
          </a:p>
        </p:txBody>
      </p:sp>
      <p:sp>
        <p:nvSpPr>
          <p:cNvPr id="8" name="Text Placeholder 7"/>
          <p:cNvSpPr>
            <a:spLocks noGrp="1"/>
          </p:cNvSpPr>
          <p:nvPr>
            <p:ph type="body" idx="4294967295"/>
          </p:nvPr>
        </p:nvSpPr>
        <p:spPr>
          <a:xfrm>
            <a:off x="427839" y="714375"/>
            <a:ext cx="8531604" cy="5493477"/>
          </a:xfrm>
          <a:prstGeom prst="rect">
            <a:avLst/>
          </a:prstGeom>
        </p:spPr>
        <p:txBody>
          <a:bodyPr anchor="ctr">
            <a:noAutofit/>
          </a:bodyPr>
          <a:lstStyle/>
          <a:p>
            <a:pPr marL="0" indent="0">
              <a:buNone/>
            </a:pPr>
            <a:r>
              <a:rPr lang="en-US" sz="1400" b="1" dirty="0"/>
              <a:t>8.4. Inter-</a:t>
            </a:r>
            <a:r>
              <a:rPr lang="en-US" sz="1400" b="1" dirty="0" err="1"/>
              <a:t>RIR</a:t>
            </a:r>
            <a:r>
              <a:rPr lang="en-US" sz="1400" b="1" dirty="0"/>
              <a:t> Transfers to Specified Recipients</a:t>
            </a:r>
          </a:p>
          <a:p>
            <a:pPr marL="0" indent="0">
              <a:buNone/>
            </a:pPr>
            <a:r>
              <a:rPr lang="en-US" sz="1400" dirty="0"/>
              <a:t>Inter-regional transfers may take place only via </a:t>
            </a:r>
            <a:r>
              <a:rPr lang="en-US" sz="1400" dirty="0" err="1"/>
              <a:t>RIRs</a:t>
            </a:r>
            <a:r>
              <a:rPr lang="en-US" sz="1400" dirty="0"/>
              <a:t> who agree to the transfer and share reciprocal, compatible, needs-based policies.</a:t>
            </a:r>
          </a:p>
          <a:p>
            <a:pPr marL="0" indent="0">
              <a:buNone/>
            </a:pPr>
            <a:r>
              <a:rPr lang="en-US" sz="1400" dirty="0"/>
              <a:t>Conditions on source of the transfer:</a:t>
            </a:r>
          </a:p>
          <a:p>
            <a:r>
              <a:rPr lang="en-US" sz="1400" dirty="0"/>
              <a:t>The source entity must be the current rights holder of the IPv4 address resources recognized by the </a:t>
            </a:r>
            <a:r>
              <a:rPr lang="en-US" sz="1400" dirty="0" err="1"/>
              <a:t>RIR</a:t>
            </a:r>
            <a:r>
              <a:rPr lang="en-US" sz="1400" dirty="0"/>
              <a:t> responsible for the resources, and not be involved in any dispute as to the status of those resources.</a:t>
            </a:r>
          </a:p>
          <a:p>
            <a:r>
              <a:rPr lang="en-US" sz="1400" dirty="0"/>
              <a:t>Source entities outside of the </a:t>
            </a:r>
            <a:r>
              <a:rPr lang="en-US" sz="1400" dirty="0" err="1"/>
              <a:t>ARIN</a:t>
            </a:r>
            <a:r>
              <a:rPr lang="en-US" sz="1400" dirty="0"/>
              <a:t> region must meet any requirements defined by the </a:t>
            </a:r>
            <a:r>
              <a:rPr lang="en-US" sz="1400" dirty="0" err="1"/>
              <a:t>RIR</a:t>
            </a:r>
            <a:r>
              <a:rPr lang="en-US" sz="1400" dirty="0"/>
              <a:t> where the source entity holds the registration.</a:t>
            </a:r>
          </a:p>
          <a:p>
            <a:r>
              <a:rPr lang="en-US" sz="1400" dirty="0"/>
              <a:t>Source entities within the </a:t>
            </a:r>
            <a:r>
              <a:rPr lang="en-US" sz="1400" dirty="0" err="1"/>
              <a:t>ARIN</a:t>
            </a:r>
            <a:r>
              <a:rPr lang="en-US" sz="1400" dirty="0"/>
              <a:t> region will not be eligible to receive any further IPv4 address allocations or assignments from </a:t>
            </a:r>
            <a:r>
              <a:rPr lang="en-US" sz="1400" dirty="0" err="1"/>
              <a:t>ARIN</a:t>
            </a:r>
            <a:r>
              <a:rPr lang="en-US" sz="1400" dirty="0"/>
              <a:t> for a period of 12 months after a transfer approval, or until the exhaustion of </a:t>
            </a:r>
            <a:r>
              <a:rPr lang="en-US" sz="1400" dirty="0" err="1"/>
              <a:t>ARIN's</a:t>
            </a:r>
            <a:r>
              <a:rPr lang="en-US" sz="1400" dirty="0"/>
              <a:t> IPv4 space, whichever occurs first.</a:t>
            </a:r>
          </a:p>
          <a:p>
            <a:r>
              <a:rPr lang="en-US" sz="1400" dirty="0"/>
              <a:t>Source entities within the </a:t>
            </a:r>
            <a:r>
              <a:rPr lang="en-US" sz="1400" dirty="0" err="1"/>
              <a:t>ARIN</a:t>
            </a:r>
            <a:r>
              <a:rPr lang="en-US" sz="1400" dirty="0"/>
              <a:t> region must not have received a transfer, allocation, or assignment of IPv4 number resources from </a:t>
            </a:r>
            <a:r>
              <a:rPr lang="en-US" sz="1400" dirty="0" err="1"/>
              <a:t>ARIN</a:t>
            </a:r>
            <a:r>
              <a:rPr lang="en-US" sz="1400" dirty="0"/>
              <a:t> for the 12 months prior to the approval of a transfer request. This restriction does not include </a:t>
            </a:r>
            <a:r>
              <a:rPr lang="en-US" sz="1400" dirty="0" err="1"/>
              <a:t>M&amp;A</a:t>
            </a:r>
            <a:r>
              <a:rPr lang="en-US" sz="1400" dirty="0"/>
              <a:t> transfers.</a:t>
            </a:r>
          </a:p>
          <a:p>
            <a:r>
              <a:rPr lang="en-US" sz="1400" dirty="0"/>
              <a:t>The minimum transfer size is a /24.</a:t>
            </a:r>
          </a:p>
          <a:p>
            <a:pPr marL="0" indent="0">
              <a:buNone/>
            </a:pPr>
            <a:r>
              <a:rPr lang="en-US" sz="1400" dirty="0"/>
              <a:t>Conditions on recipient of the transfer:</a:t>
            </a:r>
          </a:p>
          <a:p>
            <a:r>
              <a:rPr lang="en-US" sz="1400" dirty="0"/>
              <a:t>The conditions on a recipient outside of the </a:t>
            </a:r>
            <a:r>
              <a:rPr lang="en-US" sz="1400" dirty="0" err="1"/>
              <a:t>ARIN</a:t>
            </a:r>
            <a:r>
              <a:rPr lang="en-US" sz="1400" dirty="0"/>
              <a:t> region will be defined by the policies of the receiving </a:t>
            </a:r>
            <a:r>
              <a:rPr lang="en-US" sz="1400" dirty="0" err="1"/>
              <a:t>RIR</a:t>
            </a:r>
            <a:r>
              <a:rPr lang="en-US" sz="1400" dirty="0"/>
              <a:t>.</a:t>
            </a:r>
          </a:p>
          <a:p>
            <a:r>
              <a:rPr lang="en-US" sz="1400" dirty="0"/>
              <a:t>Recipients within the </a:t>
            </a:r>
            <a:r>
              <a:rPr lang="en-US" sz="1400" dirty="0" err="1"/>
              <a:t>ARIN</a:t>
            </a:r>
            <a:r>
              <a:rPr lang="en-US" sz="1400" dirty="0"/>
              <a:t> region will be subject to current </a:t>
            </a:r>
            <a:r>
              <a:rPr lang="en-US" sz="1400" dirty="0" err="1"/>
              <a:t>ARIN</a:t>
            </a:r>
            <a:r>
              <a:rPr lang="en-US" sz="1400" dirty="0"/>
              <a:t> policies and sign an </a:t>
            </a:r>
            <a:r>
              <a:rPr lang="en-US" sz="1400" dirty="0" err="1"/>
              <a:t>RSA</a:t>
            </a:r>
            <a:r>
              <a:rPr lang="en-US" sz="1400" dirty="0"/>
              <a:t> for the resources being received.</a:t>
            </a:r>
          </a:p>
          <a:p>
            <a:r>
              <a:rPr lang="en-US" sz="1400" dirty="0"/>
              <a:t>Recipients within the </a:t>
            </a:r>
            <a:r>
              <a:rPr lang="en-US" sz="1400" dirty="0" err="1"/>
              <a:t>ARIN</a:t>
            </a:r>
            <a:r>
              <a:rPr lang="en-US" sz="1400" dirty="0"/>
              <a:t> region must demonstrate the need for up to a 24-month supply of IPv4 address space.</a:t>
            </a:r>
          </a:p>
          <a:p>
            <a:r>
              <a:rPr lang="en-US" sz="1400" dirty="0"/>
              <a:t>The minimum transfer size is a /24.</a:t>
            </a:r>
          </a:p>
        </p:txBody>
      </p:sp>
      <p:sp>
        <p:nvSpPr>
          <p:cNvPr id="5" name="Slide Number Placeholder 3"/>
          <p:cNvSpPr txBox="1">
            <a:spLocks/>
          </p:cNvSpPr>
          <p:nvPr/>
        </p:nvSpPr>
        <p:spPr>
          <a:xfrm>
            <a:off x="318952" y="6356449"/>
            <a:ext cx="717091" cy="365125"/>
          </a:xfrm>
          <a:prstGeom prst="rect">
            <a:avLst/>
          </a:prstGeom>
        </p:spPr>
        <p:txBody>
          <a:bodyPr/>
          <a:lstStyle>
            <a:defPPr>
              <a:defRPr lang="en-US"/>
            </a:defPPr>
            <a:lvl1pPr marL="0" algn="l" defTabSz="457200" rtl="0" eaLnBrk="1" latinLnBrk="0" hangingPunct="1">
              <a:defRPr sz="2000" b="0" kern="1200">
                <a:solidFill>
                  <a:srgbClr val="407BAC"/>
                </a:solidFill>
                <a:latin typeface="Century Gothic"/>
                <a:ea typeface="+mn-ea"/>
                <a:cs typeface="Century Gothic"/>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8A2B4DF6-1818-B940-8E30-590D998D271B}" type="slidenum">
              <a:rPr lang="en-US" smtClean="0"/>
              <a:pPr/>
              <a:t>8</a:t>
            </a:fld>
            <a:endParaRPr lang="en-US" dirty="0"/>
          </a:p>
        </p:txBody>
      </p:sp>
    </p:spTree>
    <p:extLst>
      <p:ext uri="{BB962C8B-B14F-4D97-AF65-F5344CB8AC3E}">
        <p14:creationId xmlns:p14="http://schemas.microsoft.com/office/powerpoint/2010/main" val="312652876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idx="4294967295"/>
          </p:nvPr>
        </p:nvSpPr>
        <p:spPr>
          <a:xfrm>
            <a:off x="0" y="0"/>
            <a:ext cx="9144000" cy="714375"/>
          </a:xfrm>
        </p:spPr>
        <p:txBody>
          <a:bodyPr>
            <a:normAutofit/>
          </a:bodyPr>
          <a:lstStyle/>
          <a:p>
            <a:r>
              <a:rPr lang="en-US" sz="3600" dirty="0">
                <a:solidFill>
                  <a:srgbClr val="3056A4"/>
                </a:solidFill>
              </a:rPr>
              <a:t>Appendix </a:t>
            </a:r>
            <a:r>
              <a:rPr lang="en-US" sz="3600" dirty="0" smtClean="0">
                <a:solidFill>
                  <a:srgbClr val="3056A4"/>
                </a:solidFill>
              </a:rPr>
              <a:t>–</a:t>
            </a:r>
            <a:r>
              <a:rPr lang="en-US" sz="3600" dirty="0" err="1" smtClean="0">
                <a:solidFill>
                  <a:srgbClr val="3056A4"/>
                </a:solidFill>
              </a:rPr>
              <a:t>NRPM</a:t>
            </a:r>
            <a:r>
              <a:rPr lang="en-US" sz="3600" dirty="0">
                <a:solidFill>
                  <a:srgbClr val="3056A4"/>
                </a:solidFill>
              </a:rPr>
              <a:t> 8.4 w/ </a:t>
            </a:r>
            <a:r>
              <a:rPr lang="en-US" sz="3600" dirty="0" smtClean="0">
                <a:solidFill>
                  <a:srgbClr val="3056A4"/>
                </a:solidFill>
              </a:rPr>
              <a:t>2013-1</a:t>
            </a:r>
            <a:endParaRPr lang="en-US" sz="3600" b="1" dirty="0">
              <a:solidFill>
                <a:srgbClr val="3056A4"/>
              </a:solidFill>
              <a:latin typeface="Century Gothic"/>
              <a:cs typeface="Century Gothic"/>
            </a:endParaRPr>
          </a:p>
        </p:txBody>
      </p:sp>
      <p:sp>
        <p:nvSpPr>
          <p:cNvPr id="8" name="Text Placeholder 7"/>
          <p:cNvSpPr>
            <a:spLocks noGrp="1"/>
          </p:cNvSpPr>
          <p:nvPr>
            <p:ph type="body" idx="4294967295"/>
          </p:nvPr>
        </p:nvSpPr>
        <p:spPr>
          <a:xfrm>
            <a:off x="201336" y="714375"/>
            <a:ext cx="8758106" cy="5493477"/>
          </a:xfrm>
          <a:prstGeom prst="rect">
            <a:avLst/>
          </a:prstGeom>
        </p:spPr>
        <p:txBody>
          <a:bodyPr anchor="ctr">
            <a:noAutofit/>
          </a:bodyPr>
          <a:lstStyle/>
          <a:p>
            <a:pPr marL="0" indent="0">
              <a:buNone/>
            </a:pPr>
            <a:r>
              <a:rPr lang="en-US" sz="1400" b="1" dirty="0"/>
              <a:t>8.4. Inter-</a:t>
            </a:r>
            <a:r>
              <a:rPr lang="en-US" sz="1400" b="1" dirty="0" err="1"/>
              <a:t>RIR</a:t>
            </a:r>
            <a:r>
              <a:rPr lang="en-US" sz="1400" b="1" dirty="0"/>
              <a:t> Transfers to Specified Recipients</a:t>
            </a:r>
          </a:p>
          <a:p>
            <a:pPr marL="0" indent="0">
              <a:buNone/>
            </a:pPr>
            <a:r>
              <a:rPr lang="en-US" sz="1400" dirty="0"/>
              <a:t>Inter-regional transfers may take place only via </a:t>
            </a:r>
            <a:r>
              <a:rPr lang="en-US" sz="1400" dirty="0" err="1"/>
              <a:t>RIRs</a:t>
            </a:r>
            <a:r>
              <a:rPr lang="en-US" sz="1400" dirty="0"/>
              <a:t> who agree to the transfer and share reciprocal, compatible, needs-based policies.</a:t>
            </a:r>
          </a:p>
          <a:p>
            <a:pPr marL="0" indent="0">
              <a:buNone/>
            </a:pPr>
            <a:r>
              <a:rPr lang="en-US" sz="1400" dirty="0"/>
              <a:t>Conditions on source of the transfer:</a:t>
            </a:r>
          </a:p>
          <a:p>
            <a:r>
              <a:rPr lang="en-US" sz="1400" dirty="0"/>
              <a:t>The source entity must be the current rights holder of the IPv4 address resources or </a:t>
            </a:r>
            <a:r>
              <a:rPr lang="en-US" sz="1400" dirty="0" err="1"/>
              <a:t>ASNs</a:t>
            </a:r>
            <a:r>
              <a:rPr lang="en-US" sz="1400" dirty="0"/>
              <a:t> to be transferred, as recognized by the </a:t>
            </a:r>
            <a:r>
              <a:rPr lang="en-US" sz="1400" dirty="0" err="1"/>
              <a:t>RIR</a:t>
            </a:r>
            <a:r>
              <a:rPr lang="en-US" sz="1400" dirty="0"/>
              <a:t> responsible for the resources, and not be involved in any dispute as to the status of those resources.</a:t>
            </a:r>
            <a:endParaRPr lang="en-US" sz="1400" dirty="0" smtClean="0"/>
          </a:p>
          <a:p>
            <a:r>
              <a:rPr lang="en-US" sz="1400" dirty="0" smtClean="0"/>
              <a:t>Source entities outside of the </a:t>
            </a:r>
            <a:r>
              <a:rPr lang="en-US" sz="1400" dirty="0" err="1" smtClean="0"/>
              <a:t>ARIN</a:t>
            </a:r>
            <a:r>
              <a:rPr lang="en-US" sz="1400" dirty="0" smtClean="0"/>
              <a:t> region must meet any requirements defined by the </a:t>
            </a:r>
            <a:r>
              <a:rPr lang="en-US" sz="1400" dirty="0" err="1" smtClean="0"/>
              <a:t>RIR</a:t>
            </a:r>
            <a:r>
              <a:rPr lang="en-US" sz="1400" dirty="0" smtClean="0"/>
              <a:t> where the source entity holds the registration.</a:t>
            </a:r>
          </a:p>
          <a:p>
            <a:r>
              <a:rPr lang="en-US" sz="1400" dirty="0" smtClean="0"/>
              <a:t>Source </a:t>
            </a:r>
            <a:r>
              <a:rPr lang="en-US" sz="1400" dirty="0"/>
              <a:t>entities within the </a:t>
            </a:r>
            <a:r>
              <a:rPr lang="en-US" sz="1400" dirty="0" err="1"/>
              <a:t>ARIN</a:t>
            </a:r>
            <a:r>
              <a:rPr lang="en-US" sz="1400" dirty="0"/>
              <a:t> region will not be eligible to receive any further IPv4 address allocations or assignments from </a:t>
            </a:r>
            <a:r>
              <a:rPr lang="en-US" sz="1400" dirty="0" err="1"/>
              <a:t>ARIN</a:t>
            </a:r>
            <a:r>
              <a:rPr lang="en-US" sz="1400" dirty="0"/>
              <a:t> for a period of 12 months after a transfer approval, or until the exhaustion of </a:t>
            </a:r>
            <a:r>
              <a:rPr lang="en-US" sz="1400" dirty="0" err="1"/>
              <a:t>ARIN's</a:t>
            </a:r>
            <a:r>
              <a:rPr lang="en-US" sz="1400" dirty="0"/>
              <a:t> IPv4 space, whichever occurs first.</a:t>
            </a:r>
          </a:p>
          <a:p>
            <a:r>
              <a:rPr lang="en-US" sz="1400" dirty="0"/>
              <a:t>Source entities within the </a:t>
            </a:r>
            <a:r>
              <a:rPr lang="en-US" sz="1400" dirty="0" err="1"/>
              <a:t>ARIN</a:t>
            </a:r>
            <a:r>
              <a:rPr lang="en-US" sz="1400" dirty="0"/>
              <a:t> region must not have received a transfer, allocation, or assignment of that same resource type (IPv4 number resource or </a:t>
            </a:r>
            <a:r>
              <a:rPr lang="en-US" sz="1400" dirty="0" err="1"/>
              <a:t>ASN</a:t>
            </a:r>
            <a:r>
              <a:rPr lang="en-US" sz="1400" dirty="0"/>
              <a:t>) from </a:t>
            </a:r>
            <a:r>
              <a:rPr lang="en-US" sz="1400" dirty="0" err="1"/>
              <a:t>ARIN</a:t>
            </a:r>
            <a:r>
              <a:rPr lang="en-US" sz="1400" dirty="0"/>
              <a:t> for the 12 months prior to the approval of a transfer request. This restriction does not include </a:t>
            </a:r>
            <a:r>
              <a:rPr lang="en-US" sz="1400" dirty="0" err="1"/>
              <a:t>M&amp;A</a:t>
            </a:r>
            <a:r>
              <a:rPr lang="en-US" sz="1400" dirty="0"/>
              <a:t> transfers.</a:t>
            </a:r>
            <a:endParaRPr lang="en-US" sz="1400" dirty="0"/>
          </a:p>
          <a:p>
            <a:r>
              <a:rPr lang="en-US" sz="1400" dirty="0"/>
              <a:t>The minimum transfer size is a /24.</a:t>
            </a:r>
          </a:p>
          <a:p>
            <a:pPr marL="0" indent="0">
              <a:buNone/>
            </a:pPr>
            <a:r>
              <a:rPr lang="en-US" sz="1400" dirty="0"/>
              <a:t>Conditions on recipient of the transfer:</a:t>
            </a:r>
          </a:p>
          <a:p>
            <a:r>
              <a:rPr lang="en-US" sz="1400" dirty="0"/>
              <a:t>The conditions on a recipient outside of the </a:t>
            </a:r>
            <a:r>
              <a:rPr lang="en-US" sz="1400" dirty="0" err="1"/>
              <a:t>ARIN</a:t>
            </a:r>
            <a:r>
              <a:rPr lang="en-US" sz="1400" dirty="0"/>
              <a:t> region will be defined by the policies of the receiving </a:t>
            </a:r>
            <a:r>
              <a:rPr lang="en-US" sz="1400" dirty="0" err="1"/>
              <a:t>RIR</a:t>
            </a:r>
            <a:r>
              <a:rPr lang="en-US" sz="1400" dirty="0"/>
              <a:t>.</a:t>
            </a:r>
          </a:p>
          <a:p>
            <a:r>
              <a:rPr lang="en-US" sz="1400" dirty="0"/>
              <a:t>Recipients within the </a:t>
            </a:r>
            <a:r>
              <a:rPr lang="en-US" sz="1400" dirty="0" err="1"/>
              <a:t>ARIN</a:t>
            </a:r>
            <a:r>
              <a:rPr lang="en-US" sz="1400" dirty="0"/>
              <a:t> region will be subject to current </a:t>
            </a:r>
            <a:r>
              <a:rPr lang="en-US" sz="1400" dirty="0" err="1"/>
              <a:t>ARIN</a:t>
            </a:r>
            <a:r>
              <a:rPr lang="en-US" sz="1400" dirty="0"/>
              <a:t> policies and sign an </a:t>
            </a:r>
            <a:r>
              <a:rPr lang="en-US" sz="1400" dirty="0" err="1"/>
              <a:t>RSA</a:t>
            </a:r>
            <a:r>
              <a:rPr lang="en-US" sz="1400" dirty="0"/>
              <a:t> for the resources being received.</a:t>
            </a:r>
          </a:p>
          <a:p>
            <a:r>
              <a:rPr lang="en-US" sz="1400" dirty="0"/>
              <a:t>Recipients within the </a:t>
            </a:r>
            <a:r>
              <a:rPr lang="en-US" sz="1400" dirty="0" err="1"/>
              <a:t>ARIN</a:t>
            </a:r>
            <a:r>
              <a:rPr lang="en-US" sz="1400" dirty="0"/>
              <a:t> region must demonstrate the need for up to a 24-month supply of IPv4 address space.</a:t>
            </a:r>
          </a:p>
          <a:p>
            <a:r>
              <a:rPr lang="en-US" sz="1400" dirty="0"/>
              <a:t>The minimum transfer size is a /24.</a:t>
            </a:r>
          </a:p>
        </p:txBody>
      </p:sp>
      <p:sp>
        <p:nvSpPr>
          <p:cNvPr id="5" name="Slide Number Placeholder 3"/>
          <p:cNvSpPr txBox="1">
            <a:spLocks/>
          </p:cNvSpPr>
          <p:nvPr/>
        </p:nvSpPr>
        <p:spPr>
          <a:xfrm>
            <a:off x="318952" y="6356449"/>
            <a:ext cx="717091" cy="365125"/>
          </a:xfrm>
          <a:prstGeom prst="rect">
            <a:avLst/>
          </a:prstGeom>
        </p:spPr>
        <p:txBody>
          <a:bodyPr/>
          <a:lstStyle>
            <a:defPPr>
              <a:defRPr lang="en-US"/>
            </a:defPPr>
            <a:lvl1pPr marL="0" algn="l" defTabSz="457200" rtl="0" eaLnBrk="1" latinLnBrk="0" hangingPunct="1">
              <a:defRPr sz="2000" b="0" kern="1200">
                <a:solidFill>
                  <a:srgbClr val="407BAC"/>
                </a:solidFill>
                <a:latin typeface="Century Gothic"/>
                <a:ea typeface="+mn-ea"/>
                <a:cs typeface="Century Gothic"/>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8A2B4DF6-1818-B940-8E30-590D998D271B}" type="slidenum">
              <a:rPr lang="en-US" smtClean="0"/>
              <a:pPr/>
              <a:t>9</a:t>
            </a:fld>
            <a:endParaRPr lang="en-US" dirty="0"/>
          </a:p>
        </p:txBody>
      </p:sp>
    </p:spTree>
    <p:extLst>
      <p:ext uri="{BB962C8B-B14F-4D97-AF65-F5344CB8AC3E}">
        <p14:creationId xmlns:p14="http://schemas.microsoft.com/office/powerpoint/2010/main" val="2084703072"/>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1730</TotalTime>
  <Words>997</Words>
  <Application>Microsoft Office PowerPoint</Application>
  <PresentationFormat>On-screen Show (4:3)</PresentationFormat>
  <Paragraphs>65</Paragraphs>
  <Slides>9</Slides>
  <Notes>9</Notes>
  <HiddenSlides>0</HiddenSlides>
  <MMClips>0</MMClips>
  <ScaleCrop>false</ScaleCrop>
  <HeadingPairs>
    <vt:vector size="4" baseType="variant">
      <vt:variant>
        <vt:lpstr>Theme</vt:lpstr>
      </vt:variant>
      <vt:variant>
        <vt:i4>1</vt:i4>
      </vt:variant>
      <vt:variant>
        <vt:lpstr>Slide Titles</vt:lpstr>
      </vt:variant>
      <vt:variant>
        <vt:i4>9</vt:i4>
      </vt:variant>
    </vt:vector>
  </HeadingPairs>
  <TitlesOfParts>
    <vt:vector size="10" baseType="lpstr">
      <vt:lpstr>Office Theme</vt:lpstr>
      <vt:lpstr>Recommended Draft Policy 2013-1 Section 8.4 Inter-RIR Transfers of ASNs Advisory Council Shepherds: Scott Leibrand and Rob Seastrom</vt:lpstr>
      <vt:lpstr>2013-1 – Problem Statement</vt:lpstr>
      <vt:lpstr>2013-1 – Draft Policy Text</vt:lpstr>
      <vt:lpstr>2013-1 – Benefits</vt:lpstr>
      <vt:lpstr>2013-1 – Potential Drawbacks</vt:lpstr>
      <vt:lpstr>2013-1 – AC assessment</vt:lpstr>
      <vt:lpstr>PowerPoint Presentation</vt:lpstr>
      <vt:lpstr>Appendix – Current NRPM 8.4</vt:lpstr>
      <vt:lpstr>Appendix –NRPM 8.4 w/ 2013-1</vt:lpstr>
    </vt:vector>
  </TitlesOfParts>
  <Company>arin</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Erin Sellers</dc:creator>
  <cp:lastModifiedBy>Scott Leibrand</cp:lastModifiedBy>
  <cp:revision>62</cp:revision>
  <dcterms:created xsi:type="dcterms:W3CDTF">2010-08-12T13:39:46Z</dcterms:created>
  <dcterms:modified xsi:type="dcterms:W3CDTF">2013-04-22T15:13:55Z</dcterms:modified>
</cp:coreProperties>
</file>