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0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1" r:id="rId10"/>
    <p:sldId id="313" r:id="rId11"/>
    <p:sldId id="292" r:id="rId12"/>
    <p:sldId id="295" r:id="rId13"/>
    <p:sldId id="296" r:id="rId14"/>
    <p:sldId id="297" r:id="rId15"/>
    <p:sldId id="299" r:id="rId16"/>
    <p:sldId id="315" r:id="rId17"/>
    <p:sldId id="316" r:id="rId18"/>
    <p:sldId id="314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BAC"/>
    <a:srgbClr val="EEB952"/>
    <a:srgbClr val="7FBCC8"/>
    <a:srgbClr val="98E0E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4/20/13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4/20/13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4B81F2-BC1E-4FED-9899-E683028E9CCB}" type="slidenum">
              <a:rPr lang="en-US"/>
              <a:pPr/>
              <a:t>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There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are numerous points for possible petition along the way if someone is unhappy with an AC action or lack of action.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639889-CD25-2048-9DFC-561419F3B404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380E9B-56DD-F544-B413-68FC10A281AB}" type="slidenum">
              <a:rPr lang="en-US" sz="1200">
                <a:latin typeface="Calibri" charset="0"/>
              </a:rPr>
              <a:pPr eaLnBrk="1" hangingPunct="1"/>
              <a:t>19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8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9545D5-5F14-574F-A8BA-DC47797332BB}" type="slidenum">
              <a:rPr lang="en-US" sz="1200">
                <a:latin typeface="Calibri" charset="0"/>
              </a:rPr>
              <a:pPr eaLnBrk="1" hangingPunct="1"/>
              <a:t>20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8A737-4A02-6142-BF51-24947126D5C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F6C84C-0D2E-41B7-9621-9A803D649C6C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127B80-1A85-4183-94BC-1CB191EFD251}" type="slidenum">
              <a:rPr lang="en-US"/>
              <a:pPr/>
              <a:t>7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charset="-128"/>
              </a:rPr>
              <a:t>These are the organizations responsible for the distribution of IP number resources.  The IANA (Internet Assigned Numbers Authority) is actually a US Government contract held by ICANN (Internet Corporation for Assigned Names and Numbers).  IANA has always been responsible for the global pool of IP number resources.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6E3F-4047-014E-B0D1-1B1A12459A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0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044C5-DB57-554F-A5AF-CDBB89C630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52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D1EB93-85C5-4900-97AD-4F00FD6888EC}" type="slidenum">
              <a:rPr lang="en-US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C005B9-FDDC-453F-B72D-9CA4957906DD}" type="slidenum">
              <a:rPr lang="en-US">
                <a:latin typeface="Arial" pitchFamily="34" charset="0"/>
              </a:rPr>
              <a:pPr/>
              <a:t>14</a:t>
            </a:fld>
            <a:endParaRPr lang="en-US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D8BE9F-DC2F-EE4A-94AB-3523540A2877}" type="slidenum">
              <a:rPr lang="en-US" sz="1200">
                <a:latin typeface="Calibri" charset="0"/>
                <a:cs typeface="Arial" charset="0"/>
              </a:rPr>
              <a:pPr eaLnBrk="1" hangingPunct="1"/>
              <a:t>15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835258-F811-CB43-947D-3C150F71BFBB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2C4C16-6F66-2142-B730-85D30820CE57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323711"/>
            <a:ext cx="9144000" cy="2967955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445" y="5291666"/>
            <a:ext cx="8255000" cy="15517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5" y="163051"/>
            <a:ext cx="8497529" cy="1458932"/>
          </a:xfr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2B50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5" y="1621983"/>
            <a:ext cx="8229600" cy="424084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22506" y="6217925"/>
            <a:ext cx="4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30A753-F8FB-2347-AFA5-F3BA184B92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55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gradFill rotWithShape="1">
          <a:gsLst>
            <a:gs pos="0">
              <a:srgbClr val="3C8DB2"/>
            </a:gs>
            <a:gs pos="92999">
              <a:srgbClr val="F3C029"/>
            </a:gs>
            <a:gs pos="100000">
              <a:srgbClr val="F3C02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9477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a_master2-01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8969" y="3615400"/>
            <a:ext cx="7387058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2B5078"/>
                </a:solidFill>
                <a:latin typeface="Century Gothic"/>
                <a:cs typeface="Century Gothic"/>
              </a:rPr>
              <a:t>First Timers’ Breakfast</a:t>
            </a:r>
          </a:p>
          <a:p>
            <a:pPr algn="ctr"/>
            <a:endParaRPr lang="en-US" sz="4400" b="1" dirty="0">
              <a:solidFill>
                <a:srgbClr val="2B5078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3000" dirty="0" smtClean="0">
                <a:solidFill>
                  <a:srgbClr val="2B5078"/>
                </a:solidFill>
                <a:latin typeface="Century Gothic"/>
                <a:cs typeface="Century Gothic"/>
              </a:rPr>
              <a:t>Susan Hamlin</a:t>
            </a:r>
          </a:p>
          <a:p>
            <a:pPr algn="ctr"/>
            <a:r>
              <a:rPr lang="en-US" sz="2400" dirty="0" smtClean="0">
                <a:solidFill>
                  <a:srgbClr val="2B5078"/>
                </a:solidFill>
                <a:latin typeface="Century Gothic"/>
                <a:cs typeface="Century Gothic"/>
              </a:rPr>
              <a:t>Director, Communications and Member Services</a:t>
            </a:r>
            <a:endParaRPr lang="en-US" sz="2400" dirty="0">
              <a:solidFill>
                <a:srgbClr val="2B5078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373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382546"/>
            <a:ext cx="65532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ARIN</a:t>
            </a:r>
            <a:r>
              <a:rPr lang="ja-JP" altLang="en-US" dirty="0" smtClean="0">
                <a:latin typeface="Century Gothic" pitchFamily="34" charset="0"/>
                <a:ea typeface="ＭＳ Ｐゴシック" charset="-128"/>
              </a:rPr>
              <a:t>’</a:t>
            </a:r>
            <a:r>
              <a:rPr lang="en-US" altLang="ja-JP" dirty="0" smtClean="0">
                <a:latin typeface="Century Gothic" pitchFamily="34" charset="0"/>
                <a:ea typeface="ＭＳ Ｐゴシック" charset="-128"/>
              </a:rPr>
              <a:t>s Service Region</a:t>
            </a:r>
            <a:endParaRPr lang="en-US" dirty="0" smtClean="0"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33794" name="Line 8"/>
          <p:cNvSpPr>
            <a:spLocks noChangeShapeType="1"/>
          </p:cNvSpPr>
          <p:nvPr/>
        </p:nvSpPr>
        <p:spPr bwMode="auto">
          <a:xfrm flipV="1">
            <a:off x="3352800" y="3733800"/>
            <a:ext cx="1066800" cy="914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Line 9"/>
          <p:cNvSpPr>
            <a:spLocks noChangeShapeType="1"/>
          </p:cNvSpPr>
          <p:nvPr/>
        </p:nvSpPr>
        <p:spPr bwMode="auto">
          <a:xfrm flipV="1">
            <a:off x="3581400" y="5334000"/>
            <a:ext cx="1219200" cy="1349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269767" y="5302596"/>
            <a:ext cx="848885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entury Gothic" pitchFamily="34" charset="0"/>
              </a:rPr>
              <a:t>ARIN</a:t>
            </a:r>
            <a:r>
              <a:rPr lang="ja-JP" altLang="en-US" b="1" dirty="0">
                <a:latin typeface="Century Gothic" pitchFamily="34" charset="0"/>
              </a:rPr>
              <a:t>’</a:t>
            </a:r>
            <a:r>
              <a:rPr lang="en-US" altLang="ja-JP" b="1" dirty="0">
                <a:latin typeface="Century Gothic" pitchFamily="34" charset="0"/>
              </a:rPr>
              <a:t>s region includes Canada, many Caribbean and North Atlantic islands, US Minor Outlying Islands and the United States.</a:t>
            </a: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33797" name="Picture 8" descr="ARIN_Regio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049" y="1316742"/>
            <a:ext cx="8678046" cy="36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44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083" y="451865"/>
            <a:ext cx="8112718" cy="605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548" y="451865"/>
            <a:ext cx="426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2B5078"/>
                </a:solidFill>
                <a:latin typeface="Century Gothic" pitchFamily="34" charset="0"/>
                <a:ea typeface="ＭＳ Ｐゴシック" charset="-128"/>
              </a:rPr>
              <a:t>Organizational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82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2B5078"/>
                </a:solidFill>
                <a:latin typeface="Century Gothic" pitchFamily="34" charset="0"/>
                <a:ea typeface="ＭＳ Ｐゴシック" charset="-128"/>
              </a:rPr>
              <a:t>Registration Services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72535" y="1940031"/>
            <a:ext cx="8229600" cy="424084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latin typeface="Century Gothic" pitchFamily="34" charset="0"/>
                <a:ea typeface="ＭＳ Ｐゴシック" charset="-128"/>
              </a:rPr>
              <a:t>Coordination &amp; management of Internet number resources</a:t>
            </a:r>
          </a:p>
          <a:p>
            <a:pPr eaLnBrk="1" hangingPunct="1">
              <a:spcBef>
                <a:spcPts val="0"/>
              </a:spcBef>
            </a:pPr>
            <a:endParaRPr lang="en-US" sz="2800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latin typeface="Century Gothic" pitchFamily="34" charset="0"/>
                <a:ea typeface="ＭＳ Ｐゴシック" charset="-128"/>
              </a:rPr>
              <a:t>Internet number resource transfers</a:t>
            </a:r>
          </a:p>
          <a:p>
            <a:pPr eaLnBrk="1" hangingPunct="1">
              <a:spcBef>
                <a:spcPts val="0"/>
              </a:spcBef>
            </a:pPr>
            <a:endParaRPr lang="en-US" sz="2800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 smtClean="0">
                <a:latin typeface="Century Gothic" pitchFamily="34" charset="0"/>
                <a:ea typeface="ＭＳ Ｐゴシック" charset="-128"/>
              </a:rPr>
              <a:t>Directory Services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 smtClean="0">
                <a:latin typeface="Century Gothic" pitchFamily="34" charset="0"/>
                <a:ea typeface="ＭＳ Ｐゴシック" charset="-128"/>
              </a:rPr>
              <a:t>Registration </a:t>
            </a:r>
            <a:r>
              <a:rPr lang="en-US" sz="2800" dirty="0">
                <a:latin typeface="Century Gothic" pitchFamily="34" charset="0"/>
                <a:ea typeface="ＭＳ Ｐゴシック" charset="-128"/>
              </a:rPr>
              <a:t>transaction information (</a:t>
            </a:r>
            <a:r>
              <a:rPr lang="en-US" sz="2800" dirty="0" err="1">
                <a:latin typeface="Century Gothic" pitchFamily="34" charset="0"/>
                <a:ea typeface="ＭＳ Ｐゴシック" charset="-128"/>
              </a:rPr>
              <a:t>Whois</a:t>
            </a:r>
            <a:r>
              <a:rPr lang="en-US" sz="2800" dirty="0">
                <a:latin typeface="Century Gothic" pitchFamily="34" charset="0"/>
                <a:ea typeface="ＭＳ Ｐゴシック" charset="-128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latin typeface="Century Gothic" pitchFamily="34" charset="0"/>
                <a:ea typeface="ＭＳ Ｐゴシック" charset="-128"/>
              </a:rPr>
              <a:t>Record maintenance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latin typeface="Century Gothic" pitchFamily="34" charset="0"/>
                <a:ea typeface="ＭＳ Ｐゴシック" charset="-128"/>
              </a:rPr>
              <a:t>Routing information (Internet Routing Registry)</a:t>
            </a:r>
          </a:p>
          <a:p>
            <a:pPr eaLnBrk="1" hangingPunct="1"/>
            <a:endParaRPr lang="en-US" dirty="0" smtClean="0"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7412" name="Picture 6" descr="MCj025007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1141" y="578201"/>
            <a:ext cx="1370440" cy="136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83341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B5078"/>
                </a:solidFill>
                <a:latin typeface="Century Gothic" pitchFamily="34" charset="0"/>
                <a:ea typeface="ＭＳ Ｐゴシック" charset="-128"/>
              </a:rPr>
              <a:t>Technical Services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599519" y="1276897"/>
            <a:ext cx="8458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entury Gothic" pitchFamily="34" charset="0"/>
              </a:rPr>
              <a:t> ARIN </a:t>
            </a:r>
            <a:r>
              <a:rPr lang="en-US" sz="2800" dirty="0" err="1">
                <a:latin typeface="Century Gothic"/>
                <a:cs typeface="Century Gothic"/>
              </a:rPr>
              <a:t>Whois</a:t>
            </a:r>
            <a:r>
              <a:rPr lang="en-US" sz="2800" dirty="0">
                <a:latin typeface="Century Gothic"/>
                <a:cs typeface="Century Gothic"/>
              </a:rPr>
              <a:t>/</a:t>
            </a:r>
            <a:r>
              <a:rPr lang="en-US" sz="2800" dirty="0" err="1">
                <a:latin typeface="Century Gothic"/>
                <a:cs typeface="Century Gothic"/>
              </a:rPr>
              <a:t>Whois</a:t>
            </a:r>
            <a:r>
              <a:rPr lang="en-US" sz="2800" dirty="0">
                <a:latin typeface="Century Gothic"/>
                <a:cs typeface="Century Gothic"/>
              </a:rPr>
              <a:t>-RWS</a:t>
            </a:r>
            <a:endParaRPr lang="en-US" sz="2800" dirty="0" smtClean="0"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entury Gothic" pitchFamily="34" charset="0"/>
              </a:rPr>
              <a:t>ARIN </a:t>
            </a:r>
            <a:r>
              <a:rPr lang="en-US" sz="2800" dirty="0">
                <a:latin typeface="Century Gothic" pitchFamily="34" charset="0"/>
              </a:rPr>
              <a:t>Online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Century Gothic" pitchFamily="34" charset="0"/>
              </a:rPr>
              <a:t> Internet Routing Registry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Century Gothic" pitchFamily="34" charset="0"/>
              </a:rPr>
              <a:t> Reverse DNS Services </a:t>
            </a:r>
            <a:endParaRPr lang="en-US" sz="2800" dirty="0" smtClean="0">
              <a:latin typeface="Century Gothic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Century Gothic" pitchFamily="34" charset="0"/>
              </a:rPr>
              <a:t> </a:t>
            </a:r>
            <a:r>
              <a:rPr lang="en-US" sz="2800" dirty="0" smtClean="0">
                <a:latin typeface="Century Gothic" pitchFamily="34" charset="0"/>
              </a:rPr>
              <a:t>DNSSEC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entury Gothic" pitchFamily="34" charset="0"/>
              </a:rPr>
              <a:t> RPKI</a:t>
            </a:r>
            <a:endParaRPr lang="en-US" sz="2800" dirty="0">
              <a:latin typeface="Century Gothic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entury Gothic" pitchFamily="34" charset="0"/>
              </a:rPr>
              <a:t> IT </a:t>
            </a:r>
            <a:r>
              <a:rPr lang="en-US" sz="2800" dirty="0">
                <a:latin typeface="Century Gothic" pitchFamily="34" charset="0"/>
              </a:rPr>
              <a:t>support for </a:t>
            </a:r>
            <a:r>
              <a:rPr lang="en-US" sz="2800" dirty="0" smtClean="0">
                <a:latin typeface="Century Gothic" pitchFamily="34" charset="0"/>
              </a:rPr>
              <a:t>organization</a:t>
            </a: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9487" y="631529"/>
            <a:ext cx="1827584" cy="16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Organization Services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Information publication and dissemination</a:t>
            </a:r>
          </a:p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Education &amp; outreach</a:t>
            </a:r>
          </a:p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Elections (Board, AC, NRO NC)</a:t>
            </a:r>
          </a:p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Policy development process</a:t>
            </a:r>
          </a:p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Public Policy and Member Meetings</a:t>
            </a:r>
          </a:p>
          <a:p>
            <a:pPr eaLnBrk="1" hangingPunct="1"/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/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/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/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685800" y="3886200"/>
            <a:ext cx="556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5938" indent="-515938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tabLst>
                <a:tab pos="0" algn="l"/>
                <a:tab pos="515938" algn="l"/>
              </a:tabLst>
              <a:defRPr/>
            </a:pPr>
            <a:endParaRPr lang="en-US" sz="3200" dirty="0" smtClean="0">
              <a:latin typeface="Century Gothic" pitchFamily="34" charset="0"/>
              <a:ea typeface="+mn-ea"/>
              <a:cs typeface="Arial" charset="0"/>
            </a:endParaRPr>
          </a:p>
          <a:p>
            <a:pPr marL="515938" indent="-515938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tabLst>
                <a:tab pos="0" algn="l"/>
                <a:tab pos="515938" algn="l"/>
              </a:tabLst>
              <a:defRPr/>
            </a:pPr>
            <a:endParaRPr lang="en-US" sz="3200" dirty="0">
              <a:latin typeface="Century Gothic" pitchFamily="34" charset="0"/>
              <a:ea typeface="+mn-ea"/>
              <a:cs typeface="Arial" charset="0"/>
            </a:endParaRPr>
          </a:p>
          <a:p>
            <a:pPr marL="515938" indent="-515938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buFont typeface="Wingdings 2" pitchFamily="-106" charset="2"/>
              <a:buChar char=""/>
              <a:tabLst>
                <a:tab pos="0" algn="l"/>
                <a:tab pos="515938" algn="l"/>
              </a:tabLst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ea typeface="+mn-ea"/>
              <a:cs typeface="Arial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6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/>
          </p:nvPr>
        </p:nvSpPr>
        <p:spPr>
          <a:xfrm>
            <a:off x="372535" y="-197885"/>
            <a:ext cx="8497529" cy="1458932"/>
          </a:xfrm>
        </p:spPr>
        <p:txBody>
          <a:bodyPr/>
          <a:lstStyle/>
          <a:p>
            <a:pPr algn="l" eaLnBrk="1" hangingPunct="1"/>
            <a:r>
              <a:rPr lang="en-US" sz="4000" dirty="0">
                <a:latin typeface="Century Gothic" charset="0"/>
                <a:ea typeface="ＭＳ Ｐゴシック" charset="0"/>
                <a:cs typeface="Century Gothic" charset="0"/>
              </a:rPr>
              <a:t>Policy Development Principles</a:t>
            </a:r>
          </a:p>
        </p:txBody>
      </p:sp>
      <p:sp>
        <p:nvSpPr>
          <p:cNvPr id="161794" name="Content Placeholder 2"/>
          <p:cNvSpPr>
            <a:spLocks noGrp="1"/>
          </p:cNvSpPr>
          <p:nvPr>
            <p:ph idx="1"/>
          </p:nvPr>
        </p:nvSpPr>
        <p:spPr>
          <a:xfrm>
            <a:off x="372535" y="1261047"/>
            <a:ext cx="8229600" cy="4240848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000" b="1" dirty="0">
                <a:solidFill>
                  <a:srgbClr val="0099D0"/>
                </a:solidFill>
                <a:latin typeface="Century Gothic" charset="0"/>
                <a:ea typeface="ＭＳ Ｐゴシック" charset="0"/>
                <a:cs typeface="Century Gothic" charset="0"/>
              </a:rPr>
              <a:t>Open</a:t>
            </a:r>
            <a:endParaRPr lang="en-US" sz="30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Developed in open forum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Public Policy Mailing List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Public Policy Meetings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Anyone can participate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000" b="1" dirty="0">
                <a:solidFill>
                  <a:srgbClr val="0099D0"/>
                </a:solidFill>
                <a:latin typeface="Century Gothic" charset="0"/>
                <a:ea typeface="ＭＳ Ｐゴシック" charset="0"/>
                <a:cs typeface="Century Gothic" charset="0"/>
              </a:rPr>
              <a:t>Transparent</a:t>
            </a:r>
            <a:endParaRPr lang="en-US" sz="30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All aspects documented and available on website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Policy process, meetings, and policies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000" b="1" dirty="0">
                <a:solidFill>
                  <a:srgbClr val="0099D0"/>
                </a:solidFill>
                <a:latin typeface="Century Gothic" charset="0"/>
                <a:ea typeface="ＭＳ Ｐゴシック" charset="0"/>
                <a:cs typeface="Century Gothic" charset="0"/>
              </a:rPr>
              <a:t>Bottom-up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Policies developed by the community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entury Gothic" charset="0"/>
                <a:ea typeface="ＭＳ Ｐゴシック" charset="0"/>
                <a:cs typeface="Century Gothic" charset="0"/>
              </a:rPr>
              <a:t>Staff implements, but does not make policy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000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006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10002" y="351440"/>
            <a:ext cx="925536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800" b="1" dirty="0">
                <a:solidFill>
                  <a:srgbClr val="2B5078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Who Plays a Role in the Policy Process?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410003" y="1517286"/>
            <a:ext cx="7840332" cy="430848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</a:pPr>
            <a:r>
              <a:rPr lang="en-US" b="1" dirty="0">
                <a:latin typeface="Century Gothic" charset="0"/>
                <a:ea typeface="ＭＳ Ｐゴシック" charset="0"/>
                <a:cs typeface="ＭＳ Ｐゴシック" charset="0"/>
              </a:rPr>
              <a:t>Community</a:t>
            </a:r>
          </a:p>
          <a:p>
            <a:pPr lvl="1"/>
            <a:r>
              <a:rPr lang="en-US" sz="2400" dirty="0" smtClean="0">
                <a:latin typeface="Century Gothic" charset="0"/>
                <a:ea typeface="ＭＳ Ｐゴシック" charset="0"/>
              </a:rPr>
              <a:t>Submits </a:t>
            </a:r>
            <a:r>
              <a:rPr lang="en-US" sz="2400" dirty="0">
                <a:latin typeface="Century Gothic" charset="0"/>
                <a:ea typeface="ＭＳ Ｐゴシック" charset="0"/>
              </a:rPr>
              <a:t>proposals </a:t>
            </a:r>
          </a:p>
          <a:p>
            <a:pPr lvl="1"/>
            <a:r>
              <a:rPr lang="en-US" sz="2400" dirty="0" smtClean="0">
                <a:latin typeface="Century Gothic" charset="0"/>
                <a:ea typeface="ＭＳ Ｐゴシック" charset="0"/>
              </a:rPr>
              <a:t>Participates </a:t>
            </a:r>
            <a:r>
              <a:rPr lang="en-US" sz="2400" dirty="0">
                <a:latin typeface="Century Gothic" charset="0"/>
                <a:ea typeface="ＭＳ Ｐゴシック" charset="0"/>
              </a:rPr>
              <a:t>in discussions and petitions</a:t>
            </a:r>
          </a:p>
          <a:p>
            <a:pPr>
              <a:buFont typeface="Arial" charset="0"/>
              <a:buNone/>
            </a:pPr>
            <a:r>
              <a:rPr lang="en-US" b="1" dirty="0">
                <a:latin typeface="Century Gothic" charset="0"/>
                <a:ea typeface="ＭＳ Ｐゴシック" charset="0"/>
                <a:cs typeface="ＭＳ Ｐゴシック" charset="0"/>
              </a:rPr>
              <a:t>Advisory Council</a:t>
            </a:r>
            <a:r>
              <a:rPr lang="en-US" altLang="ja-JP" b="1" dirty="0">
                <a:latin typeface="Century Gothic" charset="0"/>
                <a:ea typeface="ＭＳ Ｐゴシック" charset="0"/>
                <a:cs typeface="ＭＳ Ｐゴシック" charset="0"/>
              </a:rPr>
              <a:t> (elected volunteers)</a:t>
            </a:r>
          </a:p>
          <a:p>
            <a:pPr lvl="1"/>
            <a:r>
              <a:rPr lang="en-US" sz="2400" dirty="0" smtClean="0">
                <a:latin typeface="Century Gothic" charset="0"/>
                <a:ea typeface="ＭＳ Ｐゴシック" charset="0"/>
              </a:rPr>
              <a:t>Facilitates </a:t>
            </a:r>
            <a:r>
              <a:rPr lang="en-US" sz="2400" dirty="0">
                <a:latin typeface="Century Gothic" charset="0"/>
                <a:ea typeface="ＭＳ Ｐゴシック" charset="0"/>
              </a:rPr>
              <a:t>the policy process</a:t>
            </a:r>
          </a:p>
          <a:p>
            <a:pPr lvl="1"/>
            <a:r>
              <a:rPr lang="en-US" sz="2400" dirty="0" smtClean="0">
                <a:latin typeface="Century Gothic" charset="0"/>
                <a:ea typeface="ＭＳ Ｐゴシック" charset="0"/>
              </a:rPr>
              <a:t>Develops policy:</a:t>
            </a:r>
          </a:p>
          <a:p>
            <a:pPr lvl="2"/>
            <a:r>
              <a:rPr lang="en-US" sz="2000" dirty="0" smtClean="0">
                <a:latin typeface="Century Gothic" charset="0"/>
                <a:ea typeface="ＭＳ Ｐゴシック" charset="0"/>
              </a:rPr>
              <a:t>Enables fair and impartial resource administration</a:t>
            </a:r>
          </a:p>
          <a:p>
            <a:pPr lvl="2"/>
            <a:r>
              <a:rPr lang="en-US" sz="2000" dirty="0" smtClean="0">
                <a:latin typeface="Century Gothic" charset="0"/>
                <a:ea typeface="ＭＳ Ｐゴシック" charset="0"/>
              </a:rPr>
              <a:t>T</a:t>
            </a:r>
            <a:r>
              <a:rPr lang="en-US" altLang="ja-JP" sz="2000" dirty="0" smtClean="0">
                <a:latin typeface="Century Gothic" charset="0"/>
                <a:ea typeface="ＭＳ Ｐゴシック" charset="0"/>
              </a:rPr>
              <a:t>echnically sound</a:t>
            </a:r>
          </a:p>
          <a:p>
            <a:pPr lvl="2"/>
            <a:r>
              <a:rPr lang="en-US" altLang="ja-JP" sz="2000" dirty="0" smtClean="0">
                <a:latin typeface="Century Gothic" charset="0"/>
                <a:ea typeface="ＭＳ Ｐゴシック" charset="0"/>
              </a:rPr>
              <a:t>Supported by the Community</a:t>
            </a:r>
            <a:endParaRPr lang="en-US" altLang="ja-JP" sz="2000" dirty="0">
              <a:latin typeface="Century Gothic" charset="0"/>
              <a:ea typeface="ＭＳ Ｐゴシック" charset="0"/>
            </a:endParaRPr>
          </a:p>
          <a:p>
            <a:pPr lvl="1"/>
            <a:r>
              <a:rPr lang="en-US" sz="2400" dirty="0" smtClean="0">
                <a:latin typeface="Century Gothic" charset="0"/>
                <a:ea typeface="ＭＳ Ｐゴシック" charset="0"/>
              </a:rPr>
              <a:t>Determines </a:t>
            </a:r>
            <a:r>
              <a:rPr lang="en-US" sz="2400" dirty="0">
                <a:latin typeface="Century Gothic" charset="0"/>
                <a:ea typeface="ＭＳ Ｐゴシック" charset="0"/>
              </a:rPr>
              <a:t>consensus based on community input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000" b="0" kern="1200">
                <a:solidFill>
                  <a:srgbClr val="407BAC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1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571894" y="248263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2B5078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Roles…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501562" y="1391263"/>
            <a:ext cx="8642437" cy="467741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b="1" dirty="0">
                <a:latin typeface="Century Gothic" charset="0"/>
                <a:ea typeface="ＭＳ Ｐゴシック" charset="0"/>
                <a:cs typeface="ＭＳ Ｐゴシック" charset="0"/>
              </a:rPr>
              <a:t>ARIN </a:t>
            </a:r>
            <a:r>
              <a:rPr lang="en-US" altLang="ja-JP" b="1" dirty="0">
                <a:latin typeface="Century Gothic" charset="0"/>
                <a:ea typeface="ＭＳ Ｐゴシック" charset="0"/>
                <a:cs typeface="ＭＳ Ｐゴシック" charset="0"/>
              </a:rPr>
              <a:t>Board of Trustees (elected volunteers)</a:t>
            </a:r>
          </a:p>
          <a:p>
            <a:pPr lvl="1"/>
            <a:r>
              <a:rPr lang="en-US" dirty="0" smtClean="0">
                <a:latin typeface="Century Gothic" charset="0"/>
                <a:ea typeface="ＭＳ Ｐゴシック" charset="0"/>
              </a:rPr>
              <a:t>Provides </a:t>
            </a:r>
            <a:r>
              <a:rPr lang="en-US" dirty="0">
                <a:latin typeface="Century Gothic" charset="0"/>
                <a:ea typeface="ＭＳ Ｐゴシック" charset="0"/>
              </a:rPr>
              <a:t>corporate fiduciary oversight</a:t>
            </a:r>
          </a:p>
          <a:p>
            <a:pPr lvl="1"/>
            <a:r>
              <a:rPr lang="en-US" dirty="0" smtClean="0">
                <a:latin typeface="Century Gothic" charset="0"/>
                <a:ea typeface="ＭＳ Ｐゴシック" charset="0"/>
              </a:rPr>
              <a:t>Ensures </a:t>
            </a:r>
            <a:r>
              <a:rPr lang="en-US" dirty="0">
                <a:latin typeface="Century Gothic" charset="0"/>
                <a:ea typeface="ＭＳ Ｐゴシック" charset="0"/>
              </a:rPr>
              <a:t>the policy process has been followed</a:t>
            </a:r>
          </a:p>
          <a:p>
            <a:pPr lvl="1"/>
            <a:r>
              <a:rPr lang="en-US" dirty="0" smtClean="0">
                <a:latin typeface="Century Gothic" charset="0"/>
                <a:ea typeface="ＭＳ Ｐゴシック" charset="0"/>
              </a:rPr>
              <a:t>Ratifies </a:t>
            </a:r>
            <a:r>
              <a:rPr lang="en-US" dirty="0">
                <a:latin typeface="Century Gothic" charset="0"/>
                <a:ea typeface="ＭＳ Ｐゴシック" charset="0"/>
              </a:rPr>
              <a:t>policies</a:t>
            </a:r>
          </a:p>
          <a:p>
            <a:pPr>
              <a:buFont typeface="Arial" charset="0"/>
              <a:buNone/>
            </a:pPr>
            <a:r>
              <a:rPr lang="en-US" b="1" dirty="0">
                <a:latin typeface="Century Gothic" charset="0"/>
                <a:ea typeface="ＭＳ Ｐゴシック" charset="0"/>
                <a:cs typeface="ＭＳ Ｐゴシック" charset="0"/>
              </a:rPr>
              <a:t>ARIN Staff</a:t>
            </a:r>
          </a:p>
          <a:p>
            <a:pPr lvl="1"/>
            <a:r>
              <a:rPr lang="en-US" dirty="0" smtClean="0">
                <a:latin typeface="Century Gothic" charset="0"/>
                <a:ea typeface="ＭＳ Ｐゴシック" charset="0"/>
              </a:rPr>
              <a:t>Provides </a:t>
            </a:r>
            <a:r>
              <a:rPr lang="en-US" dirty="0">
                <a:latin typeface="Century Gothic" charset="0"/>
                <a:ea typeface="ＭＳ Ｐゴシック" charset="0"/>
              </a:rPr>
              <a:t>feedback to community</a:t>
            </a:r>
          </a:p>
          <a:p>
            <a:pPr lvl="2"/>
            <a:r>
              <a:rPr lang="en-US" dirty="0">
                <a:latin typeface="Century Gothic" charset="0"/>
                <a:ea typeface="ＭＳ Ｐゴシック" charset="0"/>
              </a:rPr>
              <a:t>Staff and legal assessments for all proposals</a:t>
            </a:r>
          </a:p>
          <a:p>
            <a:pPr lvl="2"/>
            <a:r>
              <a:rPr lang="en-US" dirty="0">
                <a:latin typeface="Century Gothic" charset="0"/>
                <a:ea typeface="ＭＳ Ｐゴシック" charset="0"/>
              </a:rPr>
              <a:t>Policy experience reports </a:t>
            </a:r>
          </a:p>
          <a:p>
            <a:pPr lvl="1"/>
            <a:r>
              <a:rPr lang="en-US" dirty="0" smtClean="0">
                <a:latin typeface="Century Gothic" charset="0"/>
                <a:ea typeface="ＭＳ Ｐゴシック" charset="0"/>
              </a:rPr>
              <a:t>Implements </a:t>
            </a:r>
            <a:r>
              <a:rPr lang="en-US" dirty="0">
                <a:latin typeface="Century Gothic" charset="0"/>
                <a:ea typeface="ＭＳ Ｐゴシック" charset="0"/>
              </a:rPr>
              <a:t>ratified policies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000" b="0" kern="1200">
                <a:solidFill>
                  <a:srgbClr val="407BAC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0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52946" y="68231"/>
            <a:ext cx="8591054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2B5078"/>
                </a:solidFill>
                <a:latin typeface="Century Gothic" charset="0"/>
                <a:ea typeface="ＭＳ Ｐゴシック" charset="0"/>
                <a:cs typeface="Century Gothic" charset="0"/>
              </a:rPr>
              <a:t>Basic Steps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609600" y="1077678"/>
            <a:ext cx="7783789" cy="50726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Community member submits a </a:t>
            </a:r>
            <a:r>
              <a:rPr lang="en-US" sz="2000" u="sng" dirty="0" smtClean="0">
                <a:latin typeface="Century Gothic" charset="0"/>
                <a:ea typeface="ＭＳ Ｐゴシック" charset="0"/>
                <a:cs typeface="Century Gothic" charset="0"/>
              </a:rPr>
              <a:t>Proposal</a:t>
            </a:r>
            <a:endParaRPr lang="en-US" sz="2000" u="sng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000" dirty="0" smtClean="0">
                <a:latin typeface="Century Gothic" charset="0"/>
                <a:ea typeface="ＭＳ Ｐゴシック" charset="0"/>
                <a:cs typeface="Century Gothic" charset="0"/>
              </a:rPr>
              <a:t>AC works with submitter to ensure clear problem statement and suggested policy change</a:t>
            </a: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000" dirty="0" smtClean="0">
                <a:latin typeface="Century Gothic" charset="0"/>
                <a:ea typeface="ＭＳ Ｐゴシック" charset="0"/>
                <a:cs typeface="Century Gothic" charset="0"/>
              </a:rPr>
              <a:t>AC puts </a:t>
            </a:r>
            <a:r>
              <a:rPr lang="en-US" sz="2000" u="sng" dirty="0" smtClean="0">
                <a:latin typeface="Century Gothic" charset="0"/>
                <a:ea typeface="ＭＳ Ｐゴシック" charset="0"/>
                <a:cs typeface="Century Gothic" charset="0"/>
              </a:rPr>
              <a:t>Draft Policy</a:t>
            </a:r>
            <a:r>
              <a:rPr lang="en-US" sz="2000" dirty="0" smtClean="0">
                <a:latin typeface="Century Gothic" charset="0"/>
                <a:ea typeface="ＭＳ Ｐゴシック" charset="0"/>
                <a:cs typeface="Century Gothic" charset="0"/>
              </a:rPr>
              <a:t> on PPML for community discussion/feedback (possibly presented at PPC/PPM)</a:t>
            </a: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000" dirty="0" smtClean="0">
                <a:latin typeface="Century Gothic" charset="0"/>
                <a:ea typeface="ＭＳ Ｐゴシック" charset="0"/>
                <a:cs typeface="Century Gothic" charset="0"/>
              </a:rPr>
              <a:t>AC decides: continue work or abandon</a:t>
            </a: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000" dirty="0" smtClean="0">
                <a:latin typeface="Century Gothic" charset="0"/>
                <a:ea typeface="ＭＳ Ｐゴシック" charset="0"/>
                <a:cs typeface="Century Gothic" charset="0"/>
              </a:rPr>
              <a:t>AC recommends fully developed Draft Policy (fair, sound and supported by community) for adoption</a:t>
            </a: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000" u="sng" dirty="0">
                <a:latin typeface="Century Gothic" charset="0"/>
                <a:ea typeface="ＭＳ Ｐゴシック" charset="0"/>
                <a:cs typeface="Century Gothic" charset="0"/>
              </a:rPr>
              <a:t>Recommended Draft Policy</a:t>
            </a: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 </a:t>
            </a:r>
            <a:r>
              <a:rPr lang="en-US" sz="2000" dirty="0" smtClean="0">
                <a:latin typeface="Century Gothic" charset="0"/>
                <a:ea typeface="ＭＳ Ｐゴシック" charset="0"/>
                <a:cs typeface="Century Gothic" charset="0"/>
              </a:rPr>
              <a:t>presented at PPC/PPM</a:t>
            </a: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000" dirty="0" smtClean="0">
                <a:latin typeface="Century Gothic" charset="0"/>
                <a:ea typeface="ＭＳ Ｐゴシック" charset="0"/>
                <a:cs typeface="Century Gothic" charset="0"/>
              </a:rPr>
              <a:t>If AC still recommends adoption, then Last Call and review of last call</a:t>
            </a:r>
            <a:endParaRPr lang="en-US" sz="20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000" dirty="0" smtClean="0">
                <a:latin typeface="Century Gothic" charset="0"/>
                <a:ea typeface="ＭＳ Ｐゴシック" charset="0"/>
                <a:cs typeface="Century Gothic" charset="0"/>
              </a:rPr>
              <a:t>Board review</a:t>
            </a:r>
            <a:endParaRPr lang="en-US" sz="20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marL="514350" indent="-514350">
              <a:lnSpc>
                <a:spcPct val="110000"/>
              </a:lnSpc>
              <a:buFont typeface="Calibri" charset="0"/>
              <a:buAutoNum type="arabicPeriod"/>
            </a:pP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Staff implements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000" b="0" kern="1200">
                <a:solidFill>
                  <a:srgbClr val="407BAC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1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533400" y="944563"/>
            <a:ext cx="8610600" cy="88423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b="1" dirty="0">
                <a:solidFill>
                  <a:srgbClr val="2B5078"/>
                </a:solidFill>
                <a:latin typeface="Century Gothic" charset="0"/>
                <a:ea typeface="ＭＳ Ｐゴシック" charset="0"/>
                <a:cs typeface="Century Gothic" charset="0"/>
              </a:rPr>
              <a:t>Number Resource Policy Manual</a:t>
            </a:r>
            <a:r>
              <a:rPr lang="en-US" b="1" dirty="0">
                <a:solidFill>
                  <a:srgbClr val="2B5078"/>
                </a:solidFill>
                <a:latin typeface="Century Gothic" charset="0"/>
                <a:ea typeface="ＭＳ Ｐゴシック" charset="0"/>
                <a:cs typeface="Century Gothic" charset="0"/>
              </a:rPr>
              <a:t/>
            </a:r>
            <a:br>
              <a:rPr lang="en-US" b="1" dirty="0">
                <a:solidFill>
                  <a:srgbClr val="2B5078"/>
                </a:solidFill>
                <a:latin typeface="Century Gothic" charset="0"/>
                <a:ea typeface="ＭＳ Ｐゴシック" charset="0"/>
                <a:cs typeface="Century Gothic" charset="0"/>
              </a:rPr>
            </a:br>
            <a:endParaRPr lang="en-US" dirty="0">
              <a:solidFill>
                <a:srgbClr val="2B5078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76400"/>
            <a:ext cx="8153400" cy="4953000"/>
          </a:xfrm>
          <a:prstGeom prst="rect">
            <a:avLst/>
          </a:prstGeom>
        </p:spPr>
        <p:txBody>
          <a:bodyPr/>
          <a:lstStyle/>
          <a:p>
            <a:pPr marL="457200" lvl="1" indent="0">
              <a:lnSpc>
                <a:spcPct val="75000"/>
              </a:lnSpc>
              <a:buNone/>
            </a:pPr>
            <a:endParaRPr lang="en-US" sz="2600" dirty="0">
              <a:latin typeface="Century Gothic" charset="0"/>
              <a:ea typeface="ＭＳ Ｐゴシック" charset="0"/>
            </a:endParaRPr>
          </a:p>
          <a:p>
            <a:pPr>
              <a:lnSpc>
                <a:spcPct val="75000"/>
              </a:lnSpc>
              <a:buFont typeface="Arial" charset="0"/>
              <a:buNone/>
            </a:pPr>
            <a:endParaRPr lang="en-US" i="1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412162" y="2361528"/>
            <a:ext cx="344262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407BAC"/>
                </a:solidFill>
                <a:latin typeface="Century Gothic" charset="0"/>
                <a:ea typeface="ＭＳ Ｐゴシック" charset="0"/>
                <a:cs typeface="Century Gothic" charset="0"/>
              </a:rPr>
              <a:t>Policies Covered:</a:t>
            </a:r>
          </a:p>
          <a:p>
            <a:r>
              <a:rPr lang="en-US" sz="2000" dirty="0" smtClean="0">
                <a:solidFill>
                  <a:srgbClr val="407BAC"/>
                </a:solidFill>
                <a:latin typeface="Century Gothic" charset="0"/>
                <a:ea typeface="ＭＳ Ｐゴシック" charset="0"/>
                <a:cs typeface="Century Gothic" charset="0"/>
              </a:rPr>
              <a:t>IPv4 </a:t>
            </a:r>
            <a:r>
              <a:rPr lang="en-US" sz="2000" dirty="0">
                <a:solidFill>
                  <a:srgbClr val="407BAC"/>
                </a:solidFill>
                <a:latin typeface="Century Gothic" charset="0"/>
                <a:ea typeface="ＭＳ Ｐゴシック" charset="0"/>
                <a:cs typeface="Century Gothic" charset="0"/>
              </a:rPr>
              <a:t>Address Space</a:t>
            </a:r>
          </a:p>
          <a:p>
            <a:r>
              <a:rPr lang="en-US" sz="2000" dirty="0">
                <a:solidFill>
                  <a:srgbClr val="407BAC"/>
                </a:solidFill>
                <a:latin typeface="Century Gothic" charset="0"/>
                <a:ea typeface="ＭＳ Ｐゴシック" charset="0"/>
                <a:cs typeface="Century Gothic" charset="0"/>
              </a:rPr>
              <a:t>IPv6 Address Space</a:t>
            </a:r>
          </a:p>
          <a:p>
            <a:r>
              <a:rPr lang="en-US" sz="2000" dirty="0">
                <a:solidFill>
                  <a:srgbClr val="407BAC"/>
                </a:solidFill>
                <a:latin typeface="Century Gothic" charset="0"/>
                <a:ea typeface="ＭＳ Ｐゴシック" charset="0"/>
                <a:cs typeface="Century Gothic" charset="0"/>
              </a:rPr>
              <a:t>Autonomous System Numbers (ASNs)</a:t>
            </a:r>
          </a:p>
          <a:p>
            <a:r>
              <a:rPr lang="en-US" sz="2000" dirty="0">
                <a:solidFill>
                  <a:srgbClr val="407BAC"/>
                </a:solidFill>
                <a:latin typeface="Century Gothic" charset="0"/>
                <a:ea typeface="ＭＳ Ｐゴシック" charset="0"/>
                <a:cs typeface="Century Gothic" charset="0"/>
              </a:rPr>
              <a:t>Directory Services (WHOIS)</a:t>
            </a:r>
          </a:p>
          <a:p>
            <a:r>
              <a:rPr lang="en-US" sz="2000" dirty="0">
                <a:solidFill>
                  <a:srgbClr val="407BAC"/>
                </a:solidFill>
                <a:latin typeface="Century Gothic" charset="0"/>
                <a:ea typeface="ＭＳ Ｐゴシック" charset="0"/>
                <a:cs typeface="Century Gothic" charset="0"/>
              </a:rPr>
              <a:t>Reverse DNS (in-</a:t>
            </a:r>
            <a:r>
              <a:rPr lang="en-US" sz="2000" dirty="0" err="1">
                <a:solidFill>
                  <a:srgbClr val="407BAC"/>
                </a:solidFill>
                <a:latin typeface="Century Gothic" charset="0"/>
                <a:ea typeface="ＭＳ Ｐゴシック" charset="0"/>
                <a:cs typeface="Century Gothic" charset="0"/>
              </a:rPr>
              <a:t>addr</a:t>
            </a:r>
            <a:r>
              <a:rPr lang="en-US" sz="2000" dirty="0">
                <a:solidFill>
                  <a:srgbClr val="407BAC"/>
                </a:solidFill>
                <a:latin typeface="Century Gothic" charset="0"/>
                <a:ea typeface="ＭＳ Ｐゴシック" charset="0"/>
                <a:cs typeface="Century Gothic" charset="0"/>
              </a:rPr>
              <a:t>)</a:t>
            </a:r>
          </a:p>
          <a:p>
            <a:r>
              <a:rPr lang="en-US" sz="2000" dirty="0">
                <a:solidFill>
                  <a:srgbClr val="407BAC"/>
                </a:solidFill>
                <a:latin typeface="Century Gothic" charset="0"/>
                <a:ea typeface="ＭＳ Ｐゴシック" charset="0"/>
                <a:cs typeface="Century Gothic" charset="0"/>
              </a:rPr>
              <a:t>Transfers</a:t>
            </a:r>
          </a:p>
          <a:p>
            <a:r>
              <a:rPr lang="en-US" sz="2000" dirty="0">
                <a:solidFill>
                  <a:srgbClr val="407BAC"/>
                </a:solidFill>
                <a:latin typeface="Century Gothic" charset="0"/>
                <a:ea typeface="ＭＳ Ｐゴシック" charset="0"/>
                <a:cs typeface="Century Gothic" charset="0"/>
              </a:rPr>
              <a:t>Experimental Assignments</a:t>
            </a:r>
          </a:p>
          <a:p>
            <a:r>
              <a:rPr lang="en-US" sz="2000" dirty="0">
                <a:solidFill>
                  <a:srgbClr val="407BAC"/>
                </a:solidFill>
                <a:latin typeface="Century Gothic" charset="0"/>
                <a:ea typeface="ＭＳ Ｐゴシック" charset="0"/>
                <a:cs typeface="Century Gothic" charset="0"/>
              </a:rPr>
              <a:t>Resource Review Policy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964477" y="1291679"/>
            <a:ext cx="60198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i="1" dirty="0" smtClean="0">
                <a:latin typeface="Century Gothic" charset="0"/>
              </a:rPr>
              <a:t>http:/</a:t>
            </a:r>
            <a:r>
              <a:rPr lang="en-US" i="1" dirty="0">
                <a:latin typeface="Century Gothic" charset="0"/>
              </a:rPr>
              <a:t>/</a:t>
            </a:r>
            <a:r>
              <a:rPr lang="en-US" i="1" dirty="0" err="1">
                <a:latin typeface="Century Gothic" charset="0"/>
              </a:rPr>
              <a:t>www.arin.net</a:t>
            </a:r>
            <a:r>
              <a:rPr lang="en-US" i="1" dirty="0">
                <a:latin typeface="Century Gothic" charset="0"/>
              </a:rPr>
              <a:t>/policy/</a:t>
            </a:r>
            <a:r>
              <a:rPr lang="en-US" i="1" dirty="0" err="1">
                <a:latin typeface="Century Gothic" charset="0"/>
              </a:rPr>
              <a:t>nrpm.html</a:t>
            </a:r>
            <a:endParaRPr lang="en-US" i="1" dirty="0">
              <a:latin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71728"/>
            <a:ext cx="4591104" cy="3559899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2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</a:t>
            </a:r>
            <a:r>
              <a:rPr lang="en-US" dirty="0" smtClean="0"/>
              <a:t>Timers’ </a:t>
            </a:r>
            <a:r>
              <a:rPr lang="en-US" dirty="0"/>
              <a:t>Breakfast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 introductions</a:t>
            </a:r>
          </a:p>
          <a:p>
            <a:r>
              <a:rPr lang="en-US" dirty="0" smtClean="0"/>
              <a:t>ARIN </a:t>
            </a:r>
            <a:r>
              <a:rPr lang="en-US" dirty="0"/>
              <a:t>and the Internet registry system</a:t>
            </a:r>
          </a:p>
          <a:p>
            <a:r>
              <a:rPr lang="en-US" dirty="0"/>
              <a:t>Policy development at a glance</a:t>
            </a:r>
          </a:p>
          <a:p>
            <a:r>
              <a:rPr lang="en-US" dirty="0" smtClean="0"/>
              <a:t>What’s ahead and </a:t>
            </a:r>
            <a:r>
              <a:rPr lang="en-US" dirty="0"/>
              <a:t>how to </a:t>
            </a:r>
            <a:r>
              <a:rPr lang="en-US" dirty="0" smtClean="0"/>
              <a:t>participate</a:t>
            </a:r>
          </a:p>
          <a:p>
            <a:r>
              <a:rPr lang="en-US" dirty="0" smtClean="0"/>
              <a:t> Q</a:t>
            </a:r>
            <a:r>
              <a:rPr lang="en-US" dirty="0"/>
              <a:t>&amp;A at your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8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le 1"/>
          <p:cNvSpPr>
            <a:spLocks noGrp="1"/>
          </p:cNvSpPr>
          <p:nvPr>
            <p:ph type="title"/>
          </p:nvPr>
        </p:nvSpPr>
        <p:spPr>
          <a:xfrm>
            <a:off x="769724" y="432886"/>
            <a:ext cx="7186484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>Draft </a:t>
            </a:r>
            <a:r>
              <a:rPr lang="en-US" dirty="0" smtClean="0">
                <a:latin typeface="Century Gothic" charset="0"/>
                <a:ea typeface="ＭＳ Ｐゴシック" charset="0"/>
                <a:cs typeface="Century Gothic" charset="0"/>
              </a:rPr>
              <a:t>policies at this </a:t>
            </a:r>
            <a:br>
              <a:rPr lang="en-US" dirty="0" smtClean="0"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dirty="0" smtClean="0">
                <a:latin typeface="Century Gothic" charset="0"/>
                <a:ea typeface="ＭＳ Ｐゴシック" charset="0"/>
                <a:cs typeface="Century Gothic" charset="0"/>
              </a:rPr>
              <a:t>meeting:</a:t>
            </a:r>
            <a:endParaRPr lang="en-US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187394" name="Content Placeholder 2"/>
          <p:cNvSpPr>
            <a:spLocks noGrp="1"/>
          </p:cNvSpPr>
          <p:nvPr>
            <p:ph idx="1"/>
          </p:nvPr>
        </p:nvSpPr>
        <p:spPr>
          <a:xfrm>
            <a:off x="322614" y="1156052"/>
            <a:ext cx="8507755" cy="5069871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Aft>
                <a:spcPts val="1200"/>
              </a:spcAft>
              <a:buNone/>
            </a:pPr>
            <a:endParaRPr lang="en-US" sz="2400" b="1" dirty="0" smtClean="0">
              <a:latin typeface="Century Gothic" charset="0"/>
              <a:ea typeface="ＭＳ Ｐゴシック" charset="0"/>
              <a:cs typeface="Century Gothic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b="1" dirty="0" smtClean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entury Gothic" charset="0"/>
                <a:ea typeface="ＭＳ Ｐゴシック" charset="0"/>
                <a:cs typeface="Century Gothic" charset="0"/>
              </a:rPr>
              <a:t>ARIN-2012-2: IPv6 Subsequent Allocations Utilization </a:t>
            </a:r>
            <a:r>
              <a:rPr lang="en-US" sz="2800" dirty="0" smtClean="0">
                <a:latin typeface="Century Gothic" charset="0"/>
                <a:ea typeface="ＭＳ Ｐゴシック" charset="0"/>
                <a:cs typeface="Century Gothic" charset="0"/>
              </a:rPr>
              <a:t>Requirement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entury Gothic" charset="0"/>
                <a:ea typeface="ＭＳ Ｐゴシック" charset="0"/>
                <a:cs typeface="Century Gothic" charset="0"/>
              </a:rPr>
              <a:t>ARIN-2013-1: Section 8.4 Inter-RIR Transfers of </a:t>
            </a:r>
            <a:r>
              <a:rPr lang="en-US" sz="2800" dirty="0" smtClean="0">
                <a:latin typeface="Century Gothic" charset="0"/>
                <a:ea typeface="ＭＳ Ｐゴシック" charset="0"/>
                <a:cs typeface="Century Gothic" charset="0"/>
              </a:rPr>
              <a:t>ASNs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entury Gothic" charset="0"/>
                <a:ea typeface="ＭＳ Ｐゴシック" charset="0"/>
                <a:cs typeface="Century Gothic" charset="0"/>
              </a:rPr>
              <a:t>ARIN-2013-2: 3GPP Network IP Resource </a:t>
            </a:r>
            <a:r>
              <a:rPr lang="en-US" sz="2800" dirty="0" smtClean="0">
                <a:latin typeface="Century Gothic" charset="0"/>
                <a:ea typeface="ＭＳ Ｐゴシック" charset="0"/>
                <a:cs typeface="Century Gothic" charset="0"/>
              </a:rPr>
              <a:t>Policy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entury Gothic" charset="0"/>
                <a:ea typeface="ＭＳ Ｐゴシック" charset="0"/>
                <a:cs typeface="Century Gothic" charset="0"/>
              </a:rPr>
              <a:t>ARIN-2013-3: Tiny IPv6 Allocations for ISPs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b="1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80000"/>
              </a:lnSpc>
            </a:pPr>
            <a:endParaRPr lang="en-US" sz="2400" b="1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sz="2000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pic>
        <p:nvPicPr>
          <p:cNvPr id="4" name="Picture 3" descr="Screen Shot 2012-04-16 at 10.47.51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44"/>
          <a:stretch/>
        </p:blipFill>
        <p:spPr>
          <a:xfrm>
            <a:off x="5976367" y="583324"/>
            <a:ext cx="2210618" cy="114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71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1175" y="358267"/>
            <a:ext cx="9032875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2B5078"/>
                </a:solidFill>
                <a:latin typeface="Century Gothic"/>
                <a:cs typeface="Century Gothic"/>
              </a:rPr>
              <a:t>How to monitor and not be overwhelmed?</a:t>
            </a:r>
            <a:endParaRPr lang="en-US" sz="2800" b="1" dirty="0">
              <a:solidFill>
                <a:srgbClr val="2B5078"/>
              </a:solidFill>
              <a:latin typeface="Century Gothic"/>
              <a:cs typeface="Century Gothic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11175" y="1368531"/>
            <a:ext cx="8175625" cy="474779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Century Gothic"/>
                <a:cs typeface="Century Gothic"/>
              </a:rPr>
              <a:t>Once a month: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Front page of the website leads to proposals and draft policies under discussion</a:t>
            </a:r>
          </a:p>
          <a:p>
            <a:pPr lvl="1"/>
            <a:r>
              <a:rPr lang="en-US" sz="1600" b="0" dirty="0" smtClean="0">
                <a:latin typeface="Century Gothic"/>
                <a:cs typeface="Century Gothic"/>
              </a:rPr>
              <a:t>New proposals need feedback for the AC’s initial decision</a:t>
            </a:r>
          </a:p>
          <a:p>
            <a:pPr lvl="1"/>
            <a:r>
              <a:rPr lang="en-US" sz="1600" b="0" dirty="0" smtClean="0">
                <a:latin typeface="Century Gothic"/>
                <a:cs typeface="Century Gothic"/>
              </a:rPr>
              <a:t>Web site can help you focus on what’s important to you and your company</a:t>
            </a:r>
          </a:p>
          <a:p>
            <a:pPr>
              <a:buNone/>
            </a:pPr>
            <a:r>
              <a:rPr lang="en-US" sz="2400" b="1" dirty="0" smtClean="0">
                <a:latin typeface="Century Gothic"/>
                <a:cs typeface="Century Gothic"/>
              </a:rPr>
              <a:t>Twice per year: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Check the ARIN Public Policy Meeting site in the weeks leading up to the meeting</a:t>
            </a:r>
          </a:p>
          <a:p>
            <a:pPr lvl="1"/>
            <a:r>
              <a:rPr lang="en-US" sz="1600" b="0" dirty="0" smtClean="0">
                <a:latin typeface="Century Gothic"/>
                <a:cs typeface="Century Gothic"/>
              </a:rPr>
              <a:t>Proposals/Draft Policies on Agenda</a:t>
            </a:r>
          </a:p>
          <a:p>
            <a:pPr lvl="1"/>
            <a:r>
              <a:rPr lang="en-US" sz="1600" b="0" dirty="0" smtClean="0">
                <a:latin typeface="Century Gothic"/>
                <a:cs typeface="Century Gothic"/>
              </a:rPr>
              <a:t>Discussion Guide (summaries, text, staff assessments)</a:t>
            </a:r>
          </a:p>
          <a:p>
            <a:pPr lvl="1"/>
            <a:r>
              <a:rPr lang="en-US" sz="1600" b="0" dirty="0" smtClean="0">
                <a:latin typeface="Century Gothic"/>
                <a:cs typeface="Century Gothic"/>
              </a:rPr>
              <a:t>Attend in Person/Remote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AC meeting last day: </a:t>
            </a:r>
            <a:r>
              <a:rPr lang="en-US" sz="1946" b="0" dirty="0" smtClean="0">
                <a:latin typeface="Century Gothic"/>
                <a:cs typeface="Century Gothic"/>
              </a:rPr>
              <a:t>Watch list for AC’s decisions, Last Calls – </a:t>
            </a:r>
            <a:br>
              <a:rPr lang="en-US" sz="1946" b="0" dirty="0" smtClean="0">
                <a:latin typeface="Century Gothic"/>
                <a:cs typeface="Century Gothic"/>
              </a:rPr>
            </a:br>
            <a:r>
              <a:rPr lang="en-US" sz="1946" b="0" dirty="0" smtClean="0">
                <a:latin typeface="Century Gothic"/>
                <a:cs typeface="Century Gothic"/>
              </a:rPr>
              <a:t>State your opinion, are you For or Against?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6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05545" y="343796"/>
            <a:ext cx="8534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2B5078"/>
                </a:solidFill>
                <a:latin typeface="Century Gothic" pitchFamily="34" charset="0"/>
              </a:rPr>
              <a:t>What</a:t>
            </a:r>
            <a:r>
              <a:rPr lang="en-US" altLang="en-US" sz="4400" b="1" dirty="0">
                <a:solidFill>
                  <a:srgbClr val="2B5078"/>
                </a:solidFill>
                <a:latin typeface="Century Gothic" pitchFamily="34" charset="0"/>
              </a:rPr>
              <a:t>’</a:t>
            </a:r>
            <a:r>
              <a:rPr lang="en-US" altLang="ja-JP" sz="4400" b="1" dirty="0">
                <a:solidFill>
                  <a:srgbClr val="2B5078"/>
                </a:solidFill>
                <a:latin typeface="Century Gothic" pitchFamily="34" charset="0"/>
              </a:rPr>
              <a:t>s Ahead </a:t>
            </a:r>
            <a:r>
              <a:rPr lang="en-US" altLang="ja-JP" sz="4400" b="1" dirty="0" smtClean="0">
                <a:solidFill>
                  <a:srgbClr val="2B5078"/>
                </a:solidFill>
                <a:latin typeface="Century Gothic" pitchFamily="34" charset="0"/>
              </a:rPr>
              <a:t>this week</a:t>
            </a:r>
          </a:p>
          <a:p>
            <a:pPr algn="ctr"/>
            <a:r>
              <a:rPr lang="en-US" sz="2400" b="1" dirty="0" err="1" smtClean="0">
                <a:solidFill>
                  <a:srgbClr val="2B5078"/>
                </a:solidFill>
                <a:latin typeface="Century Gothic" pitchFamily="34" charset="0"/>
              </a:rPr>
              <a:t>Needhams</a:t>
            </a:r>
            <a:r>
              <a:rPr lang="en-US" sz="2400" b="1" dirty="0" smtClean="0">
                <a:solidFill>
                  <a:srgbClr val="2B5078"/>
                </a:solidFill>
                <a:latin typeface="Century Gothic" pitchFamily="34" charset="0"/>
              </a:rPr>
              <a:t> 1&amp; 2</a:t>
            </a:r>
            <a:endParaRPr lang="en-US" sz="2400" b="1" dirty="0">
              <a:solidFill>
                <a:srgbClr val="2B5078"/>
              </a:solidFill>
              <a:latin typeface="Century Gothic" pitchFamily="34" charset="0"/>
            </a:endParaRP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457200" y="1269846"/>
            <a:ext cx="8153400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 smtClean="0">
                <a:latin typeface="Century Gothic" pitchFamily="34" charset="0"/>
              </a:rPr>
              <a:t>Today: 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05183A"/>
                </a:solidFill>
                <a:latin typeface="Century Gothic" pitchFamily="34" charset="0"/>
              </a:rPr>
              <a:t>ARIN Public Policy Meeting  9:00 AM – 4:00 PM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rgbClr val="05183A"/>
                </a:solidFill>
                <a:latin typeface="Century Gothic" pitchFamily="34" charset="0"/>
              </a:rPr>
              <a:t>	</a:t>
            </a:r>
            <a:r>
              <a:rPr lang="en-US" sz="2000" b="1" dirty="0" smtClean="0">
                <a:solidFill>
                  <a:srgbClr val="05183A"/>
                </a:solidFill>
                <a:latin typeface="Century Gothic" pitchFamily="34" charset="0"/>
              </a:rPr>
              <a:t>ARIN social  – Harbor Lights </a:t>
            </a:r>
          </a:p>
          <a:p>
            <a:pPr>
              <a:spcAft>
                <a:spcPts val="1800"/>
              </a:spcAft>
            </a:pPr>
            <a:r>
              <a:rPr lang="en-US" sz="2000" b="1" dirty="0" smtClean="0">
                <a:solidFill>
                  <a:srgbClr val="05183A"/>
                </a:solidFill>
                <a:latin typeface="Century Gothic" pitchFamily="34" charset="0"/>
              </a:rPr>
              <a:t>	(Buses leave starting at 6:15)</a:t>
            </a:r>
            <a:endParaRPr lang="en-US" sz="2000" dirty="0" smtClean="0">
              <a:solidFill>
                <a:srgbClr val="05183A"/>
              </a:solidFill>
              <a:latin typeface="Century Gothic" pitchFamily="34" charset="0"/>
            </a:endParaRPr>
          </a:p>
          <a:p>
            <a:pPr>
              <a:spcAft>
                <a:spcPts val="1800"/>
              </a:spcAft>
            </a:pPr>
            <a:endParaRPr lang="en-US" sz="2400" b="1" dirty="0" smtClean="0">
              <a:latin typeface="Century Gothic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400" b="1" dirty="0" smtClean="0">
                <a:latin typeface="Century Gothic" pitchFamily="34" charset="0"/>
              </a:rPr>
              <a:t>Tuesday:  </a:t>
            </a:r>
            <a:r>
              <a:rPr lang="en-US" sz="2000" dirty="0">
                <a:latin typeface="Century Gothic" pitchFamily="34" charset="0"/>
              </a:rPr>
              <a:t>ARIN Public Policy Meeting, 9:00 AM </a:t>
            </a:r>
            <a:r>
              <a:rPr lang="en-US" sz="2000" dirty="0" smtClean="0">
                <a:latin typeface="Century Gothic" pitchFamily="34" charset="0"/>
              </a:rPr>
              <a:t>– 4:00 PM </a:t>
            </a:r>
            <a:endParaRPr lang="en-US" sz="2000" b="1" dirty="0" smtClean="0">
              <a:latin typeface="Century Gothic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400" b="1" dirty="0" smtClean="0">
                <a:latin typeface="Century Gothic" pitchFamily="34" charset="0"/>
              </a:rPr>
              <a:t>Wednesday:  </a:t>
            </a:r>
            <a:r>
              <a:rPr lang="en-US" sz="2000" dirty="0">
                <a:latin typeface="Century Gothic" pitchFamily="34" charset="0"/>
              </a:rPr>
              <a:t>ARIN Members Meeting (open to all)</a:t>
            </a:r>
            <a:r>
              <a:rPr lang="en-US" sz="2000" dirty="0" smtClean="0">
                <a:latin typeface="Century Gothic" pitchFamily="34" charset="0"/>
              </a:rPr>
              <a:t>,  9</a:t>
            </a:r>
            <a:r>
              <a:rPr lang="en-US" sz="2000" dirty="0">
                <a:latin typeface="Century Gothic" pitchFamily="34" charset="0"/>
              </a:rPr>
              <a:t>:00 AM – </a:t>
            </a:r>
            <a:r>
              <a:rPr lang="en-US" sz="2000" dirty="0" smtClean="0">
                <a:latin typeface="Century Gothic" pitchFamily="34" charset="0"/>
              </a:rPr>
              <a:t>Noon</a:t>
            </a:r>
          </a:p>
          <a:p>
            <a:pPr algn="ctr">
              <a:spcAft>
                <a:spcPts val="1800"/>
              </a:spcAft>
            </a:pPr>
            <a:r>
              <a:rPr lang="en-US" sz="2800" b="1" dirty="0" smtClean="0">
                <a:latin typeface="Century Gothic" pitchFamily="34" charset="0"/>
              </a:rPr>
              <a:t> </a:t>
            </a:r>
            <a:endParaRPr lang="en-US" sz="2400" b="1" dirty="0"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586" y="2296148"/>
            <a:ext cx="2381394" cy="1781812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810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entury Gothic" pitchFamily="34" charset="0"/>
              </a:rPr>
              <a:t/>
            </a:r>
            <a:br>
              <a:rPr lang="en-US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>Ways </a:t>
            </a:r>
            <a:r>
              <a:rPr lang="en-US" dirty="0">
                <a:latin typeface="Century Gothic" pitchFamily="34" charset="0"/>
              </a:rPr>
              <a:t>to participate this week: </a:t>
            </a:r>
            <a:br>
              <a:rPr lang="en-US" dirty="0">
                <a:latin typeface="Century Gothic" pitchFamily="34" charset="0"/>
              </a:rPr>
            </a:br>
            <a:r>
              <a:rPr lang="en-US" dirty="0">
                <a:latin typeface="Century Gothic" pitchFamily="34" charset="0"/>
              </a:rPr>
              <a:t>Membership is not required </a:t>
            </a:r>
            <a:r>
              <a:rPr lang="en-US" dirty="0">
                <a:latin typeface="Century Gothic" pitchFamily="34" charset="0"/>
                <a:sym typeface="Wingdings"/>
              </a:rPr>
              <a:t></a:t>
            </a:r>
            <a:r>
              <a:rPr lang="en-US" dirty="0">
                <a:latin typeface="Century Gothic" pitchFamily="34" charset="0"/>
              </a:rPr>
              <a:t/>
            </a:r>
            <a:br>
              <a:rPr lang="en-US" dirty="0">
                <a:latin typeface="Century Gothic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1800"/>
              </a:spcAft>
            </a:pPr>
            <a:r>
              <a:rPr lang="en-US" dirty="0">
                <a:latin typeface="Century Gothic" pitchFamily="34" charset="0"/>
              </a:rPr>
              <a:t>Meet your fellow attendees at meals and during breaks</a:t>
            </a:r>
          </a:p>
          <a:p>
            <a:pPr>
              <a:spcAft>
                <a:spcPts val="1800"/>
              </a:spcAft>
            </a:pPr>
            <a:r>
              <a:rPr lang="en-US" dirty="0">
                <a:latin typeface="Century Gothic" pitchFamily="34" charset="0"/>
              </a:rPr>
              <a:t>Join a lunch table topic discussion led by the AC on </a:t>
            </a:r>
            <a:r>
              <a:rPr lang="en-US" dirty="0" smtClean="0">
                <a:latin typeface="Century Gothic" pitchFamily="34" charset="0"/>
              </a:rPr>
              <a:t>Monday or Tuesday</a:t>
            </a:r>
            <a:endParaRPr lang="en-US" dirty="0">
              <a:latin typeface="Century Gothic" pitchFamily="34" charset="0"/>
            </a:endParaRPr>
          </a:p>
          <a:p>
            <a:pPr>
              <a:spcAft>
                <a:spcPts val="1800"/>
              </a:spcAft>
            </a:pPr>
            <a:r>
              <a:rPr lang="en-US" dirty="0">
                <a:latin typeface="Century Gothic" pitchFamily="34" charset="0"/>
              </a:rPr>
              <a:t>ARIN Board, Advisory Council, NRO Number Council and Staff all have ribbons on our name tags – seek us out and ask questions</a:t>
            </a:r>
          </a:p>
          <a:p>
            <a:pPr>
              <a:spcAft>
                <a:spcPts val="1800"/>
              </a:spcAft>
            </a:pPr>
            <a:r>
              <a:rPr lang="en-US" dirty="0">
                <a:latin typeface="Century Gothic" pitchFamily="34" charset="0"/>
              </a:rPr>
              <a:t>Go the floor microphones in the meeting </a:t>
            </a:r>
            <a:r>
              <a:rPr lang="en-US" dirty="0" smtClean="0">
                <a:latin typeface="Century Gothic" pitchFamily="34" charset="0"/>
              </a:rPr>
              <a:t>room, </a:t>
            </a:r>
            <a:r>
              <a:rPr lang="en-US" dirty="0">
                <a:latin typeface="Century Gothic" pitchFamily="34" charset="0"/>
              </a:rPr>
              <a:t>be sure to state name and </a:t>
            </a:r>
            <a:r>
              <a:rPr lang="en-US" dirty="0" smtClean="0">
                <a:latin typeface="Century Gothic" pitchFamily="34" charset="0"/>
              </a:rPr>
              <a:t>organization  </a:t>
            </a:r>
            <a:r>
              <a:rPr lang="en-US" dirty="0">
                <a:latin typeface="Century Gothic" pitchFamily="34" charset="0"/>
              </a:rPr>
              <a:t>upfront</a:t>
            </a:r>
          </a:p>
          <a:p>
            <a:pPr>
              <a:spcAft>
                <a:spcPts val="1800"/>
              </a:spcAft>
            </a:pPr>
            <a:r>
              <a:rPr lang="en-US" dirty="0">
                <a:latin typeface="Century Gothic" pitchFamily="34" charset="0"/>
              </a:rPr>
              <a:t>Raise your hand to voice your opinion when votes are taken during policy discussions</a:t>
            </a:r>
            <a:endParaRPr lang="en-US" b="1" dirty="0">
              <a:latin typeface="Century Gothic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3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>
                <a:latin typeface="Century Gothic" pitchFamily="34" charset="0"/>
                <a:ea typeface="ＭＳ Ｐゴシック" charset="-128"/>
              </a:rPr>
              <a:t>Don’t Forget Your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entury Gothic" pitchFamily="34" charset="0"/>
                <a:ea typeface="ＭＳ Ｐゴシック" charset="-128"/>
              </a:rPr>
              <a:t>Please complete the survey form and drop it in the bowl.</a:t>
            </a:r>
            <a:br>
              <a:rPr lang="en-US" dirty="0">
                <a:latin typeface="Century Gothic" pitchFamily="34" charset="0"/>
                <a:ea typeface="ＭＳ Ｐゴシック" charset="-128"/>
              </a:rPr>
            </a:br>
            <a:r>
              <a:rPr lang="en-US" dirty="0">
                <a:latin typeface="Century Gothic" pitchFamily="34" charset="0"/>
                <a:ea typeface="ＭＳ Ｐゴシック" charset="-128"/>
              </a:rPr>
              <a:t/>
            </a:r>
            <a:br>
              <a:rPr lang="en-US" dirty="0">
                <a:latin typeface="Century Gothic" pitchFamily="34" charset="0"/>
                <a:ea typeface="ＭＳ Ｐゴシック" charset="-128"/>
              </a:rPr>
            </a:br>
            <a:r>
              <a:rPr lang="en-US" dirty="0" smtClean="0">
                <a:latin typeface="Century Gothic" pitchFamily="34" charset="0"/>
                <a:ea typeface="ＭＳ Ｐゴシック" charset="-128"/>
              </a:rPr>
              <a:t>Be present in the meeting room this afternoon for the drawing – you might win </a:t>
            </a:r>
            <a:r>
              <a:rPr lang="en-US" dirty="0">
                <a:latin typeface="Century Gothic" pitchFamily="34" charset="0"/>
                <a:ea typeface="ＭＳ Ｐゴシック" charset="-128"/>
              </a:rPr>
              <a:t>a $100 Think Geek gift certificate. </a:t>
            </a:r>
            <a:br>
              <a:rPr lang="en-US" dirty="0">
                <a:latin typeface="Century Gothic" pitchFamily="34" charset="0"/>
                <a:ea typeface="ＭＳ Ｐゴシック" charset="-128"/>
              </a:rPr>
            </a:br>
            <a:r>
              <a:rPr lang="en-US" dirty="0">
                <a:latin typeface="Century Gothic" pitchFamily="34" charset="0"/>
                <a:ea typeface="ＭＳ Ｐゴシック" charset="-128"/>
              </a:rPr>
              <a:t/>
            </a:r>
            <a:br>
              <a:rPr lang="en-US" dirty="0">
                <a:latin typeface="Century Gothic" pitchFamily="34" charset="0"/>
                <a:ea typeface="ＭＳ Ｐゴシック" charset="-128"/>
              </a:rPr>
            </a:b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3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7654"/>
            <a:ext cx="8229600" cy="2325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rgbClr val="2B5078"/>
                </a:solidFill>
                <a:latin typeface="Century Gothic" charset="0"/>
                <a:ea typeface="ＭＳ Ｐゴシック" charset="0"/>
                <a:cs typeface="Century Gothic" charset="0"/>
              </a:rPr>
              <a:t>Questions?</a:t>
            </a:r>
            <a:endParaRPr lang="en-US" sz="6600" dirty="0">
              <a:solidFill>
                <a:srgbClr val="2B50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2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7654"/>
            <a:ext cx="8229600" cy="2325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solidFill>
                  <a:srgbClr val="2B5078"/>
                </a:solidFill>
                <a:latin typeface="Century Gothic" charset="0"/>
                <a:ea typeface="ＭＳ Ｐゴシック" charset="0"/>
                <a:cs typeface="Century Gothic" charset="0"/>
              </a:rPr>
              <a:t>Reference Material</a:t>
            </a:r>
            <a:endParaRPr lang="en-US" sz="6600" dirty="0">
              <a:solidFill>
                <a:srgbClr val="2B50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4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>
            <a:spLocks noGrp="1" noChangeArrowheads="1"/>
          </p:cNvSpPr>
          <p:nvPr>
            <p:ph type="title"/>
          </p:nvPr>
        </p:nvSpPr>
        <p:spPr>
          <a:xfrm>
            <a:off x="372535" y="2630"/>
            <a:ext cx="8497529" cy="101337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Century Gothic" pitchFamily="34" charset="0"/>
                <a:ea typeface="ＭＳ Ｐゴシック" charset="-128"/>
              </a:rPr>
              <a:t>Historical Timeline</a:t>
            </a:r>
          </a:p>
        </p:txBody>
      </p:sp>
      <p:pic>
        <p:nvPicPr>
          <p:cNvPr id="6" name="Picture 5" descr="Historical_Timeline2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5" y="664534"/>
            <a:ext cx="7153436" cy="5528932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0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>
            <a:spLocks noGrp="1" noChangeArrowheads="1"/>
          </p:cNvSpPr>
          <p:nvPr>
            <p:ph type="title"/>
          </p:nvPr>
        </p:nvSpPr>
        <p:spPr>
          <a:xfrm>
            <a:off x="372535" y="163051"/>
            <a:ext cx="8497529" cy="104010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Century Gothic" pitchFamily="34" charset="0"/>
                <a:ea typeface="ＭＳ Ｐゴシック" charset="-128"/>
              </a:rPr>
              <a:t>Historical Timeline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8" y="970819"/>
            <a:ext cx="7693450" cy="4916362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2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waving_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63" y="662405"/>
            <a:ext cx="5747753" cy="57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4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5" y="69475"/>
            <a:ext cx="8497529" cy="1458932"/>
          </a:xfrm>
        </p:spPr>
        <p:txBody>
          <a:bodyPr/>
          <a:lstStyle/>
          <a:p>
            <a:r>
              <a:rPr lang="en-US" dirty="0" smtClean="0"/>
              <a:t>Regional Internet Registries (RIRs)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035" y="1470677"/>
            <a:ext cx="8229600" cy="4240848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2800" dirty="0">
                <a:latin typeface="Century Gothic" pitchFamily="34" charset="0"/>
                <a:ea typeface="ＭＳ Ｐゴシック" charset="-128"/>
              </a:rPr>
              <a:t>The system began in </a:t>
            </a:r>
            <a:r>
              <a:rPr lang="en-US" sz="2800" dirty="0" smtClean="0">
                <a:latin typeface="Century Gothic" pitchFamily="34" charset="0"/>
                <a:ea typeface="ＭＳ Ｐゴシック" charset="-128"/>
              </a:rPr>
              <a:t>1992 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endParaRPr lang="en-US" sz="2800" dirty="0" smtClean="0">
              <a:latin typeface="Century Gothic" pitchFamily="34" charset="0"/>
              <a:ea typeface="ＭＳ Ｐゴシック" charset="-128"/>
            </a:endParaRP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2800" dirty="0" smtClean="0">
                <a:latin typeface="Century Gothic" pitchFamily="34" charset="0"/>
                <a:ea typeface="ＭＳ Ｐゴシック" charset="-128"/>
              </a:rPr>
              <a:t>There </a:t>
            </a:r>
            <a:r>
              <a:rPr lang="en-US" sz="2800" dirty="0">
                <a:latin typeface="Century Gothic" pitchFamily="34" charset="0"/>
                <a:ea typeface="ＭＳ Ｐゴシック" charset="-128"/>
              </a:rPr>
              <a:t>are five </a:t>
            </a:r>
            <a:r>
              <a:rPr lang="en-US" sz="2800" dirty="0" smtClean="0">
                <a:latin typeface="Century Gothic" pitchFamily="34" charset="0"/>
                <a:ea typeface="ＭＳ Ｐゴシック" charset="-128"/>
              </a:rPr>
              <a:t>RIRs:</a:t>
            </a:r>
          </a:p>
          <a:p>
            <a:pPr marL="342900" lvl="1" indent="-342900">
              <a:lnSpc>
                <a:spcPct val="80000"/>
              </a:lnSpc>
              <a:spcAft>
                <a:spcPts val="2400"/>
              </a:spcAft>
              <a:buFont typeface="Wingdings" charset="2"/>
              <a:buChar char="Ø"/>
            </a:pPr>
            <a:r>
              <a:rPr lang="en-US" sz="3200" dirty="0" smtClean="0">
                <a:latin typeface="Century Gothic" pitchFamily="34" charset="0"/>
                <a:ea typeface="ＭＳ Ｐゴシック" charset="-128"/>
              </a:rPr>
              <a:t> </a:t>
            </a:r>
            <a:r>
              <a:rPr lang="en-US" b="0" dirty="0" smtClean="0">
                <a:latin typeface="Century Gothic" pitchFamily="34" charset="0"/>
                <a:ea typeface="ＭＳ Ｐゴシック" charset="-128"/>
              </a:rPr>
              <a:t>RIPE </a:t>
            </a:r>
            <a:r>
              <a:rPr lang="en-US" b="0" dirty="0">
                <a:latin typeface="Century Gothic" pitchFamily="34" charset="0"/>
                <a:ea typeface="ＭＳ Ｐゴシック" charset="-128"/>
              </a:rPr>
              <a:t>NCC, APNIC, then </a:t>
            </a:r>
            <a:r>
              <a:rPr lang="en-US" b="0" dirty="0" smtClean="0">
                <a:latin typeface="Century Gothic" pitchFamily="34" charset="0"/>
                <a:ea typeface="ＭＳ Ｐゴシック" charset="-128"/>
              </a:rPr>
              <a:t>ARIN</a:t>
            </a:r>
            <a:endParaRPr lang="en-US" b="0" dirty="0">
              <a:latin typeface="Century Gothic" pitchFamily="34" charset="0"/>
              <a:ea typeface="ＭＳ Ｐゴシック" charset="-128"/>
            </a:endParaRPr>
          </a:p>
          <a:p>
            <a:pPr marL="457200" indent="-457200">
              <a:lnSpc>
                <a:spcPct val="80000"/>
              </a:lnSpc>
              <a:spcAft>
                <a:spcPts val="2400"/>
              </a:spcAft>
              <a:buFont typeface="Wingdings" charset="2"/>
              <a:buChar char="Ø"/>
            </a:pPr>
            <a:r>
              <a:rPr lang="en-US" sz="2800" b="0" dirty="0" smtClean="0">
                <a:latin typeface="Century Gothic" pitchFamily="34" charset="0"/>
                <a:ea typeface="ＭＳ Ｐゴシック" charset="-128"/>
              </a:rPr>
              <a:t>LACNIC </a:t>
            </a:r>
            <a:r>
              <a:rPr lang="en-US" sz="2800" b="0" dirty="0">
                <a:latin typeface="Century Gothic" pitchFamily="34" charset="0"/>
                <a:ea typeface="ＭＳ Ｐゴシック" charset="-128"/>
              </a:rPr>
              <a:t>formed in 2002 out of ARIN region</a:t>
            </a:r>
          </a:p>
          <a:p>
            <a:pPr marL="457200" indent="-457200">
              <a:lnSpc>
                <a:spcPct val="80000"/>
              </a:lnSpc>
              <a:spcAft>
                <a:spcPts val="2400"/>
              </a:spcAft>
              <a:buFont typeface="Wingdings" charset="2"/>
              <a:buChar char="Ø"/>
            </a:pPr>
            <a:r>
              <a:rPr lang="en-US" sz="2800" b="0" dirty="0" smtClean="0">
                <a:latin typeface="Century Gothic" pitchFamily="34" charset="0"/>
                <a:ea typeface="ＭＳ Ｐゴシック" charset="-128"/>
              </a:rPr>
              <a:t>AFRINIC </a:t>
            </a:r>
            <a:r>
              <a:rPr lang="en-US" sz="2800" b="0" dirty="0">
                <a:latin typeface="Century Gothic" pitchFamily="34" charset="0"/>
                <a:ea typeface="ＭＳ Ｐゴシック" charset="-128"/>
              </a:rPr>
              <a:t>formed in 2005 out of ARIN and RIPE NCC </a:t>
            </a:r>
            <a:r>
              <a:rPr lang="en-US" sz="2800" b="0" dirty="0" smtClean="0">
                <a:latin typeface="Century Gothic" pitchFamily="34" charset="0"/>
                <a:ea typeface="ＭＳ Ｐゴシック" charset="-128"/>
              </a:rPr>
              <a:t>regions</a:t>
            </a:r>
            <a:r>
              <a:rPr lang="en-US" sz="2800" dirty="0" smtClean="0">
                <a:latin typeface="Century Gothic" pitchFamily="34" charset="0"/>
                <a:ea typeface="ＭＳ Ｐゴシック" charset="-128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352" y="1796806"/>
            <a:ext cx="4377377" cy="209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6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RIR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Group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157666"/>
              </p:ext>
            </p:extLst>
          </p:nvPr>
        </p:nvGraphicFramePr>
        <p:xfrm>
          <a:off x="548494" y="1582260"/>
          <a:ext cx="8210004" cy="4253361"/>
        </p:xfrm>
        <a:graphic>
          <a:graphicData uri="http://schemas.openxmlformats.org/drawingml/2006/table">
            <a:tbl>
              <a:tblPr/>
              <a:tblGrid>
                <a:gridCol w="2736668"/>
                <a:gridCol w="2588740"/>
                <a:gridCol w="2884596"/>
              </a:tblGrid>
              <a:tr h="840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Nonprofit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Membership Organization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Community-regulated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</a:tr>
              <a:tr h="3412537"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Fee for services, not number resources</a:t>
                      </a:r>
                    </a:p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100% community funded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Broad-based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  - Private sector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  - Public sector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  - Civil society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Community developed policies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Member-elected executive board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Open and transparent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13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80028734"/>
              </p:ext>
            </p:extLst>
          </p:nvPr>
        </p:nvGraphicFramePr>
        <p:xfrm>
          <a:off x="429557" y="957655"/>
          <a:ext cx="8257243" cy="5163432"/>
        </p:xfrm>
        <a:graphic>
          <a:graphicData uri="http://schemas.openxmlformats.org/drawingml/2006/table">
            <a:tbl>
              <a:tblPr/>
              <a:tblGrid>
                <a:gridCol w="2850051"/>
                <a:gridCol w="2431609"/>
                <a:gridCol w="2975583"/>
              </a:tblGrid>
              <a:tr h="84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Number Resources</a:t>
                      </a: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Organization</a:t>
                      </a: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Policy Development</a:t>
                      </a: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</a:tr>
              <a:tr h="4316979"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IP address allocation &amp; assignment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ASN assignment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Directory services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Whois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pitchFamily="-106" charset="-128"/>
                        <a:cs typeface="Arial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 IRR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Reverse DNS</a:t>
                      </a: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Elections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Meetings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Information dissemination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 Website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 Newsletters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 Roundtables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Training</a:t>
                      </a: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Facilitate policy development process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Maintain email discussion lists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Conduct public policy meetings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Publish policy documents</a:t>
                      </a: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4" name="Title 3"/>
          <p:cNvSpPr>
            <a:spLocks noGrp="1"/>
          </p:cNvSpPr>
          <p:nvPr>
            <p:ph type="title" idx="4294967295"/>
          </p:nvPr>
        </p:nvSpPr>
        <p:spPr>
          <a:xfrm>
            <a:off x="0" y="69065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2B5078"/>
                </a:solidFill>
                <a:latin typeface="Century Gothic" pitchFamily="34" charset="0"/>
                <a:ea typeface="ＭＳ Ｐゴシック" charset="-128"/>
              </a:rPr>
              <a:t>RIR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02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" y="269240"/>
            <a:ext cx="8915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Century Gothic" pitchFamily="34" charset="0"/>
                <a:ea typeface="ＭＳ Ｐゴシック" charset="-128"/>
              </a:rPr>
              <a:t>Who Provisions IP Addresses and ASNs?</a:t>
            </a: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873443"/>
              </p:ext>
            </p:extLst>
          </p:nvPr>
        </p:nvGraphicFramePr>
        <p:xfrm>
          <a:off x="410840" y="1247544"/>
          <a:ext cx="8209396" cy="4724400"/>
        </p:xfrm>
        <a:graphic>
          <a:graphicData uri="http://schemas.openxmlformats.org/drawingml/2006/table">
            <a:tbl>
              <a:tblPr/>
              <a:tblGrid>
                <a:gridCol w="1368233"/>
                <a:gridCol w="6841163"/>
              </a:tblGrid>
              <a:tr h="1627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ICANN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IANA</a:t>
                      </a: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Top level technical coordination of the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Internet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 Names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, Numbers, Root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Servers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Manage global unallocated IP address pool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Allocate number resources to RIRs</a:t>
                      </a: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2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RIR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Manage regional unallocated IP address pool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Allocate number resources to ISPs/LIRs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Assign number resources to End-users</a:t>
                      </a: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ISP/LIR</a:t>
                      </a: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Manage local IP address pool for use by customers and for infrastructure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Allocate number resources to ISPs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Assign number resources to End-users</a:t>
                      </a: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576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116"/>
          <p:cNvSpPr>
            <a:spLocks noChangeShapeType="1"/>
          </p:cNvSpPr>
          <p:nvPr/>
        </p:nvSpPr>
        <p:spPr bwMode="auto">
          <a:xfrm flipH="1">
            <a:off x="1201022" y="4836260"/>
            <a:ext cx="928688" cy="295275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Line 128"/>
          <p:cNvSpPr>
            <a:spLocks noChangeShapeType="1"/>
          </p:cNvSpPr>
          <p:nvPr/>
        </p:nvSpPr>
        <p:spPr bwMode="auto">
          <a:xfrm>
            <a:off x="2129710" y="4836260"/>
            <a:ext cx="998537" cy="295275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96"/>
          <p:cNvSpPr>
            <a:spLocks noChangeShapeType="1"/>
          </p:cNvSpPr>
          <p:nvPr/>
        </p:nvSpPr>
        <p:spPr bwMode="auto">
          <a:xfrm flipH="1">
            <a:off x="2410697" y="3518635"/>
            <a:ext cx="2162175" cy="439738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Line 106"/>
          <p:cNvSpPr>
            <a:spLocks noChangeShapeType="1"/>
          </p:cNvSpPr>
          <p:nvPr/>
        </p:nvSpPr>
        <p:spPr bwMode="auto">
          <a:xfrm>
            <a:off x="4572872" y="3518635"/>
            <a:ext cx="2076450" cy="439738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3988" y="84034"/>
            <a:ext cx="9297988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2B5078"/>
                </a:solidFill>
                <a:latin typeface="Century Gothic" pitchFamily="34" charset="0"/>
                <a:ea typeface="ＭＳ Ｐゴシック" charset="-128"/>
              </a:rPr>
              <a:t>Number Resource Provisioning Hierarchy</a:t>
            </a:r>
          </a:p>
        </p:txBody>
      </p:sp>
      <p:sp>
        <p:nvSpPr>
          <p:cNvPr id="33800" name="Rectangle 13"/>
          <p:cNvSpPr>
            <a:spLocks noChangeArrowheads="1"/>
          </p:cNvSpPr>
          <p:nvPr/>
        </p:nvSpPr>
        <p:spPr bwMode="auto">
          <a:xfrm>
            <a:off x="2463085" y="1064360"/>
            <a:ext cx="4224337" cy="892175"/>
          </a:xfrm>
          <a:prstGeom prst="rect">
            <a:avLst/>
          </a:prstGeom>
          <a:solidFill>
            <a:srgbClr val="008CB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entury Gothic" pitchFamily="-107" charset="0"/>
              <a:ea typeface="ＭＳ Ｐゴシック" pitchFamily="-107" charset="-128"/>
              <a:cs typeface="Arial" charset="0"/>
            </a:endParaRPr>
          </a:p>
        </p:txBody>
      </p:sp>
      <p:sp>
        <p:nvSpPr>
          <p:cNvPr id="10248" name="Rectangle 14"/>
          <p:cNvSpPr>
            <a:spLocks noChangeArrowheads="1"/>
          </p:cNvSpPr>
          <p:nvPr/>
        </p:nvSpPr>
        <p:spPr bwMode="auto">
          <a:xfrm>
            <a:off x="3277472" y="1123098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entury Gothic" pitchFamily="34" charset="0"/>
              </a:rPr>
              <a:t>ICANN / IANA</a:t>
            </a:r>
            <a:endParaRPr lang="en-US" sz="20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249" name="Rectangle 18"/>
          <p:cNvSpPr>
            <a:spLocks noChangeArrowheads="1"/>
          </p:cNvSpPr>
          <p:nvPr/>
        </p:nvSpPr>
        <p:spPr bwMode="auto">
          <a:xfrm>
            <a:off x="2972672" y="1427898"/>
            <a:ext cx="3295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</a:rPr>
              <a:t>(Internet Assigned Numbers Authority)</a:t>
            </a:r>
          </a:p>
        </p:txBody>
      </p:sp>
      <p:sp>
        <p:nvSpPr>
          <p:cNvPr id="10250" name="Rectangle 20"/>
          <p:cNvSpPr>
            <a:spLocks noChangeArrowheads="1"/>
          </p:cNvSpPr>
          <p:nvPr/>
        </p:nvSpPr>
        <p:spPr bwMode="auto">
          <a:xfrm>
            <a:off x="2515472" y="1656498"/>
            <a:ext cx="411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Manage global unallocated IP address pool</a:t>
            </a:r>
            <a:endParaRPr lang="en-US" sz="14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251" name="Rectangle 29"/>
          <p:cNvSpPr>
            <a:spLocks noChangeArrowheads="1"/>
          </p:cNvSpPr>
          <p:nvPr/>
        </p:nvSpPr>
        <p:spPr bwMode="auto">
          <a:xfrm>
            <a:off x="1131172" y="4429860"/>
            <a:ext cx="1997075" cy="406400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2" name="Rectangle 30"/>
          <p:cNvSpPr>
            <a:spLocks noChangeArrowheads="1"/>
          </p:cNvSpPr>
          <p:nvPr/>
        </p:nvSpPr>
        <p:spPr bwMode="auto">
          <a:xfrm>
            <a:off x="1123235" y="4480660"/>
            <a:ext cx="2005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entury Gothic" pitchFamily="34" charset="0"/>
              </a:rPr>
              <a:t>ISPs</a:t>
            </a:r>
          </a:p>
        </p:txBody>
      </p:sp>
      <p:sp>
        <p:nvSpPr>
          <p:cNvPr id="10253" name="Rectangle 49"/>
          <p:cNvSpPr>
            <a:spLocks noChangeArrowheads="1"/>
          </p:cNvSpPr>
          <p:nvPr/>
        </p:nvSpPr>
        <p:spPr bwMode="auto">
          <a:xfrm>
            <a:off x="2353547" y="5685573"/>
            <a:ext cx="1524000" cy="341312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4" name="Rectangle 52"/>
          <p:cNvSpPr>
            <a:spLocks noChangeArrowheads="1"/>
          </p:cNvSpPr>
          <p:nvPr/>
        </p:nvSpPr>
        <p:spPr bwMode="auto">
          <a:xfrm>
            <a:off x="2410697" y="5714148"/>
            <a:ext cx="1466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End Users</a:t>
            </a:r>
          </a:p>
        </p:txBody>
      </p:sp>
      <p:sp>
        <p:nvSpPr>
          <p:cNvPr id="10255" name="Rectangle 60"/>
          <p:cNvSpPr>
            <a:spLocks noChangeArrowheads="1"/>
          </p:cNvSpPr>
          <p:nvPr/>
        </p:nvSpPr>
        <p:spPr bwMode="auto">
          <a:xfrm>
            <a:off x="686672" y="5695098"/>
            <a:ext cx="1022350" cy="341312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6" name="Rectangle 61"/>
          <p:cNvSpPr>
            <a:spLocks noChangeArrowheads="1"/>
          </p:cNvSpPr>
          <p:nvPr/>
        </p:nvSpPr>
        <p:spPr bwMode="auto">
          <a:xfrm>
            <a:off x="686672" y="5723673"/>
            <a:ext cx="101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ISPs</a:t>
            </a:r>
          </a:p>
        </p:txBody>
      </p:sp>
      <p:pic>
        <p:nvPicPr>
          <p:cNvPr id="10257" name="Picture 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3247" y="2664560"/>
            <a:ext cx="4194175" cy="838200"/>
          </a:xfrm>
          <a:prstGeom prst="rect">
            <a:avLst/>
          </a:prstGeom>
          <a:solidFill>
            <a:srgbClr val="D4E6FF"/>
          </a:solidFill>
          <a:ln w="9525">
            <a:noFill/>
            <a:miter lim="800000"/>
            <a:headEnd/>
            <a:tailEnd/>
          </a:ln>
        </p:spPr>
      </p:pic>
      <p:sp>
        <p:nvSpPr>
          <p:cNvPr id="10258" name="Rectangle 69"/>
          <p:cNvSpPr>
            <a:spLocks noChangeArrowheads="1"/>
          </p:cNvSpPr>
          <p:nvPr/>
        </p:nvSpPr>
        <p:spPr bwMode="auto">
          <a:xfrm>
            <a:off x="2501185" y="2691548"/>
            <a:ext cx="4178300" cy="827087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9" name="Rectangle 70"/>
          <p:cNvSpPr>
            <a:spLocks noChangeArrowheads="1"/>
          </p:cNvSpPr>
          <p:nvPr/>
        </p:nvSpPr>
        <p:spPr bwMode="auto">
          <a:xfrm>
            <a:off x="4395072" y="2737585"/>
            <a:ext cx="48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RIRs</a:t>
            </a:r>
          </a:p>
        </p:txBody>
      </p:sp>
      <p:sp>
        <p:nvSpPr>
          <p:cNvPr id="10260" name="Rectangle 72"/>
          <p:cNvSpPr>
            <a:spLocks noChangeArrowheads="1"/>
          </p:cNvSpPr>
          <p:nvPr/>
        </p:nvSpPr>
        <p:spPr bwMode="auto">
          <a:xfrm>
            <a:off x="2753597" y="3058260"/>
            <a:ext cx="36972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entury Gothic" pitchFamily="34" charset="0"/>
              </a:rPr>
              <a:t>(</a:t>
            </a:r>
            <a:r>
              <a:rPr lang="en-US" sz="1400" b="1" dirty="0" smtClean="0">
                <a:solidFill>
                  <a:srgbClr val="FFFFFF"/>
                </a:solidFill>
                <a:latin typeface="Century Gothic" pitchFamily="34" charset="0"/>
              </a:rPr>
              <a:t>AFRINIC, </a:t>
            </a:r>
            <a:r>
              <a:rPr lang="en-US" sz="1400" b="1" dirty="0">
                <a:solidFill>
                  <a:srgbClr val="FFFFFF"/>
                </a:solidFill>
                <a:latin typeface="Century Gothic" pitchFamily="34" charset="0"/>
              </a:rPr>
              <a:t>APNIC, ARIN, LACNIC, RIPE NCC)</a:t>
            </a:r>
          </a:p>
        </p:txBody>
      </p:sp>
      <p:sp>
        <p:nvSpPr>
          <p:cNvPr id="10261" name="Rectangle 82"/>
          <p:cNvSpPr>
            <a:spLocks noChangeArrowheads="1"/>
          </p:cNvSpPr>
          <p:nvPr/>
        </p:nvSpPr>
        <p:spPr bwMode="auto">
          <a:xfrm>
            <a:off x="2594847" y="3286860"/>
            <a:ext cx="399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Manage regional unallocated IP address pool</a:t>
            </a:r>
          </a:p>
        </p:txBody>
      </p:sp>
      <p:sp>
        <p:nvSpPr>
          <p:cNvPr id="10262" name="Freeform 148"/>
          <p:cNvSpPr>
            <a:spLocks/>
          </p:cNvSpPr>
          <p:nvPr/>
        </p:nvSpPr>
        <p:spPr bwMode="auto">
          <a:xfrm>
            <a:off x="610472" y="5085498"/>
            <a:ext cx="1177925" cy="300037"/>
          </a:xfrm>
          <a:custGeom>
            <a:avLst/>
            <a:gdLst>
              <a:gd name="T0" fmla="*/ 2147483647 w 2016"/>
              <a:gd name="T1" fmla="*/ 2147483647 h 756"/>
              <a:gd name="T2" fmla="*/ 2147483647 w 2016"/>
              <a:gd name="T3" fmla="*/ 2147483647 h 756"/>
              <a:gd name="T4" fmla="*/ 2147483647 w 2016"/>
              <a:gd name="T5" fmla="*/ 2147483647 h 756"/>
              <a:gd name="T6" fmla="*/ 2147483647 w 2016"/>
              <a:gd name="T7" fmla="*/ 0 h 756"/>
              <a:gd name="T8" fmla="*/ 2147483647 w 2016"/>
              <a:gd name="T9" fmla="*/ 0 h 756"/>
              <a:gd name="T10" fmla="*/ 2147483647 w 2016"/>
              <a:gd name="T11" fmla="*/ 0 h 756"/>
              <a:gd name="T12" fmla="*/ 2147483647 w 2016"/>
              <a:gd name="T13" fmla="*/ 0 h 756"/>
              <a:gd name="T14" fmla="*/ 0 w 2016"/>
              <a:gd name="T15" fmla="*/ 2147483647 h 756"/>
              <a:gd name="T16" fmla="*/ 2147483647 w 2016"/>
              <a:gd name="T17" fmla="*/ 2147483647 h 7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16"/>
              <a:gd name="T28" fmla="*/ 0 h 756"/>
              <a:gd name="T29" fmla="*/ 2016 w 2016"/>
              <a:gd name="T30" fmla="*/ 756 h 7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16" h="756">
                <a:moveTo>
                  <a:pt x="378" y="756"/>
                </a:moveTo>
                <a:lnTo>
                  <a:pt x="1638" y="756"/>
                </a:lnTo>
                <a:cubicBezTo>
                  <a:pt x="1846" y="756"/>
                  <a:pt x="2016" y="586"/>
                  <a:pt x="2016" y="378"/>
                </a:cubicBezTo>
                <a:cubicBezTo>
                  <a:pt x="2016" y="169"/>
                  <a:pt x="1846" y="0"/>
                  <a:pt x="1638" y="0"/>
                </a:cubicBezTo>
                <a:cubicBezTo>
                  <a:pt x="1638" y="0"/>
                  <a:pt x="1638" y="0"/>
                  <a:pt x="1638" y="0"/>
                </a:cubicBezTo>
                <a:lnTo>
                  <a:pt x="378" y="0"/>
                </a:lnTo>
                <a:cubicBezTo>
                  <a:pt x="169" y="0"/>
                  <a:pt x="0" y="169"/>
                  <a:pt x="0" y="378"/>
                </a:cubicBezTo>
                <a:cubicBezTo>
                  <a:pt x="0" y="586"/>
                  <a:pt x="169" y="756"/>
                  <a:pt x="378" y="756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Rectangle 149"/>
          <p:cNvSpPr>
            <a:spLocks noChangeArrowheads="1"/>
          </p:cNvSpPr>
          <p:nvPr/>
        </p:nvSpPr>
        <p:spPr bwMode="auto">
          <a:xfrm>
            <a:off x="678735" y="5131535"/>
            <a:ext cx="1030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Re-Allocate</a:t>
            </a:r>
            <a:endParaRPr lang="en-US" sz="1400">
              <a:latin typeface="Century Gothic" pitchFamily="34" charset="0"/>
            </a:endParaRPr>
          </a:p>
        </p:txBody>
      </p:sp>
      <p:sp>
        <p:nvSpPr>
          <p:cNvPr id="10264" name="Freeform 150"/>
          <p:cNvSpPr>
            <a:spLocks/>
          </p:cNvSpPr>
          <p:nvPr/>
        </p:nvSpPr>
        <p:spPr bwMode="auto">
          <a:xfrm>
            <a:off x="2534522" y="5095023"/>
            <a:ext cx="1177925" cy="300037"/>
          </a:xfrm>
          <a:custGeom>
            <a:avLst/>
            <a:gdLst>
              <a:gd name="T0" fmla="*/ 2147483647 w 2016"/>
              <a:gd name="T1" fmla="*/ 2147483647 h 756"/>
              <a:gd name="T2" fmla="*/ 2147483647 w 2016"/>
              <a:gd name="T3" fmla="*/ 2147483647 h 756"/>
              <a:gd name="T4" fmla="*/ 2147483647 w 2016"/>
              <a:gd name="T5" fmla="*/ 2147483647 h 756"/>
              <a:gd name="T6" fmla="*/ 2147483647 w 2016"/>
              <a:gd name="T7" fmla="*/ 0 h 756"/>
              <a:gd name="T8" fmla="*/ 2147483647 w 2016"/>
              <a:gd name="T9" fmla="*/ 0 h 756"/>
              <a:gd name="T10" fmla="*/ 2147483647 w 2016"/>
              <a:gd name="T11" fmla="*/ 0 h 756"/>
              <a:gd name="T12" fmla="*/ 2147483647 w 2016"/>
              <a:gd name="T13" fmla="*/ 0 h 756"/>
              <a:gd name="T14" fmla="*/ 0 w 2016"/>
              <a:gd name="T15" fmla="*/ 2147483647 h 756"/>
              <a:gd name="T16" fmla="*/ 2147483647 w 2016"/>
              <a:gd name="T17" fmla="*/ 2147483647 h 7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16"/>
              <a:gd name="T28" fmla="*/ 0 h 756"/>
              <a:gd name="T29" fmla="*/ 2016 w 2016"/>
              <a:gd name="T30" fmla="*/ 756 h 7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16" h="756">
                <a:moveTo>
                  <a:pt x="378" y="756"/>
                </a:moveTo>
                <a:lnTo>
                  <a:pt x="1638" y="756"/>
                </a:lnTo>
                <a:cubicBezTo>
                  <a:pt x="1846" y="756"/>
                  <a:pt x="2016" y="586"/>
                  <a:pt x="2016" y="378"/>
                </a:cubicBezTo>
                <a:cubicBezTo>
                  <a:pt x="2016" y="169"/>
                  <a:pt x="1846" y="0"/>
                  <a:pt x="1638" y="0"/>
                </a:cubicBezTo>
                <a:cubicBezTo>
                  <a:pt x="1638" y="0"/>
                  <a:pt x="1638" y="0"/>
                  <a:pt x="1638" y="0"/>
                </a:cubicBezTo>
                <a:lnTo>
                  <a:pt x="378" y="0"/>
                </a:lnTo>
                <a:cubicBezTo>
                  <a:pt x="169" y="0"/>
                  <a:pt x="0" y="169"/>
                  <a:pt x="0" y="378"/>
                </a:cubicBezTo>
                <a:cubicBezTo>
                  <a:pt x="0" y="586"/>
                  <a:pt x="169" y="756"/>
                  <a:pt x="378" y="756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Rectangle 151"/>
          <p:cNvSpPr>
            <a:spLocks noChangeArrowheads="1"/>
          </p:cNvSpPr>
          <p:nvPr/>
        </p:nvSpPr>
        <p:spPr bwMode="auto">
          <a:xfrm>
            <a:off x="2701210" y="5131535"/>
            <a:ext cx="8540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Re-Assign</a:t>
            </a:r>
            <a:endParaRPr lang="en-US" sz="1400">
              <a:latin typeface="Century Gothic" pitchFamily="34" charset="0"/>
            </a:endParaRPr>
          </a:p>
        </p:txBody>
      </p:sp>
      <p:sp>
        <p:nvSpPr>
          <p:cNvPr id="10266" name="Rectangle 154"/>
          <p:cNvSpPr>
            <a:spLocks noChangeArrowheads="1"/>
          </p:cNvSpPr>
          <p:nvPr/>
        </p:nvSpPr>
        <p:spPr bwMode="auto">
          <a:xfrm>
            <a:off x="6096872" y="4447323"/>
            <a:ext cx="2057400" cy="409575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7" name="Rectangle 155"/>
          <p:cNvSpPr>
            <a:spLocks noChangeArrowheads="1"/>
          </p:cNvSpPr>
          <p:nvPr/>
        </p:nvSpPr>
        <p:spPr bwMode="auto">
          <a:xfrm>
            <a:off x="6173072" y="4513998"/>
            <a:ext cx="190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End Users</a:t>
            </a:r>
          </a:p>
        </p:txBody>
      </p:sp>
      <p:sp>
        <p:nvSpPr>
          <p:cNvPr id="10268" name="Line 84"/>
          <p:cNvSpPr>
            <a:spLocks noChangeShapeType="1"/>
          </p:cNvSpPr>
          <p:nvPr/>
        </p:nvSpPr>
        <p:spPr bwMode="auto">
          <a:xfrm flipH="1" flipV="1">
            <a:off x="4572872" y="1956535"/>
            <a:ext cx="0" cy="735013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Freeform 92"/>
          <p:cNvSpPr>
            <a:spLocks/>
          </p:cNvSpPr>
          <p:nvPr/>
        </p:nvSpPr>
        <p:spPr bwMode="auto">
          <a:xfrm>
            <a:off x="4061697" y="2062898"/>
            <a:ext cx="1022350" cy="381000"/>
          </a:xfrm>
          <a:custGeom>
            <a:avLst/>
            <a:gdLst>
              <a:gd name="T0" fmla="*/ 2147483647 w 2112"/>
              <a:gd name="T1" fmla="*/ 2147483647 h 792"/>
              <a:gd name="T2" fmla="*/ 2147483647 w 2112"/>
              <a:gd name="T3" fmla="*/ 2147483647 h 792"/>
              <a:gd name="T4" fmla="*/ 2147483647 w 2112"/>
              <a:gd name="T5" fmla="*/ 2147483647 h 792"/>
              <a:gd name="T6" fmla="*/ 2147483647 w 2112"/>
              <a:gd name="T7" fmla="*/ 0 h 792"/>
              <a:gd name="T8" fmla="*/ 2147483647 w 2112"/>
              <a:gd name="T9" fmla="*/ 0 h 792"/>
              <a:gd name="T10" fmla="*/ 2147483647 w 2112"/>
              <a:gd name="T11" fmla="*/ 0 h 792"/>
              <a:gd name="T12" fmla="*/ 2147483647 w 2112"/>
              <a:gd name="T13" fmla="*/ 0 h 792"/>
              <a:gd name="T14" fmla="*/ 0 w 2112"/>
              <a:gd name="T15" fmla="*/ 2147483647 h 792"/>
              <a:gd name="T16" fmla="*/ 2147483647 w 2112"/>
              <a:gd name="T17" fmla="*/ 2147483647 h 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"/>
              <a:gd name="T28" fmla="*/ 0 h 792"/>
              <a:gd name="T29" fmla="*/ 2112 w 2112"/>
              <a:gd name="T30" fmla="*/ 792 h 7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" h="792">
                <a:moveTo>
                  <a:pt x="396" y="792"/>
                </a:moveTo>
                <a:lnTo>
                  <a:pt x="1716" y="792"/>
                </a:lnTo>
                <a:cubicBezTo>
                  <a:pt x="1934" y="792"/>
                  <a:pt x="2112" y="614"/>
                  <a:pt x="2112" y="396"/>
                </a:cubicBezTo>
                <a:cubicBezTo>
                  <a:pt x="2112" y="177"/>
                  <a:pt x="1934" y="0"/>
                  <a:pt x="1716" y="0"/>
                </a:cubicBezTo>
                <a:cubicBezTo>
                  <a:pt x="1716" y="0"/>
                  <a:pt x="1716" y="0"/>
                  <a:pt x="1716" y="0"/>
                </a:cubicBezTo>
                <a:lnTo>
                  <a:pt x="396" y="0"/>
                </a:lnTo>
                <a:cubicBezTo>
                  <a:pt x="177" y="0"/>
                  <a:pt x="0" y="177"/>
                  <a:pt x="0" y="396"/>
                </a:cubicBezTo>
                <a:cubicBezTo>
                  <a:pt x="0" y="614"/>
                  <a:pt x="177" y="792"/>
                  <a:pt x="396" y="792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0" name="Rectangle 93"/>
          <p:cNvSpPr>
            <a:spLocks noChangeArrowheads="1"/>
          </p:cNvSpPr>
          <p:nvPr/>
        </p:nvSpPr>
        <p:spPr bwMode="auto">
          <a:xfrm>
            <a:off x="4155360" y="2108935"/>
            <a:ext cx="9286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entury Gothic" pitchFamily="34" charset="0"/>
              </a:rPr>
              <a:t>Allocate</a:t>
            </a:r>
            <a:endParaRPr lang="en-US" sz="1600">
              <a:latin typeface="Century Gothic" pitchFamily="34" charset="0"/>
            </a:endParaRPr>
          </a:p>
        </p:txBody>
      </p:sp>
      <p:sp>
        <p:nvSpPr>
          <p:cNvPr id="10271" name="Freeform 92"/>
          <p:cNvSpPr>
            <a:spLocks/>
          </p:cNvSpPr>
          <p:nvPr/>
        </p:nvSpPr>
        <p:spPr bwMode="auto">
          <a:xfrm>
            <a:off x="6554072" y="3813910"/>
            <a:ext cx="1022350" cy="381000"/>
          </a:xfrm>
          <a:custGeom>
            <a:avLst/>
            <a:gdLst>
              <a:gd name="T0" fmla="*/ 2147483647 w 2112"/>
              <a:gd name="T1" fmla="*/ 2147483647 h 792"/>
              <a:gd name="T2" fmla="*/ 2147483647 w 2112"/>
              <a:gd name="T3" fmla="*/ 2147483647 h 792"/>
              <a:gd name="T4" fmla="*/ 2147483647 w 2112"/>
              <a:gd name="T5" fmla="*/ 2147483647 h 792"/>
              <a:gd name="T6" fmla="*/ 2147483647 w 2112"/>
              <a:gd name="T7" fmla="*/ 0 h 792"/>
              <a:gd name="T8" fmla="*/ 2147483647 w 2112"/>
              <a:gd name="T9" fmla="*/ 0 h 792"/>
              <a:gd name="T10" fmla="*/ 2147483647 w 2112"/>
              <a:gd name="T11" fmla="*/ 0 h 792"/>
              <a:gd name="T12" fmla="*/ 2147483647 w 2112"/>
              <a:gd name="T13" fmla="*/ 0 h 792"/>
              <a:gd name="T14" fmla="*/ 0 w 2112"/>
              <a:gd name="T15" fmla="*/ 2147483647 h 792"/>
              <a:gd name="T16" fmla="*/ 2147483647 w 2112"/>
              <a:gd name="T17" fmla="*/ 2147483647 h 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"/>
              <a:gd name="T28" fmla="*/ 0 h 792"/>
              <a:gd name="T29" fmla="*/ 2112 w 2112"/>
              <a:gd name="T30" fmla="*/ 792 h 7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" h="792">
                <a:moveTo>
                  <a:pt x="396" y="792"/>
                </a:moveTo>
                <a:lnTo>
                  <a:pt x="1716" y="792"/>
                </a:lnTo>
                <a:cubicBezTo>
                  <a:pt x="1934" y="792"/>
                  <a:pt x="2112" y="614"/>
                  <a:pt x="2112" y="396"/>
                </a:cubicBezTo>
                <a:cubicBezTo>
                  <a:pt x="2112" y="177"/>
                  <a:pt x="1934" y="0"/>
                  <a:pt x="1716" y="0"/>
                </a:cubicBezTo>
                <a:cubicBezTo>
                  <a:pt x="1716" y="0"/>
                  <a:pt x="1716" y="0"/>
                  <a:pt x="1716" y="0"/>
                </a:cubicBezTo>
                <a:lnTo>
                  <a:pt x="396" y="0"/>
                </a:lnTo>
                <a:cubicBezTo>
                  <a:pt x="177" y="0"/>
                  <a:pt x="0" y="177"/>
                  <a:pt x="0" y="396"/>
                </a:cubicBezTo>
                <a:cubicBezTo>
                  <a:pt x="0" y="614"/>
                  <a:pt x="177" y="792"/>
                  <a:pt x="396" y="792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2" name="Rectangle 93"/>
          <p:cNvSpPr>
            <a:spLocks noChangeArrowheads="1"/>
          </p:cNvSpPr>
          <p:nvPr/>
        </p:nvSpPr>
        <p:spPr bwMode="auto">
          <a:xfrm>
            <a:off x="6647735" y="3859948"/>
            <a:ext cx="835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entury Gothic" pitchFamily="34" charset="0"/>
              </a:rPr>
              <a:t>Assign</a:t>
            </a:r>
            <a:endParaRPr lang="en-US" sz="1600">
              <a:latin typeface="Century Gothic" pitchFamily="34" charset="0"/>
            </a:endParaRPr>
          </a:p>
        </p:txBody>
      </p:sp>
      <p:sp>
        <p:nvSpPr>
          <p:cNvPr id="10273" name="Line 84"/>
          <p:cNvSpPr>
            <a:spLocks noChangeShapeType="1"/>
          </p:cNvSpPr>
          <p:nvPr/>
        </p:nvSpPr>
        <p:spPr bwMode="auto">
          <a:xfrm flipH="1" flipV="1">
            <a:off x="7087472" y="4194910"/>
            <a:ext cx="0" cy="279400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4" name="Line 84"/>
          <p:cNvSpPr>
            <a:spLocks noChangeShapeType="1"/>
          </p:cNvSpPr>
          <p:nvPr/>
        </p:nvSpPr>
        <p:spPr bwMode="auto">
          <a:xfrm flipH="1" flipV="1">
            <a:off x="2061447" y="4148873"/>
            <a:ext cx="0" cy="279400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5" name="Line 84"/>
          <p:cNvSpPr>
            <a:spLocks noChangeShapeType="1"/>
          </p:cNvSpPr>
          <p:nvPr/>
        </p:nvSpPr>
        <p:spPr bwMode="auto">
          <a:xfrm flipH="1" flipV="1">
            <a:off x="3128247" y="5406173"/>
            <a:ext cx="0" cy="279400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6" name="Line 84"/>
          <p:cNvSpPr>
            <a:spLocks noChangeShapeType="1"/>
          </p:cNvSpPr>
          <p:nvPr/>
        </p:nvSpPr>
        <p:spPr bwMode="auto">
          <a:xfrm flipH="1" flipV="1">
            <a:off x="1201022" y="5406173"/>
            <a:ext cx="0" cy="279400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7" name="Freeform 92"/>
          <p:cNvSpPr>
            <a:spLocks/>
          </p:cNvSpPr>
          <p:nvPr/>
        </p:nvSpPr>
        <p:spPr bwMode="auto">
          <a:xfrm>
            <a:off x="1569322" y="3813910"/>
            <a:ext cx="1022350" cy="381000"/>
          </a:xfrm>
          <a:custGeom>
            <a:avLst/>
            <a:gdLst>
              <a:gd name="T0" fmla="*/ 2147483647 w 2112"/>
              <a:gd name="T1" fmla="*/ 2147483647 h 792"/>
              <a:gd name="T2" fmla="*/ 2147483647 w 2112"/>
              <a:gd name="T3" fmla="*/ 2147483647 h 792"/>
              <a:gd name="T4" fmla="*/ 2147483647 w 2112"/>
              <a:gd name="T5" fmla="*/ 2147483647 h 792"/>
              <a:gd name="T6" fmla="*/ 2147483647 w 2112"/>
              <a:gd name="T7" fmla="*/ 0 h 792"/>
              <a:gd name="T8" fmla="*/ 2147483647 w 2112"/>
              <a:gd name="T9" fmla="*/ 0 h 792"/>
              <a:gd name="T10" fmla="*/ 2147483647 w 2112"/>
              <a:gd name="T11" fmla="*/ 0 h 792"/>
              <a:gd name="T12" fmla="*/ 2147483647 w 2112"/>
              <a:gd name="T13" fmla="*/ 0 h 792"/>
              <a:gd name="T14" fmla="*/ 0 w 2112"/>
              <a:gd name="T15" fmla="*/ 2147483647 h 792"/>
              <a:gd name="T16" fmla="*/ 2147483647 w 2112"/>
              <a:gd name="T17" fmla="*/ 2147483647 h 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"/>
              <a:gd name="T28" fmla="*/ 0 h 792"/>
              <a:gd name="T29" fmla="*/ 2112 w 2112"/>
              <a:gd name="T30" fmla="*/ 792 h 7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" h="792">
                <a:moveTo>
                  <a:pt x="396" y="792"/>
                </a:moveTo>
                <a:lnTo>
                  <a:pt x="1716" y="792"/>
                </a:lnTo>
                <a:cubicBezTo>
                  <a:pt x="1934" y="792"/>
                  <a:pt x="2112" y="614"/>
                  <a:pt x="2112" y="396"/>
                </a:cubicBezTo>
                <a:cubicBezTo>
                  <a:pt x="2112" y="177"/>
                  <a:pt x="1934" y="0"/>
                  <a:pt x="1716" y="0"/>
                </a:cubicBezTo>
                <a:cubicBezTo>
                  <a:pt x="1716" y="0"/>
                  <a:pt x="1716" y="0"/>
                  <a:pt x="1716" y="0"/>
                </a:cubicBezTo>
                <a:lnTo>
                  <a:pt x="396" y="0"/>
                </a:lnTo>
                <a:cubicBezTo>
                  <a:pt x="177" y="0"/>
                  <a:pt x="0" y="177"/>
                  <a:pt x="0" y="396"/>
                </a:cubicBezTo>
                <a:cubicBezTo>
                  <a:pt x="0" y="614"/>
                  <a:pt x="177" y="792"/>
                  <a:pt x="396" y="792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8" name="Rectangle 93"/>
          <p:cNvSpPr>
            <a:spLocks noChangeArrowheads="1"/>
          </p:cNvSpPr>
          <p:nvPr/>
        </p:nvSpPr>
        <p:spPr bwMode="auto">
          <a:xfrm>
            <a:off x="1662985" y="3859948"/>
            <a:ext cx="835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entury Gothic" pitchFamily="34" charset="0"/>
              </a:rPr>
              <a:t>Allocate</a:t>
            </a:r>
            <a:endParaRPr lang="en-US" sz="1600">
              <a:latin typeface="Century Gothic" pitchFamily="34" charset="0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10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36175"/>
            <a:ext cx="8229600" cy="4445546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5000"/>
              </a:lnSpc>
              <a:buNone/>
            </a:pPr>
            <a:r>
              <a:rPr lang="en-US" dirty="0" smtClean="0">
                <a:latin typeface="Century Gothic" pitchFamily="34" charset="0"/>
                <a:ea typeface="ＭＳ Ｐゴシック" charset="-128"/>
              </a:rPr>
              <a:t>ARIN, a nonprofit member-based organization supports the operation of the Internet through:</a:t>
            </a:r>
          </a:p>
          <a:p>
            <a:pPr lvl="3" eaLnBrk="1" hangingPunct="1">
              <a:lnSpc>
                <a:spcPct val="85000"/>
              </a:lnSpc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latin typeface="Century Gothic" pitchFamily="34" charset="0"/>
                <a:ea typeface="ＭＳ Ｐゴシック" charset="-128"/>
              </a:rPr>
              <a:t>the management of Internet number 	resources throughout its service region; </a:t>
            </a:r>
          </a:p>
          <a:p>
            <a:pPr lvl="3" eaLnBrk="1" hangingPunct="1">
              <a:lnSpc>
                <a:spcPct val="85000"/>
              </a:lnSpc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latin typeface="Century Gothic" pitchFamily="34" charset="0"/>
                <a:ea typeface="ＭＳ Ｐゴシック" charset="-128"/>
              </a:rPr>
              <a:t>coordinates the development of policies by 	the community for the management of 	Internet Protocol number resources; and</a:t>
            </a:r>
          </a:p>
          <a:p>
            <a:pPr lvl="3" eaLnBrk="1" hangingPunct="1">
              <a:lnSpc>
                <a:spcPct val="85000"/>
              </a:lnSpc>
            </a:pPr>
            <a:endParaRPr lang="en-US" dirty="0" smtClean="0">
              <a:latin typeface="Century Gothic" pitchFamily="34" charset="0"/>
              <a:ea typeface="ＭＳ Ｐゴシック" charset="-128"/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latin typeface="Century Gothic" pitchFamily="34" charset="0"/>
                <a:ea typeface="ＭＳ Ｐゴシック" charset="-128"/>
              </a:rPr>
              <a:t>advances the Internet through informational </a:t>
            </a:r>
          </a:p>
          <a:p>
            <a:pPr marL="457200" lvl="1" indent="0" eaLnBrk="1" hangingPunct="1">
              <a:lnSpc>
                <a:spcPct val="85000"/>
              </a:lnSpc>
              <a:buNone/>
            </a:pPr>
            <a:r>
              <a:rPr lang="en-US" dirty="0">
                <a:latin typeface="Century Gothic" pitchFamily="34" charset="0"/>
                <a:ea typeface="ＭＳ Ｐゴシック" charset="-128"/>
              </a:rPr>
              <a:t>	</a:t>
            </a:r>
            <a:r>
              <a:rPr lang="en-US" dirty="0" smtClean="0">
                <a:latin typeface="Century Gothic" pitchFamily="34" charset="0"/>
                <a:ea typeface="ＭＳ Ｐゴシック" charset="-128"/>
              </a:rPr>
              <a:t>outreach. </a:t>
            </a:r>
          </a:p>
        </p:txBody>
      </p:sp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457200" y="23632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2B5078"/>
                </a:solidFill>
                <a:latin typeface="Century Gothic" pitchFamily="34" charset="0"/>
              </a:rPr>
              <a:t>ARIN</a:t>
            </a:r>
            <a:r>
              <a:rPr lang="ja-JP" altLang="en-US" sz="4400" b="1" dirty="0">
                <a:solidFill>
                  <a:srgbClr val="2B5078"/>
                </a:solidFill>
                <a:latin typeface="Century Gothic" pitchFamily="34" charset="0"/>
              </a:rPr>
              <a:t>’</a:t>
            </a:r>
            <a:r>
              <a:rPr lang="en-US" altLang="ja-JP" sz="4400" b="1" dirty="0">
                <a:solidFill>
                  <a:srgbClr val="2B5078"/>
                </a:solidFill>
                <a:latin typeface="Century Gothic" pitchFamily="34" charset="0"/>
              </a:rPr>
              <a:t>s Mission</a:t>
            </a:r>
            <a:endParaRPr lang="en-US" sz="4400" b="1" dirty="0">
              <a:solidFill>
                <a:srgbClr val="2B5078"/>
              </a:solidFill>
              <a:latin typeface="Century Gothic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788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1131</Words>
  <Application>Microsoft Macintosh PowerPoint</Application>
  <PresentationFormat>On-screen Show (4:3)</PresentationFormat>
  <Paragraphs>269</Paragraphs>
  <Slides>28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First Timers’ Breakfast</vt:lpstr>
      <vt:lpstr>Self-introductions</vt:lpstr>
      <vt:lpstr>Regional Internet Registries (RIRs)</vt:lpstr>
      <vt:lpstr>RIR Structure</vt:lpstr>
      <vt:lpstr>RIR Services</vt:lpstr>
      <vt:lpstr>Who Provisions IP Addresses and ASNs?</vt:lpstr>
      <vt:lpstr>Number Resource Provisioning Hierarchy</vt:lpstr>
      <vt:lpstr>PowerPoint Presentation</vt:lpstr>
      <vt:lpstr>ARIN’s Service Region</vt:lpstr>
      <vt:lpstr>Organizational Chart</vt:lpstr>
      <vt:lpstr>Registration Services</vt:lpstr>
      <vt:lpstr>Technical Services</vt:lpstr>
      <vt:lpstr>Organization Services</vt:lpstr>
      <vt:lpstr>Policy Development Principles</vt:lpstr>
      <vt:lpstr>Who Plays a Role in the Policy Process?</vt:lpstr>
      <vt:lpstr>Roles…</vt:lpstr>
      <vt:lpstr>Basic Steps</vt:lpstr>
      <vt:lpstr>Number Resource Policy Manual </vt:lpstr>
      <vt:lpstr>Draft policies at this  meeting:</vt:lpstr>
      <vt:lpstr>How to monitor and not be overwhelmed?</vt:lpstr>
      <vt:lpstr>PowerPoint Presentation</vt:lpstr>
      <vt:lpstr> Ways to participate this week:  Membership is not required  </vt:lpstr>
      <vt:lpstr>Don’t Forget Your Survey</vt:lpstr>
      <vt:lpstr>PowerPoint Presentation</vt:lpstr>
      <vt:lpstr>PowerPoint Presentation</vt:lpstr>
      <vt:lpstr>Historical Timeline</vt:lpstr>
      <vt:lpstr>Historical Timeline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Susan Hamlin</cp:lastModifiedBy>
  <cp:revision>60</cp:revision>
  <dcterms:created xsi:type="dcterms:W3CDTF">2010-08-12T13:39:46Z</dcterms:created>
  <dcterms:modified xsi:type="dcterms:W3CDTF">2013-04-20T14:50:55Z</dcterms:modified>
</cp:coreProperties>
</file>